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741" r:id="rId3"/>
    <p:sldId id="383" r:id="rId4"/>
    <p:sldId id="431" r:id="rId5"/>
    <p:sldId id="428" r:id="rId6"/>
    <p:sldId id="429" r:id="rId7"/>
    <p:sldId id="2999" r:id="rId8"/>
    <p:sldId id="430" r:id="rId9"/>
    <p:sldId id="426" r:id="rId10"/>
    <p:sldId id="427" r:id="rId11"/>
    <p:sldId id="384" r:id="rId12"/>
    <p:sldId id="432" r:id="rId13"/>
    <p:sldId id="844" r:id="rId14"/>
    <p:sldId id="434" r:id="rId15"/>
    <p:sldId id="435" r:id="rId16"/>
    <p:sldId id="385" r:id="rId17"/>
    <p:sldId id="386" r:id="rId18"/>
    <p:sldId id="415" r:id="rId19"/>
    <p:sldId id="389" r:id="rId20"/>
    <p:sldId id="410" r:id="rId21"/>
    <p:sldId id="416" r:id="rId22"/>
    <p:sldId id="2740" r:id="rId23"/>
    <p:sldId id="3003" r:id="rId24"/>
    <p:sldId id="3006" r:id="rId25"/>
    <p:sldId id="3004" r:id="rId26"/>
    <p:sldId id="3005" r:id="rId27"/>
    <p:sldId id="2984" r:id="rId28"/>
    <p:sldId id="3009" r:id="rId29"/>
    <p:sldId id="3007" r:id="rId30"/>
    <p:sldId id="3008" r:id="rId31"/>
    <p:sldId id="2997" r:id="rId32"/>
    <p:sldId id="3010" r:id="rId33"/>
    <p:sldId id="421" r:id="rId34"/>
    <p:sldId id="422" r:id="rId35"/>
    <p:sldId id="391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2738" r:id="rId44"/>
    <p:sldId id="419" r:id="rId45"/>
    <p:sldId id="412" r:id="rId46"/>
    <p:sldId id="403" r:id="rId47"/>
    <p:sldId id="2739" r:id="rId48"/>
    <p:sldId id="404" r:id="rId49"/>
    <p:sldId id="418" r:id="rId50"/>
    <p:sldId id="417" r:id="rId51"/>
    <p:sldId id="413" r:id="rId52"/>
    <p:sldId id="406" r:id="rId53"/>
    <p:sldId id="407" r:id="rId54"/>
    <p:sldId id="408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>
        <p:scale>
          <a:sx n="114" d="100"/>
          <a:sy n="114" d="100"/>
        </p:scale>
        <p:origin x="896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1C4C62B2-BD34-A947-8984-B65847CE14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FE7A0B-7C77-BE46-BDD8-DEB63EF9D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E0186CF-7D95-F243-B036-B46F44275B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5CB8490E-486C-A84A-B12F-72884D116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0692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EFE44982-D21E-E142-9EFB-A0A0BE8D5F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F6D0FF-A0AD-074A-876F-4623ECC9474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898E7B89-5C9A-694B-8D80-8AED3EA428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F3233737-D029-FE43-893D-7C8AD8DA6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05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2B150DEB-F634-5042-B55C-6D5D05611DE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3FE80-7BC4-5A44-8D2F-D4E0325271F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AF4C1B2-062E-924F-AEA6-DA40D77F3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E7438EC-E43D-9242-ABBF-750BB1AB4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063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62816C10-C5F0-1544-85E0-E57DCD435BE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B9CB20-6539-904B-90CC-425D6285FC1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EA137588-0881-7D41-95F8-994CB46111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23CA39A5-A585-B541-AEDE-1C2F0ACAD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64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6A74544-8B5F-1E43-9D0E-73A096EE79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50595B-0736-F246-9333-0A571B80A32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7D4FBAC-F628-AE43-8CB1-6DC18AD946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D65AB1-A35B-A04D-ADCD-806DC7A40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108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CE171BFB-52F2-8A40-AAB0-9608E063E2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2DD43F-0412-9A45-BCEF-480AD698433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4D9A37A1-ED27-1A44-830E-5A590B9AC7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A11BA6C-622A-8943-9074-830CEF28B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8365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11869742-5EF8-3A46-8A67-A6DB8A8288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F16DD2-13AD-EE40-9CBA-89627AAD458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D5DE661-D669-594A-9DAB-B82B5CD8D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DAEBBCA5-A8DC-7C41-9A8E-63973B7761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1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700C43F-8772-F541-A563-A804C8035F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E2663F-58C8-CB4D-B457-0516487203C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14B63B1-A43A-3841-9585-450D79139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3D01BED3-5AD9-1940-A894-BDED497C9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488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29D25056-7B87-1E4E-A242-DBCB7F459C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62570C-6D16-0243-9A20-68ACD707C3E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D2D5194A-9C9B-2447-B019-4983D49FC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B1C74F6-54F9-A34F-9CD9-35E695C25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5142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F7058BB2-1F2A-2B42-B065-B83FEF9108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5C08B8-4B9B-7E47-A0E5-F7B7D54ADB3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490A18CF-B2F0-1F40-B984-64E9825C74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F7C2AD41-1FBA-1F4A-8651-0D5EBD9F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521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81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F2F5A6D-9B9E-3B43-81FB-B88EE58F95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0C03A5-B291-DE4B-8EA6-4954D3BCA4D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012BB9E6-B7B3-A64D-AF24-26E875BDD8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C33BCE95-B96F-E744-9454-6B151DE7C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479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686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EC81719-D144-A84E-8A52-B395DBCE7E4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F77485-07EC-A244-A36A-86DD559389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31BB74C-74AB-B143-9704-D4A71ECD1B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85C0E21A-993B-AB4D-A534-DC5E28182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836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8102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72808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5274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509896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9139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53290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356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2029D65A-159E-0B45-A11E-DD18EE6F4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664AFE-F426-7D4A-9D81-E9AE1375901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5FF668E-F232-0F47-96E9-8063106251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80DB5550-8E09-B14A-9898-CCE39A3A6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192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0481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1567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45223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1E4E5D8-F00E-D546-B2EB-B668793821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1492221-8B28-1946-83F9-7266F20F1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6496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9A5440AB-E53F-4246-BA5F-F26E5F4879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E5067CD-1322-C24D-B624-D830F232A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936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9D7B7FB2-C3D6-174E-A16C-2E60976D5E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C60F5B-5FDE-CB40-A2E2-8AF09DD35E2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763F96F-5CCC-5249-920D-C621AD1B2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CEEED87-90BD-BE41-89FD-BB63F3276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219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29A386C6-3492-0F45-8A93-DA223B63C8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A549A-E0BA-8943-A199-09CB79EE8A4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A682B109-6071-464D-9734-C17D13E508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A9A1678-626A-7245-99CF-3428B286C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6412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82BC83F2-26B4-874F-8498-3ADDF6AF10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66A498-2CFF-3F47-907A-C2832B644F04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8B0DCA22-0FCD-BB4C-B264-F9A0C5C73F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8CED681-F393-024F-947B-8F255699A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700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77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B532AF0D-1151-4648-A386-4BA650795A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BA6113-F34C-D348-9ED7-2F081F55E0DD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294439C5-CB04-C544-AD27-E74EA57346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26BDD03-76A2-864B-AD2F-9E10FB795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03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5E9885F0-7078-3C4A-AE82-F91F9490B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B0FE17-0DA8-C046-9662-9D682C55FC5E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AAD10D3-77CC-994F-B913-74A7BA16F4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34A611CF-FF13-AE46-8889-82E2E2332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417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AD0DF45C-DEE0-694A-9A3B-872D0D9665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EADD33-5324-AB4D-9B8E-E69A6C3258F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D57349A-4C93-8147-A96C-1C23BF2B11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D2060B9-01A6-AC48-8615-749B6E567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5439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7969DF6-9D90-5A4F-8CEF-7A9F22CE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A6809-3938-A746-8246-401A8DA0439C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C6F519A9-13A6-6545-893E-8DA9F555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A1C2C0CF-F09E-374B-AF20-E3CCD9CCD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409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AFF1606C-0433-534A-98B6-8B7CA092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659A5D-35DE-F143-BBC6-EBF45D8AAC9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083ED3E-3984-0641-ABE7-76263B135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2D58127-0327-E34E-A85E-0971E60FB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673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608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708E8931-1C65-954A-A43E-A9A8E80E2C3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8BB883-033F-1647-A76C-AA14D7EBAEFB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DABAFEA4-913C-9F42-9BFD-BE352D1A02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EFFA00F-8B99-4444-B19A-D3131A33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507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1E926272-954B-C94F-A81A-766B54AD535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2CFC2B-CA5B-A148-8E0B-5A8B3572B916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F20D3E9F-9DE0-9B41-9793-C5A1C155A7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91A5C07-2AC5-5245-9B73-768A10443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16739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F75939BD-8F80-C74F-915A-CF962C453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E0DB68-FF12-DC47-8C85-2FE8D84AE9E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F497BAC-403B-A74F-9107-98B97B315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EA0AA1E3-2CE9-8745-9050-30FBCA290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3331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54B6E7EC-D9B4-E943-BBA0-08C3CC8728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40CA85-474A-9B4B-9384-D1588028B935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287ACCAF-2C7B-0A40-9B6F-30D9C7DE8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1E6D923-BF02-4D44-854E-F3B2983B1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4469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28C03A08-42EB-C94E-9BB3-086953CCD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EADD2-95E1-A044-B4EE-F84F3D97A972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8F14451-6140-D342-93BB-ED4076CD1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D9030A6-36B6-B043-930F-95C3D7F127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7331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5528DD0F-58B9-C84A-B43F-688BBD4A3E4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04FFFE-078E-0A4F-9B31-CB45DED1C27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C38CA99-3FFF-C349-971F-2180BB562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05B4430-4A20-3B42-B5B4-7821A5281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750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4398998A-DB24-8940-A019-C65AF5260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EF7C41-5251-254E-8091-4D0317770FD1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52BBF703-1EEA-D34A-853E-B9C32EFE3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D383609-D62B-934B-96A3-E7996CACF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6187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E22B2240-12F1-094C-BEE7-14E2892437B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09DC56-63D2-AD4C-AB99-BCCF8B40F78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ABC2D536-9E40-9840-952E-1D07BD99D3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BA0841DC-49E7-F84E-A1D6-541B891AFD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025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E75787D1-534D-8445-89B3-92248F0417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CACBE3-EBD6-5844-8AA0-CD151FBDA0E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5400621-6247-6947-89D5-5DB2AD7260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D58E441E-099A-3848-859D-52C0C2C60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63681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538A644B-D8BE-7A4D-A1C1-0A74D3339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EEE5FF-C1A6-F54A-B56B-26829A7AA879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DA190668-800E-DC44-A114-0C542B0326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ABF4E584-899B-5E46-B960-D6803B1D4E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8608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06CC5531-217B-D143-8FE2-F534B596A0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16BC85-DA2D-2341-8B04-3A2890FE542F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9F0EA9EF-C465-8843-82F2-2CA905368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01572CA-C23D-7240-947F-E554531EC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80015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18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68CB31CA-E816-3A42-B65D-B8E09A5107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891D6B-BE5D-F243-A6A9-AB4BE508540A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BC68EADF-03E3-704F-B87C-92F4A48298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93E92D5D-22FF-114F-82FE-04342A2BA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12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7493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50A30718-D634-6142-82F7-E7709761CD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60CBED-66CE-4347-B898-E8E1B2B60493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8B22859-33E1-7040-A172-7532948EC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DB1EF93-D5F1-C847-BD3A-7ABE6E8C1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9594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>
            <a:extLst>
              <a:ext uri="{FF2B5EF4-FFF2-40B4-BE49-F238E27FC236}">
                <a16:creationId xmlns:a16="http://schemas.microsoft.com/office/drawing/2014/main" id="{9F180B88-D5C3-014C-9F75-2FE4ABB60B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91BD6-3DEF-9F48-9751-D72E60C5A557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0E316B9-0327-7344-A7C4-EF1F41DF00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F689FBD-0222-8C42-A802-98193B3A2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77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562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1785709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8763000" cy="400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628650"/>
            <a:ext cx="4229100" cy="4171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628650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2771775"/>
            <a:ext cx="4229100" cy="2028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927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3" r:id="rId9"/>
    <p:sldLayoutId id="214748366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NUL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tQRQBeSajo?t=6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5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youtu.be/8lhxIOAfDs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31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675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6HxO7cDRw?t=8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lhxIOAfDss?t=6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FkU-qV2Ioo?t=107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hk3kuicg00?t=37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youtu.be/zhk3kuicg00?t=524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lebec/lambda-calc-talk-frontside-version?slide=66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cfD3Iv--UM?t=204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5.png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50.e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5" Type="http://schemas.openxmlformats.org/officeDocument/2006/relationships/image" Target="../media/image51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8.emf"/><Relationship Id="rId1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CnnR6-JAp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TBwD3sb5mw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19.bin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NUL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0.bin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1.bin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../media/image7.jpeg"/><Relationship Id="rId4" Type="http://schemas.openxmlformats.org/officeDocument/2006/relationships/image" Target="NUL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File:Christoph_Bernhard_Francke_-_Bildnis_des_Philosophen_Leibniz_(ca._1695)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Computational Thinking &amp; Systems Design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Stack-based VM</a:t>
            </a:r>
            <a:endParaRPr sz="2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October 27,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7E88AABA-A62A-804C-AF3E-0C5E0E6F5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227F60B-17AA-E14B-A490-674584F5F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98193" y="1940475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Keyboard chip:</a:t>
            </a:r>
            <a:r>
              <a:rPr lang="en-US" sz="1200" dirty="0">
                <a:cs typeface="+mn-cs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Input:</a:t>
            </a:r>
            <a:r>
              <a:rPr lang="en-US" sz="1200" dirty="0">
                <a:cs typeface="+mn-cs"/>
              </a:rPr>
              <a:t>    scan-code (16-bit value) of the currently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u="sng" dirty="0">
                <a:cs typeface="+mn-cs"/>
              </a:rPr>
              <a:t>Output:</a:t>
            </a:r>
            <a:r>
              <a:rPr lang="en-US" sz="1200" dirty="0">
                <a:cs typeface="+mn-cs"/>
              </a:rPr>
              <a:t>   same</a:t>
            </a:r>
            <a:endParaRPr lang="en-US" sz="1200" dirty="0">
              <a:cs typeface="Courier New" charset="0"/>
            </a:endParaRP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  <a:defRPr/>
            </a:pPr>
            <a:r>
              <a:rPr lang="en-US" sz="1200" dirty="0">
                <a:cs typeface="Courier New" charset="0"/>
              </a:rPr>
              <a:t>    </a:t>
            </a:r>
            <a:endParaRPr lang="en-US" sz="1200" dirty="0">
              <a:cs typeface="+mn-cs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3429B608-8902-DA46-9591-3B80B6F772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81291"/>
              </p:ext>
            </p:extLst>
          </p:nvPr>
        </p:nvGraphicFramePr>
        <p:xfrm>
          <a:off x="1910448" y="1142783"/>
          <a:ext cx="3149600" cy="81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3429B608-8902-DA46-9591-3B80B6F772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910448" y="1142783"/>
                        <a:ext cx="3149600" cy="81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25BE7B2-44C5-6043-9266-D7388EA4A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4115059"/>
            <a:ext cx="6457950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Low-level (hardware):  probe the contents of 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Keyboard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pitchFamily="2" charset="2"/>
              <a:buChar char="q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High-level:                   use the OS command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keyPressed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(effects the same operation, discussed later in the course, when we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0B445AC9-5DD9-664A-8112-9A83D6CEBA79}"/>
              </a:ext>
            </a:extLst>
          </p:cNvPr>
          <p:cNvGrpSpPr>
            <a:grpSpLocks/>
          </p:cNvGrpSpPr>
          <p:nvPr/>
        </p:nvGrpSpPr>
        <p:grpSpPr bwMode="auto">
          <a:xfrm>
            <a:off x="1964739" y="2888525"/>
            <a:ext cx="3267943" cy="1285908"/>
            <a:chOff x="-91" y="2167"/>
            <a:chExt cx="4051" cy="1164"/>
          </a:xfrm>
        </p:grpSpPr>
        <p:pic>
          <p:nvPicPr>
            <p:cNvPr id="367622" name="Picture 6" descr="Bouquet">
              <a:extLst>
                <a:ext uri="{FF2B5EF4-FFF2-40B4-BE49-F238E27FC236}">
                  <a16:creationId xmlns:a16="http://schemas.microsoft.com/office/drawing/2014/main" id="{91E0F325-10AB-5440-BC8F-81FF81B96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167"/>
              <a:ext cx="2664" cy="1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276D3B32-CF6A-7541-8F91-648C318D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1" y="2533"/>
              <a:ext cx="1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u="sng" dirty="0">
                  <a:latin typeface="Comic Sans MS" charset="0"/>
                  <a:ea typeface="ＭＳ Ｐゴシック" charset="0"/>
                  <a:cs typeface="Courier New" charset="0"/>
                </a:rPr>
                <a:t>Special keys:</a:t>
              </a: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860890F8-8E60-9C4F-B906-070FE75229E5}"/>
              </a:ext>
            </a:extLst>
          </p:cNvPr>
          <p:cNvGrpSpPr>
            <a:grpSpLocks/>
          </p:cNvGrpSpPr>
          <p:nvPr/>
        </p:nvGrpSpPr>
        <p:grpSpPr bwMode="auto">
          <a:xfrm>
            <a:off x="5826400" y="1017725"/>
            <a:ext cx="2343150" cy="3457575"/>
            <a:chOff x="3600" y="624"/>
            <a:chExt cx="1968" cy="2904"/>
          </a:xfrm>
        </p:grpSpPr>
        <p:sp>
          <p:nvSpPr>
            <p:cNvPr id="15377" name="Rectangle 17">
              <a:extLst>
                <a:ext uri="{FF2B5EF4-FFF2-40B4-BE49-F238E27FC236}">
                  <a16:creationId xmlns:a16="http://schemas.microsoft.com/office/drawing/2014/main" id="{E92821DF-187A-9F41-9D9C-A4F25A8F5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7CFD1F4C-EAC6-7649-A9BA-2B819809E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376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The keyboard is implemented as a built-in </a:t>
              </a:r>
              <a:r>
                <a:rPr lang="en-US" sz="700" b="1" dirty="0" err="1">
                  <a:latin typeface="Courier New" charset="0"/>
                  <a:ea typeface="ＭＳ Ｐゴシック" charset="0"/>
                  <a:cs typeface="Courier New" charset="0"/>
                </a:rPr>
                <a:t>Keyboard.hdl</a:t>
              </a: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  <a:cs typeface="Courier New" charset="0"/>
                </a:rPr>
                <a:t>    </a:t>
              </a:r>
              <a:endParaRPr lang="en-US" sz="900" dirty="0">
                <a:latin typeface="Comic Sans MS" charset="0"/>
                <a:ea typeface="ＭＳ Ｐゴシック" charset="0"/>
              </a:endParaRPr>
            </a:p>
          </p:txBody>
        </p:sp>
        <p:pic>
          <p:nvPicPr>
            <p:cNvPr id="15373" name="Picture 13">
              <a:extLst>
                <a:ext uri="{FF2B5EF4-FFF2-40B4-BE49-F238E27FC236}">
                  <a16:creationId xmlns:a16="http://schemas.microsoft.com/office/drawing/2014/main" id="{94DAC526-13A3-1743-9FBE-A23E4F157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0642467F-3E1C-8D47-88C4-39C278B9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1938"/>
              <a:ext cx="984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900" dirty="0">
                  <a:latin typeface="Comic Sans MS" charset="0"/>
                  <a:ea typeface="ＭＳ Ｐゴシック" charset="0"/>
                </a:rPr>
                <a:t>The simulated keyboard enabler button</a:t>
              </a:r>
            </a:p>
          </p:txBody>
        </p:sp>
        <p:cxnSp>
          <p:nvCxnSpPr>
            <p:cNvPr id="15375" name="AutoShape 15">
              <a:extLst>
                <a:ext uri="{FF2B5EF4-FFF2-40B4-BE49-F238E27FC236}">
                  <a16:creationId xmlns:a16="http://schemas.microsoft.com/office/drawing/2014/main" id="{E7BBD160-2287-B346-87CC-EE183ECE4AD8}"/>
                </a:ext>
              </a:extLst>
            </p:cNvPr>
            <p:cNvCxnSpPr>
              <a:cxnSpLocks noChangeShapeType="1"/>
              <a:stCxn id="15374" idx="0"/>
              <a:endCxn id="15376" idx="2"/>
            </p:cNvCxnSpPr>
            <p:nvPr/>
          </p:nvCxnSpPr>
          <p:spPr bwMode="auto">
            <a:xfrm flipH="1" flipV="1">
              <a:off x="4939" y="1536"/>
              <a:ext cx="41" cy="40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AED2B0E8-5C19-204F-B8B1-7ADE89222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5384" name="Rectangle 24">
              <a:extLst>
                <a:ext uri="{FF2B5EF4-FFF2-40B4-BE49-F238E27FC236}">
                  <a16:creationId xmlns:a16="http://schemas.microsoft.com/office/drawing/2014/main" id="{0C4C08C0-596F-AB4B-B3C4-1722120E9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2ADEBD60-2691-DC4C-868D-970DA16D0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50" dirty="0">
                  <a:latin typeface="Comic Sans MS" charset="0"/>
                  <a:ea typeface="ＭＳ Ｐゴシック" charset="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12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CE2ECB0-71A9-1C42-9E4E-325A8EAB6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Motivation</a:t>
            </a:r>
          </a:p>
        </p:txBody>
      </p:sp>
      <p:grpSp>
        <p:nvGrpSpPr>
          <p:cNvPr id="4110" name="Group 14">
            <a:extLst>
              <a:ext uri="{FF2B5EF4-FFF2-40B4-BE49-F238E27FC236}">
                <a16:creationId xmlns:a16="http://schemas.microsoft.com/office/drawing/2014/main" id="{0A99C9D1-188E-8C4D-934C-E00FA319B952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314450"/>
            <a:ext cx="3429000" cy="3429000"/>
            <a:chOff x="0" y="1008"/>
            <a:chExt cx="2880" cy="2880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CFCDD1B7-AAE4-4347-8BDD-89D5237FE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48"/>
              <a:ext cx="2880" cy="264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class Main {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static int x;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void main()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// Inputs and multiplies two numbers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a, b,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a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b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Keyboard.readInt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Enter a number</a:t>
              </a:r>
              <a:r>
                <a:rPr lang="en-US" altLang="en-US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x =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a,b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return;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endParaRPr lang="en-US" altLang="en-CN" sz="700" b="1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// Multiplies two numbers. </a:t>
              </a: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function int </a:t>
              </a:r>
              <a:r>
                <a:rPr lang="en-US" altLang="en-CN" sz="700" b="1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mult</a:t>
              </a: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(int x, int y) {</a:t>
              </a:r>
              <a:endParaRPr lang="en-US" altLang="en-CN" sz="700" b="1" dirty="0">
                <a:solidFill>
                  <a:srgbClr val="000000"/>
                </a:solidFill>
                <a:latin typeface="Arial Unicode MS" panose="020B0604020202020204" pitchFamily="34" charset="-128"/>
              </a:endParaRPr>
            </a:p>
            <a:p>
              <a:pPr algn="just"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var int result, j;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let result = 0; let j = y;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while ~(j = 0) {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result = result + x;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  let j = j – 1;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  return result;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}</a:t>
              </a:r>
            </a:p>
            <a:p>
              <a:pPr fontAlgn="base">
                <a:spcBef>
                  <a:spcPct val="10000"/>
                </a:spcBef>
                <a:spcAft>
                  <a:spcPct val="0"/>
                </a:spcAft>
                <a:buClr>
                  <a:srgbClr val="000099"/>
                </a:buClr>
              </a:pPr>
              <a:r>
                <a:rPr lang="en-US" altLang="en-CN" sz="700" b="1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</a:p>
          </p:txBody>
        </p:sp>
        <p:sp>
          <p:nvSpPr>
            <p:cNvPr id="28681" name="Rectangle 10">
              <a:extLst>
                <a:ext uri="{FF2B5EF4-FFF2-40B4-BE49-F238E27FC236}">
                  <a16:creationId xmlns:a16="http://schemas.microsoft.com/office/drawing/2014/main" id="{308BE92F-E369-4C42-B4CF-118011435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08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Jack code </a:t>
              </a:r>
              <a:r>
                <a:rPr lang="en-US" altLang="en-CN" sz="105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</p:grpSp>
      <p:grpSp>
        <p:nvGrpSpPr>
          <p:cNvPr id="4116" name="Group 20">
            <a:extLst>
              <a:ext uri="{FF2B5EF4-FFF2-40B4-BE49-F238E27FC236}">
                <a16:creationId xmlns:a16="http://schemas.microsoft.com/office/drawing/2014/main" id="{5FE9AE76-2658-8C47-8218-1BAC4ECA5D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1394222"/>
            <a:ext cx="2977753" cy="3387328"/>
            <a:chOff x="3264" y="1171"/>
            <a:chExt cx="2501" cy="2845"/>
          </a:xfrm>
        </p:grpSpPr>
        <p:sp>
          <p:nvSpPr>
            <p:cNvPr id="4112" name="Rectangle 7">
              <a:extLst>
                <a:ext uri="{FF2B5EF4-FFF2-40B4-BE49-F238E27FC236}">
                  <a16:creationId xmlns:a16="http://schemas.microsoft.com/office/drawing/2014/main" id="{075518DB-BA4A-CA40-A7D8-5549EC0F6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704"/>
              <a:ext cx="1497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000" u="sng" dirty="0">
                  <a:latin typeface="Comic Sans MS" charset="0"/>
                  <a:ea typeface="ＭＳ Ｐゴシック" charset="0"/>
                </a:rPr>
                <a:t>Our ultimate goal: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100" dirty="0">
                  <a:latin typeface="Comic Sans MS" charset="0"/>
                  <a:ea typeface="ＭＳ Ｐゴシック" charset="0"/>
                </a:rPr>
                <a:t>Translate high-level programs into executable code.</a:t>
              </a:r>
            </a:p>
            <a:p>
              <a:pPr eaLnBrk="0" fontAlgn="base" hangingPunct="0">
                <a:spcBef>
                  <a:spcPct val="7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endParaRPr lang="en-US" sz="1100" dirty="0">
                <a:latin typeface="Comic Sans MS" charset="0"/>
                <a:ea typeface="ＭＳ Ｐゴシック" charset="0"/>
              </a:endParaRPr>
            </a:p>
          </p:txBody>
        </p:sp>
        <p:sp>
          <p:nvSpPr>
            <p:cNvPr id="4113" name="AutoShape 8">
              <a:extLst>
                <a:ext uri="{FF2B5EF4-FFF2-40B4-BE49-F238E27FC236}">
                  <a16:creationId xmlns:a16="http://schemas.microsoft.com/office/drawing/2014/main" id="{62432DA9-C076-2044-90A3-C7A314DEA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400"/>
              <a:ext cx="1104" cy="528"/>
            </a:xfrm>
            <a:prstGeom prst="rightArrow">
              <a:avLst>
                <a:gd name="adj1" fmla="val 50000"/>
                <a:gd name="adj2" fmla="val 52273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Compiler</a:t>
              </a:r>
            </a:p>
          </p:txBody>
        </p:sp>
        <p:sp>
          <p:nvSpPr>
            <p:cNvPr id="4114" name="Text Box 9">
              <a:extLst>
                <a:ext uri="{FF2B5EF4-FFF2-40B4-BE49-F238E27FC236}">
                  <a16:creationId xmlns:a16="http://schemas.microsoft.com/office/drawing/2014/main" id="{BCD5303C-4542-304D-A5B7-4BFFE238C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1424"/>
              <a:ext cx="1253" cy="2592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43200" tIns="62100" rIns="43200" bIns="621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1110111111001000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1110101010001000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0000000000000000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1111010011010000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0000000000010010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1110001100000001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1111110000010000</a:t>
              </a:r>
            </a:p>
            <a:p>
              <a:pPr algn="ctr"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0000000000010001</a:t>
              </a:r>
            </a:p>
            <a:p>
              <a:pPr eaLnBrk="0" fontAlgn="base" hangingPunct="0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700" dirty="0">
                  <a:solidFill>
                    <a:srgbClr val="000000"/>
                  </a:solidFill>
                  <a:latin typeface="Consolas" charset="0"/>
                  <a:ea typeface="Arial Unicode MS" charset="0"/>
                  <a:cs typeface="Consolas" charset="0"/>
                </a:rPr>
                <a:t>  ...</a:t>
              </a:r>
            </a:p>
          </p:txBody>
        </p:sp>
        <p:sp>
          <p:nvSpPr>
            <p:cNvPr id="28679" name="Rectangle 10">
              <a:extLst>
                <a:ext uri="{FF2B5EF4-FFF2-40B4-BE49-F238E27FC236}">
                  <a16:creationId xmlns:a16="http://schemas.microsoft.com/office/drawing/2014/main" id="{B5146BC5-1994-F046-8A36-6B761C71E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6" y="1171"/>
              <a:ext cx="8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Hack code</a:t>
              </a:r>
              <a:endPara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015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>
            <a:extLst>
              <a:ext uri="{FF2B5EF4-FFF2-40B4-BE49-F238E27FC236}">
                <a16:creationId xmlns:a16="http://schemas.microsoft.com/office/drawing/2014/main" id="{0A179FC0-72D8-3348-A364-92C7EE5339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F819F758-36BB-8A41-9A13-0BF40B5F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324100"/>
            <a:ext cx="2000250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JVM 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Java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JRE</a:t>
            </a:r>
          </a:p>
        </p:txBody>
      </p:sp>
      <p:pic>
        <p:nvPicPr>
          <p:cNvPr id="67592" name="Picture 12" descr="Bouquet">
            <a:extLst>
              <a:ext uri="{FF2B5EF4-FFF2-40B4-BE49-F238E27FC236}">
                <a16:creationId xmlns:a16="http://schemas.microsoft.com/office/drawing/2014/main" id="{DFF9D3A6-5E2F-F146-837D-BD1F3621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525" y="1581150"/>
            <a:ext cx="5238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t="2667" r="12000" b="133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595" name="Picture 13" descr="Bouquet">
            <a:extLst>
              <a:ext uri="{FF2B5EF4-FFF2-40B4-BE49-F238E27FC236}">
                <a16:creationId xmlns:a16="http://schemas.microsoft.com/office/drawing/2014/main" id="{A2C0664A-FB78-C748-A9B6-6C14E013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0" y="1696641"/>
            <a:ext cx="800100" cy="5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596" name="Rectangle 6">
            <a:extLst>
              <a:ext uri="{FF2B5EF4-FFF2-40B4-BE49-F238E27FC236}">
                <a16:creationId xmlns:a16="http://schemas.microsoft.com/office/drawing/2014/main" id="{97D4ECAE-9FEB-AF42-9E23-582DC1501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950" y="2324100"/>
            <a:ext cx="20002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CLR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C#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0066"/>
              </a:buClr>
              <a:buSzPct val="70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.NET base 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class library</a:t>
            </a:r>
          </a:p>
        </p:txBody>
      </p:sp>
      <p:sp>
        <p:nvSpPr>
          <p:cNvPr id="67597" name="Rectangle 6">
            <a:extLst>
              <a:ext uri="{FF2B5EF4-FFF2-40B4-BE49-F238E27FC236}">
                <a16:creationId xmlns:a16="http://schemas.microsoft.com/office/drawing/2014/main" id="{E38562A9-5562-6B46-88E1-DDB0A9A73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VM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Jack compiler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Mini OS</a:t>
            </a:r>
          </a:p>
        </p:txBody>
      </p:sp>
      <p:sp>
        <p:nvSpPr>
          <p:cNvPr id="67598" name="Rectangle 6">
            <a:extLst>
              <a:ext uri="{FF2B5EF4-FFF2-40B4-BE49-F238E27FC236}">
                <a16:creationId xmlns:a16="http://schemas.microsoft.com/office/drawing/2014/main" id="{57F40EC6-45DC-7848-9FCF-A82C8C331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0" y="2324100"/>
            <a:ext cx="1543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7, 8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9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10, 11</a:t>
            </a:r>
          </a:p>
          <a:p>
            <a:pPr marL="201216" indent="-201216" eaLnBrk="0" fontAlgn="base" hangingPunct="0">
              <a:spcBef>
                <a:spcPct val="150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1200">
                <a:latin typeface="Comic Sans MS" charset="0"/>
                <a:ea typeface="ＭＳ Ｐゴシック" charset="0"/>
              </a:rPr>
              <a:t>12</a:t>
            </a:r>
          </a:p>
        </p:txBody>
      </p:sp>
      <p:pic>
        <p:nvPicPr>
          <p:cNvPr id="67600" name="Picture 16" descr="Bouquet">
            <a:extLst>
              <a:ext uri="{FF2B5EF4-FFF2-40B4-BE49-F238E27FC236}">
                <a16:creationId xmlns:a16="http://schemas.microsoft.com/office/drawing/2014/main" id="{636C86A0-BDE6-E04B-9CCA-46EDBE08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3300" y="1752600"/>
            <a:ext cx="514350" cy="40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729" name="Rectangle 10">
            <a:extLst>
              <a:ext uri="{FF2B5EF4-FFF2-40B4-BE49-F238E27FC236}">
                <a16:creationId xmlns:a16="http://schemas.microsoft.com/office/drawing/2014/main" id="{A657E789-981D-BE46-B1AB-81F3334C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095750"/>
            <a:ext cx="15430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3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(Book chapters and</a:t>
            </a:r>
            <a:b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Course projects)</a:t>
            </a:r>
            <a:endParaRPr lang="en-US" altLang="en-CN" sz="90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67605" name="Line 21">
            <a:extLst>
              <a:ext uri="{FF2B5EF4-FFF2-40B4-BE49-F238E27FC236}">
                <a16:creationId xmlns:a16="http://schemas.microsoft.com/office/drawing/2014/main" id="{1A281199-0104-9149-A754-9F84CE223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8600" y="2266950"/>
            <a:ext cx="6343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07" name="Line 23">
            <a:extLst>
              <a:ext uri="{FF2B5EF4-FFF2-40B4-BE49-F238E27FC236}">
                <a16:creationId xmlns:a16="http://schemas.microsoft.com/office/drawing/2014/main" id="{4AB67FD6-9328-4A4B-8179-CFD88F633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20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pic>
        <p:nvPicPr>
          <p:cNvPr id="67609" name="Picture 25" descr="Bouquet">
            <a:extLst>
              <a:ext uri="{FF2B5EF4-FFF2-40B4-BE49-F238E27FC236}">
                <a16:creationId xmlns:a16="http://schemas.microsoft.com/office/drawing/2014/main" id="{74404808-846B-2845-9446-736AB6C1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7801" y="1581151"/>
            <a:ext cx="545306" cy="61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610" name="Line 26">
            <a:extLst>
              <a:ext uri="{FF2B5EF4-FFF2-40B4-BE49-F238E27FC236}">
                <a16:creationId xmlns:a16="http://schemas.microsoft.com/office/drawing/2014/main" id="{8E2E8AEF-F660-C240-AD81-A43B2BF2D4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275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7611" name="Line 27">
            <a:extLst>
              <a:ext uri="{FF2B5EF4-FFF2-40B4-BE49-F238E27FC236}">
                <a16:creationId xmlns:a16="http://schemas.microsoft.com/office/drawing/2014/main" id="{DDD6EBAD-4C99-3C48-80AB-EF3009FDB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7350" y="16383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630C8061-2433-024C-A310-2DDCD3BE28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Memory: 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conceptual / programmer</a:t>
            </a:r>
            <a:r>
              <a:rPr lang="en-US" altLang="en-US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5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</a:t>
            </a:r>
            <a:endParaRPr lang="en-US" altLang="en-CN" sz="105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569BA10-C0C3-1D48-AC94-A23A4917B3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613922" cy="1279922"/>
          </a:xfrm>
        </p:spPr>
        <p:txBody>
          <a:bodyPr/>
          <a:lstStyle/>
          <a:p>
            <a:pPr>
              <a:spcBef>
                <a:spcPct val="50000"/>
              </a:spcBef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charset="0"/>
              <a:buChar char="q"/>
              <a:defRPr/>
            </a:pPr>
            <a:r>
              <a:rPr lang="en-US" sz="1100" dirty="0">
                <a:cs typeface="+mn-cs"/>
              </a:rPr>
              <a:t>To read which key is currently pressed, use the next word of the memory.</a:t>
            </a:r>
          </a:p>
        </p:txBody>
      </p:sp>
      <p:sp>
        <p:nvSpPr>
          <p:cNvPr id="32771" name="AutoShape 5">
            <a:extLst>
              <a:ext uri="{FF2B5EF4-FFF2-40B4-BE49-F238E27FC236}">
                <a16:creationId xmlns:a16="http://schemas.microsoft.com/office/drawing/2014/main" id="{C3745242-567D-AA4A-8577-4A9763F18C5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32772" name="Group 664">
            <a:extLst>
              <a:ext uri="{FF2B5EF4-FFF2-40B4-BE49-F238E27FC236}">
                <a16:creationId xmlns:a16="http://schemas.microsoft.com/office/drawing/2014/main" id="{A5DF77CB-5FFE-AE42-A7F3-528D8393DD61}"/>
              </a:ext>
            </a:extLst>
          </p:cNvPr>
          <p:cNvGrpSpPr>
            <a:grpSpLocks/>
          </p:cNvGrpSpPr>
          <p:nvPr/>
        </p:nvGrpSpPr>
        <p:grpSpPr bwMode="auto">
          <a:xfrm>
            <a:off x="2956321" y="1181101"/>
            <a:ext cx="3113485" cy="2362200"/>
            <a:chOff x="2013" y="912"/>
            <a:chExt cx="2615" cy="1984"/>
          </a:xfrm>
        </p:grpSpPr>
        <p:sp>
          <p:nvSpPr>
            <p:cNvPr id="32773" name="Rectangle 665">
              <a:extLst>
                <a:ext uri="{FF2B5EF4-FFF2-40B4-BE49-F238E27FC236}">
                  <a16:creationId xmlns:a16="http://schemas.microsoft.com/office/drawing/2014/main" id="{D2C688CD-8E93-DB43-BD4A-50F8DF5F4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74" name="Rectangle 666">
              <a:extLst>
                <a:ext uri="{FF2B5EF4-FFF2-40B4-BE49-F238E27FC236}">
                  <a16:creationId xmlns:a16="http://schemas.microsoft.com/office/drawing/2014/main" id="{251562C5-A6D9-2C4C-BE34-F6A33586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Data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5" name="Rectangle 667">
              <a:extLst>
                <a:ext uri="{FF2B5EF4-FFF2-40B4-BE49-F238E27FC236}">
                  <a16:creationId xmlns:a16="http://schemas.microsoft.com/office/drawing/2014/main" id="{632D108F-D95D-894E-9364-C3961D83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6" name="Rectangle 668">
              <a:extLst>
                <a:ext uri="{FF2B5EF4-FFF2-40B4-BE49-F238E27FC236}">
                  <a16:creationId xmlns:a16="http://schemas.microsoft.com/office/drawing/2014/main" id="{8CAB38E9-35B5-2940-A057-8332396CF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 memory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84637" name="Rectangle 669">
              <a:extLst>
                <a:ext uri="{FF2B5EF4-FFF2-40B4-BE49-F238E27FC236}">
                  <a16:creationId xmlns:a16="http://schemas.microsoft.com/office/drawing/2014/main" id="{5C4E787E-D72C-6447-85EB-95B3B6AA1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sp>
          <p:nvSpPr>
            <p:cNvPr id="32778" name="Rectangle 670">
              <a:extLst>
                <a:ext uri="{FF2B5EF4-FFF2-40B4-BE49-F238E27FC236}">
                  <a16:creationId xmlns:a16="http://schemas.microsoft.com/office/drawing/2014/main" id="{13A281EA-653A-AE40-A10E-09FF8FA7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 map</a:t>
              </a:r>
              <a:endParaRPr lang="en-US" altLang="en-CN" sz="1500">
                <a:solidFill>
                  <a:srgbClr val="000000"/>
                </a:solidFill>
              </a:endParaRPr>
            </a:p>
          </p:txBody>
        </p:sp>
        <p:sp>
          <p:nvSpPr>
            <p:cNvPr id="32779" name="Freeform 671">
              <a:extLst>
                <a:ext uri="{FF2B5EF4-FFF2-40B4-BE49-F238E27FC236}">
                  <a16:creationId xmlns:a16="http://schemas.microsoft.com/office/drawing/2014/main" id="{47661C27-2824-D84C-A022-AD6B4733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0" name="Freeform 672">
              <a:extLst>
                <a:ext uri="{FF2B5EF4-FFF2-40B4-BE49-F238E27FC236}">
                  <a16:creationId xmlns:a16="http://schemas.microsoft.com/office/drawing/2014/main" id="{46531F87-26DC-4A4F-8F52-E95444643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1" name="Rectangle 673">
              <a:extLst>
                <a:ext uri="{FF2B5EF4-FFF2-40B4-BE49-F238E27FC236}">
                  <a16:creationId xmlns:a16="http://schemas.microsoft.com/office/drawing/2014/main" id="{FFF9CA9D-F290-F648-8D34-C3E575179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782" name="Freeform 674">
              <a:extLst>
                <a:ext uri="{FF2B5EF4-FFF2-40B4-BE49-F238E27FC236}">
                  <a16:creationId xmlns:a16="http://schemas.microsoft.com/office/drawing/2014/main" id="{5B3C625C-5A72-1540-9745-9D7B8EDD26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3" name="Freeform 675">
              <a:extLst>
                <a:ext uri="{FF2B5EF4-FFF2-40B4-BE49-F238E27FC236}">
                  <a16:creationId xmlns:a16="http://schemas.microsoft.com/office/drawing/2014/main" id="{D67D2947-B569-C042-B369-71BBC8183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4" name="Freeform 676">
              <a:extLst>
                <a:ext uri="{FF2B5EF4-FFF2-40B4-BE49-F238E27FC236}">
                  <a16:creationId xmlns:a16="http://schemas.microsoft.com/office/drawing/2014/main" id="{20E4A17D-2D21-4942-B4A3-7EE705CEA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5" name="Freeform 677">
              <a:extLst>
                <a:ext uri="{FF2B5EF4-FFF2-40B4-BE49-F238E27FC236}">
                  <a16:creationId xmlns:a16="http://schemas.microsoft.com/office/drawing/2014/main" id="{B2DDEA94-DFCF-BA41-8EDC-5EB5BD246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6" name="Freeform 678">
              <a:extLst>
                <a:ext uri="{FF2B5EF4-FFF2-40B4-BE49-F238E27FC236}">
                  <a16:creationId xmlns:a16="http://schemas.microsoft.com/office/drawing/2014/main" id="{D8091287-CF04-D843-ADFA-007A01CBF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7" name="Freeform 679">
              <a:extLst>
                <a:ext uri="{FF2B5EF4-FFF2-40B4-BE49-F238E27FC236}">
                  <a16:creationId xmlns:a16="http://schemas.microsoft.com/office/drawing/2014/main" id="{7BC2AD0E-8A8F-D640-AFC8-7334E2625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8" name="Freeform 680">
              <a:extLst>
                <a:ext uri="{FF2B5EF4-FFF2-40B4-BE49-F238E27FC236}">
                  <a16:creationId xmlns:a16="http://schemas.microsoft.com/office/drawing/2014/main" id="{608A38B6-F349-7C44-B96F-D3E1C987A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89" name="Freeform 681">
              <a:extLst>
                <a:ext uri="{FF2B5EF4-FFF2-40B4-BE49-F238E27FC236}">
                  <a16:creationId xmlns:a16="http://schemas.microsoft.com/office/drawing/2014/main" id="{07AF17D3-4794-C544-B90A-8D624650A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0" name="Freeform 682">
              <a:extLst>
                <a:ext uri="{FF2B5EF4-FFF2-40B4-BE49-F238E27FC236}">
                  <a16:creationId xmlns:a16="http://schemas.microsoft.com/office/drawing/2014/main" id="{AA17040C-01C0-5947-9B74-8FEDDFF1A4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1" name="Freeform 683">
              <a:extLst>
                <a:ext uri="{FF2B5EF4-FFF2-40B4-BE49-F238E27FC236}">
                  <a16:creationId xmlns:a16="http://schemas.microsoft.com/office/drawing/2014/main" id="{2FF5CFC9-99A3-5949-892C-786B61D30C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2" name="Freeform 684">
              <a:extLst>
                <a:ext uri="{FF2B5EF4-FFF2-40B4-BE49-F238E27FC236}">
                  <a16:creationId xmlns:a16="http://schemas.microsoft.com/office/drawing/2014/main" id="{C570A8D2-5A74-D947-8D02-38258A0778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3" name="Freeform 685">
              <a:extLst>
                <a:ext uri="{FF2B5EF4-FFF2-40B4-BE49-F238E27FC236}">
                  <a16:creationId xmlns:a16="http://schemas.microsoft.com/office/drawing/2014/main" id="{38236EBA-C9A6-8244-ACAA-69FF02313C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4" name="Freeform 686">
              <a:extLst>
                <a:ext uri="{FF2B5EF4-FFF2-40B4-BE49-F238E27FC236}">
                  <a16:creationId xmlns:a16="http://schemas.microsoft.com/office/drawing/2014/main" id="{C4BD2522-D118-4340-AFD4-4312E790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5" name="Freeform 687">
              <a:extLst>
                <a:ext uri="{FF2B5EF4-FFF2-40B4-BE49-F238E27FC236}">
                  <a16:creationId xmlns:a16="http://schemas.microsoft.com/office/drawing/2014/main" id="{6329FA3A-740A-4E43-B8C4-7C2A989D6D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6" name="Freeform 688">
              <a:extLst>
                <a:ext uri="{FF2B5EF4-FFF2-40B4-BE49-F238E27FC236}">
                  <a16:creationId xmlns:a16="http://schemas.microsoft.com/office/drawing/2014/main" id="{50293FBD-97F7-7944-A196-310821718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7" name="Freeform 689">
              <a:extLst>
                <a:ext uri="{FF2B5EF4-FFF2-40B4-BE49-F238E27FC236}">
                  <a16:creationId xmlns:a16="http://schemas.microsoft.com/office/drawing/2014/main" id="{3F287752-D8EF-3E4A-A030-417ACCC3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8" name="Freeform 690">
              <a:extLst>
                <a:ext uri="{FF2B5EF4-FFF2-40B4-BE49-F238E27FC236}">
                  <a16:creationId xmlns:a16="http://schemas.microsoft.com/office/drawing/2014/main" id="{93F4CB88-81A0-5C4E-90C6-0F366EEA58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799" name="Freeform 691">
              <a:extLst>
                <a:ext uri="{FF2B5EF4-FFF2-40B4-BE49-F238E27FC236}">
                  <a16:creationId xmlns:a16="http://schemas.microsoft.com/office/drawing/2014/main" id="{C8CF58FE-564A-7E48-A40E-3BA691BCF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0" name="Freeform 692">
              <a:extLst>
                <a:ext uri="{FF2B5EF4-FFF2-40B4-BE49-F238E27FC236}">
                  <a16:creationId xmlns:a16="http://schemas.microsoft.com/office/drawing/2014/main" id="{9069D051-8BE5-3442-8FB5-C9887487F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1" name="Freeform 693">
              <a:extLst>
                <a:ext uri="{FF2B5EF4-FFF2-40B4-BE49-F238E27FC236}">
                  <a16:creationId xmlns:a16="http://schemas.microsoft.com/office/drawing/2014/main" id="{8BB7D9DD-0D66-BC43-99B5-414B91CD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2" name="Freeform 694">
              <a:extLst>
                <a:ext uri="{FF2B5EF4-FFF2-40B4-BE49-F238E27FC236}">
                  <a16:creationId xmlns:a16="http://schemas.microsoft.com/office/drawing/2014/main" id="{062676AB-998F-1F41-A0CC-E6CA7D3B2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3" name="Freeform 695">
              <a:extLst>
                <a:ext uri="{FF2B5EF4-FFF2-40B4-BE49-F238E27FC236}">
                  <a16:creationId xmlns:a16="http://schemas.microsoft.com/office/drawing/2014/main" id="{403A277E-6171-2843-8CCB-E0AD2FE8BE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4" name="Freeform 696">
              <a:extLst>
                <a:ext uri="{FF2B5EF4-FFF2-40B4-BE49-F238E27FC236}">
                  <a16:creationId xmlns:a16="http://schemas.microsoft.com/office/drawing/2014/main" id="{B12DB937-6C41-D04A-9FDC-BC31C89BF6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5" name="Freeform 697">
              <a:extLst>
                <a:ext uri="{FF2B5EF4-FFF2-40B4-BE49-F238E27FC236}">
                  <a16:creationId xmlns:a16="http://schemas.microsoft.com/office/drawing/2014/main" id="{1178D949-E25D-B740-B5D0-6F506DC99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6" name="Freeform 698">
              <a:extLst>
                <a:ext uri="{FF2B5EF4-FFF2-40B4-BE49-F238E27FC236}">
                  <a16:creationId xmlns:a16="http://schemas.microsoft.com/office/drawing/2014/main" id="{7E87C219-CEEB-CB4E-A101-267D0F143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7" name="Freeform 699">
              <a:extLst>
                <a:ext uri="{FF2B5EF4-FFF2-40B4-BE49-F238E27FC236}">
                  <a16:creationId xmlns:a16="http://schemas.microsoft.com/office/drawing/2014/main" id="{6199E05A-E25D-4947-A1FF-38FBE6B5CB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8" name="Freeform 700">
              <a:extLst>
                <a:ext uri="{FF2B5EF4-FFF2-40B4-BE49-F238E27FC236}">
                  <a16:creationId xmlns:a16="http://schemas.microsoft.com/office/drawing/2014/main" id="{A36D6231-EF2B-3B4F-B3A1-C6EBA514E5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09" name="Freeform 701">
              <a:extLst>
                <a:ext uri="{FF2B5EF4-FFF2-40B4-BE49-F238E27FC236}">
                  <a16:creationId xmlns:a16="http://schemas.microsoft.com/office/drawing/2014/main" id="{3773CDDA-11BC-8A43-9C12-BC5CF119B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0" name="Freeform 702">
              <a:extLst>
                <a:ext uri="{FF2B5EF4-FFF2-40B4-BE49-F238E27FC236}">
                  <a16:creationId xmlns:a16="http://schemas.microsoft.com/office/drawing/2014/main" id="{CCC2962D-D9BE-564F-BCAE-03036F037A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1" name="Freeform 703">
              <a:extLst>
                <a:ext uri="{FF2B5EF4-FFF2-40B4-BE49-F238E27FC236}">
                  <a16:creationId xmlns:a16="http://schemas.microsoft.com/office/drawing/2014/main" id="{4A61699C-C033-6544-83A6-003AE532C5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2" name="Freeform 704">
              <a:extLst>
                <a:ext uri="{FF2B5EF4-FFF2-40B4-BE49-F238E27FC236}">
                  <a16:creationId xmlns:a16="http://schemas.microsoft.com/office/drawing/2014/main" id="{A1C1C2BA-3F33-1A4B-8FA6-E86833351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3" name="Freeform 705">
              <a:extLst>
                <a:ext uri="{FF2B5EF4-FFF2-40B4-BE49-F238E27FC236}">
                  <a16:creationId xmlns:a16="http://schemas.microsoft.com/office/drawing/2014/main" id="{BCDCB663-1958-7E4D-A768-08E06CA4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4" name="Freeform 706">
              <a:extLst>
                <a:ext uri="{FF2B5EF4-FFF2-40B4-BE49-F238E27FC236}">
                  <a16:creationId xmlns:a16="http://schemas.microsoft.com/office/drawing/2014/main" id="{9FC4E7BA-C4BE-664F-A869-2440EB9B2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5" name="Freeform 707">
              <a:extLst>
                <a:ext uri="{FF2B5EF4-FFF2-40B4-BE49-F238E27FC236}">
                  <a16:creationId xmlns:a16="http://schemas.microsoft.com/office/drawing/2014/main" id="{9ECFBCB1-EB05-7943-B183-5300FC30B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6" name="Freeform 708">
              <a:extLst>
                <a:ext uri="{FF2B5EF4-FFF2-40B4-BE49-F238E27FC236}">
                  <a16:creationId xmlns:a16="http://schemas.microsoft.com/office/drawing/2014/main" id="{32C03655-8A8F-E445-B7DA-26C0A5F1D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7" name="Freeform 709">
              <a:extLst>
                <a:ext uri="{FF2B5EF4-FFF2-40B4-BE49-F238E27FC236}">
                  <a16:creationId xmlns:a16="http://schemas.microsoft.com/office/drawing/2014/main" id="{B54E4998-F002-F64F-BD50-D14A16446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8" name="Freeform 710">
              <a:extLst>
                <a:ext uri="{FF2B5EF4-FFF2-40B4-BE49-F238E27FC236}">
                  <a16:creationId xmlns:a16="http://schemas.microsoft.com/office/drawing/2014/main" id="{858E300A-B971-CC44-9FFB-7A1E9049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19" name="Freeform 711">
              <a:extLst>
                <a:ext uri="{FF2B5EF4-FFF2-40B4-BE49-F238E27FC236}">
                  <a16:creationId xmlns:a16="http://schemas.microsoft.com/office/drawing/2014/main" id="{6EA4EF4D-6D04-FD40-BDBF-83EC4D08E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0" name="Freeform 712">
              <a:extLst>
                <a:ext uri="{FF2B5EF4-FFF2-40B4-BE49-F238E27FC236}">
                  <a16:creationId xmlns:a16="http://schemas.microsoft.com/office/drawing/2014/main" id="{3CF7023E-23DA-754F-84FF-E060DD38C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1" name="Freeform 713">
              <a:extLst>
                <a:ext uri="{FF2B5EF4-FFF2-40B4-BE49-F238E27FC236}">
                  <a16:creationId xmlns:a16="http://schemas.microsoft.com/office/drawing/2014/main" id="{6C16C107-98EA-F841-A0AC-163AB01D0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2" name="Freeform 714">
              <a:extLst>
                <a:ext uri="{FF2B5EF4-FFF2-40B4-BE49-F238E27FC236}">
                  <a16:creationId xmlns:a16="http://schemas.microsoft.com/office/drawing/2014/main" id="{CD75C56A-2500-4B4D-87A5-CFCDC13DE6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3" name="Freeform 715">
              <a:extLst>
                <a:ext uri="{FF2B5EF4-FFF2-40B4-BE49-F238E27FC236}">
                  <a16:creationId xmlns:a16="http://schemas.microsoft.com/office/drawing/2014/main" id="{1401DB87-F32A-8740-911B-5FB035EA0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4" name="Freeform 716">
              <a:extLst>
                <a:ext uri="{FF2B5EF4-FFF2-40B4-BE49-F238E27FC236}">
                  <a16:creationId xmlns:a16="http://schemas.microsoft.com/office/drawing/2014/main" id="{0996B8AE-2BA5-184A-B72A-F541D8B77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5" name="Freeform 717">
              <a:extLst>
                <a:ext uri="{FF2B5EF4-FFF2-40B4-BE49-F238E27FC236}">
                  <a16:creationId xmlns:a16="http://schemas.microsoft.com/office/drawing/2014/main" id="{1BB7412F-B6ED-6E43-920B-1C7CA539E0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6" name="Freeform 718">
              <a:extLst>
                <a:ext uri="{FF2B5EF4-FFF2-40B4-BE49-F238E27FC236}">
                  <a16:creationId xmlns:a16="http://schemas.microsoft.com/office/drawing/2014/main" id="{D6151BEF-19D3-B24E-A672-14C8F04565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7" name="Freeform 719">
              <a:extLst>
                <a:ext uri="{FF2B5EF4-FFF2-40B4-BE49-F238E27FC236}">
                  <a16:creationId xmlns:a16="http://schemas.microsoft.com/office/drawing/2014/main" id="{5E5E90F1-76C6-214D-AC5D-7C4D7C0542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8" name="Freeform 720">
              <a:extLst>
                <a:ext uri="{FF2B5EF4-FFF2-40B4-BE49-F238E27FC236}">
                  <a16:creationId xmlns:a16="http://schemas.microsoft.com/office/drawing/2014/main" id="{CE0B58DD-518A-F34C-A7C3-5D9665B3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29" name="Freeform 721">
              <a:extLst>
                <a:ext uri="{FF2B5EF4-FFF2-40B4-BE49-F238E27FC236}">
                  <a16:creationId xmlns:a16="http://schemas.microsoft.com/office/drawing/2014/main" id="{DBF6A148-B474-B640-9D3E-3DA0C20F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0" name="Freeform 722">
              <a:extLst>
                <a:ext uri="{FF2B5EF4-FFF2-40B4-BE49-F238E27FC236}">
                  <a16:creationId xmlns:a16="http://schemas.microsoft.com/office/drawing/2014/main" id="{492B0F96-AA18-C741-B28E-A2E166869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1" name="Freeform 723">
              <a:extLst>
                <a:ext uri="{FF2B5EF4-FFF2-40B4-BE49-F238E27FC236}">
                  <a16:creationId xmlns:a16="http://schemas.microsoft.com/office/drawing/2014/main" id="{7BE748BD-6697-964F-A6C9-B46E973E5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2" name="Freeform 724">
              <a:extLst>
                <a:ext uri="{FF2B5EF4-FFF2-40B4-BE49-F238E27FC236}">
                  <a16:creationId xmlns:a16="http://schemas.microsoft.com/office/drawing/2014/main" id="{B91E12FB-B19C-A141-827B-9EECE7379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3" name="Freeform 725">
              <a:extLst>
                <a:ext uri="{FF2B5EF4-FFF2-40B4-BE49-F238E27FC236}">
                  <a16:creationId xmlns:a16="http://schemas.microsoft.com/office/drawing/2014/main" id="{A9D6340E-D498-8E4E-932F-172720258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4" name="Freeform 726">
              <a:extLst>
                <a:ext uri="{FF2B5EF4-FFF2-40B4-BE49-F238E27FC236}">
                  <a16:creationId xmlns:a16="http://schemas.microsoft.com/office/drawing/2014/main" id="{660CC2FA-D03D-BA40-8627-BED056831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5" name="Freeform 727">
              <a:extLst>
                <a:ext uri="{FF2B5EF4-FFF2-40B4-BE49-F238E27FC236}">
                  <a16:creationId xmlns:a16="http://schemas.microsoft.com/office/drawing/2014/main" id="{7D45604F-3812-E84F-B40A-9BED8C4E0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6" name="Freeform 728">
              <a:extLst>
                <a:ext uri="{FF2B5EF4-FFF2-40B4-BE49-F238E27FC236}">
                  <a16:creationId xmlns:a16="http://schemas.microsoft.com/office/drawing/2014/main" id="{E1F5A9CB-47FD-A74F-BDCB-E1DDA85C4B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7" name="Freeform 729">
              <a:extLst>
                <a:ext uri="{FF2B5EF4-FFF2-40B4-BE49-F238E27FC236}">
                  <a16:creationId xmlns:a16="http://schemas.microsoft.com/office/drawing/2014/main" id="{9216154E-D6D1-C344-905C-1C5914501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8" name="Freeform 730">
              <a:extLst>
                <a:ext uri="{FF2B5EF4-FFF2-40B4-BE49-F238E27FC236}">
                  <a16:creationId xmlns:a16="http://schemas.microsoft.com/office/drawing/2014/main" id="{4309EA7B-3202-6D4F-BAC9-54A8C836A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39" name="Freeform 731">
              <a:extLst>
                <a:ext uri="{FF2B5EF4-FFF2-40B4-BE49-F238E27FC236}">
                  <a16:creationId xmlns:a16="http://schemas.microsoft.com/office/drawing/2014/main" id="{5376D14A-41BE-2742-9022-C28EAACF64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0" name="Freeform 732">
              <a:extLst>
                <a:ext uri="{FF2B5EF4-FFF2-40B4-BE49-F238E27FC236}">
                  <a16:creationId xmlns:a16="http://schemas.microsoft.com/office/drawing/2014/main" id="{B58AF9A8-CE03-D041-B43F-5A525DD8C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1" name="Freeform 733">
              <a:extLst>
                <a:ext uri="{FF2B5EF4-FFF2-40B4-BE49-F238E27FC236}">
                  <a16:creationId xmlns:a16="http://schemas.microsoft.com/office/drawing/2014/main" id="{95030F4A-98DF-4A40-B23E-58CFDCE95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2" name="Freeform 734">
              <a:extLst>
                <a:ext uri="{FF2B5EF4-FFF2-40B4-BE49-F238E27FC236}">
                  <a16:creationId xmlns:a16="http://schemas.microsoft.com/office/drawing/2014/main" id="{A87435DC-A8BC-114E-9354-4522F91FD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3" name="Freeform 735">
              <a:extLst>
                <a:ext uri="{FF2B5EF4-FFF2-40B4-BE49-F238E27FC236}">
                  <a16:creationId xmlns:a16="http://schemas.microsoft.com/office/drawing/2014/main" id="{3FB9653A-0B46-064C-80C3-0D24B4C50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4" name="Freeform 736">
              <a:extLst>
                <a:ext uri="{FF2B5EF4-FFF2-40B4-BE49-F238E27FC236}">
                  <a16:creationId xmlns:a16="http://schemas.microsoft.com/office/drawing/2014/main" id="{886E40BB-A5EB-BC44-B968-7902F263D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5" name="Freeform 737">
              <a:extLst>
                <a:ext uri="{FF2B5EF4-FFF2-40B4-BE49-F238E27FC236}">
                  <a16:creationId xmlns:a16="http://schemas.microsoft.com/office/drawing/2014/main" id="{5313D6F1-0504-0140-9F6F-681584773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6" name="Freeform 738">
              <a:extLst>
                <a:ext uri="{FF2B5EF4-FFF2-40B4-BE49-F238E27FC236}">
                  <a16:creationId xmlns:a16="http://schemas.microsoft.com/office/drawing/2014/main" id="{A8501B6F-6C69-0D40-A640-AA58A2EA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7" name="Freeform 739">
              <a:extLst>
                <a:ext uri="{FF2B5EF4-FFF2-40B4-BE49-F238E27FC236}">
                  <a16:creationId xmlns:a16="http://schemas.microsoft.com/office/drawing/2014/main" id="{B9B4A716-F6AC-BC47-A3AC-F40F64888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8" name="Freeform 740">
              <a:extLst>
                <a:ext uri="{FF2B5EF4-FFF2-40B4-BE49-F238E27FC236}">
                  <a16:creationId xmlns:a16="http://schemas.microsoft.com/office/drawing/2014/main" id="{5B970800-1828-5E4D-89DE-C908EC68A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49" name="Freeform 741">
              <a:extLst>
                <a:ext uri="{FF2B5EF4-FFF2-40B4-BE49-F238E27FC236}">
                  <a16:creationId xmlns:a16="http://schemas.microsoft.com/office/drawing/2014/main" id="{ACAF5F16-B2A9-F348-88C4-C7CA4CC88F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0" name="Freeform 742">
              <a:extLst>
                <a:ext uri="{FF2B5EF4-FFF2-40B4-BE49-F238E27FC236}">
                  <a16:creationId xmlns:a16="http://schemas.microsoft.com/office/drawing/2014/main" id="{D114D24B-1CF9-EB40-8887-B83EB5304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1" name="Freeform 743">
              <a:extLst>
                <a:ext uri="{FF2B5EF4-FFF2-40B4-BE49-F238E27FC236}">
                  <a16:creationId xmlns:a16="http://schemas.microsoft.com/office/drawing/2014/main" id="{DC4B4C06-9731-C54B-B627-CCB802604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2" name="Freeform 744">
              <a:extLst>
                <a:ext uri="{FF2B5EF4-FFF2-40B4-BE49-F238E27FC236}">
                  <a16:creationId xmlns:a16="http://schemas.microsoft.com/office/drawing/2014/main" id="{9A2B4C73-B2E2-A141-A6A4-CE1B132A8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3" name="Freeform 745">
              <a:extLst>
                <a:ext uri="{FF2B5EF4-FFF2-40B4-BE49-F238E27FC236}">
                  <a16:creationId xmlns:a16="http://schemas.microsoft.com/office/drawing/2014/main" id="{5DE94929-D89F-1343-A34C-9922A6D29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4" name="Freeform 746">
              <a:extLst>
                <a:ext uri="{FF2B5EF4-FFF2-40B4-BE49-F238E27FC236}">
                  <a16:creationId xmlns:a16="http://schemas.microsoft.com/office/drawing/2014/main" id="{8E92ECF9-E1B4-AD40-A4F4-A8DEAF6ED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5" name="Freeform 747">
              <a:extLst>
                <a:ext uri="{FF2B5EF4-FFF2-40B4-BE49-F238E27FC236}">
                  <a16:creationId xmlns:a16="http://schemas.microsoft.com/office/drawing/2014/main" id="{37720CA2-3E86-A64D-A421-DA3783C43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6" name="Freeform 748">
              <a:extLst>
                <a:ext uri="{FF2B5EF4-FFF2-40B4-BE49-F238E27FC236}">
                  <a16:creationId xmlns:a16="http://schemas.microsoft.com/office/drawing/2014/main" id="{208B99D1-8CEB-4646-8EA9-F2A7734C5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7" name="Freeform 749">
              <a:extLst>
                <a:ext uri="{FF2B5EF4-FFF2-40B4-BE49-F238E27FC236}">
                  <a16:creationId xmlns:a16="http://schemas.microsoft.com/office/drawing/2014/main" id="{019C9255-7DB3-9040-9FBC-A9A98F969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8" name="Freeform 750">
              <a:extLst>
                <a:ext uri="{FF2B5EF4-FFF2-40B4-BE49-F238E27FC236}">
                  <a16:creationId xmlns:a16="http://schemas.microsoft.com/office/drawing/2014/main" id="{F19C2D22-3ECB-DD43-95F8-222BFE4DA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59" name="Freeform 751">
              <a:extLst>
                <a:ext uri="{FF2B5EF4-FFF2-40B4-BE49-F238E27FC236}">
                  <a16:creationId xmlns:a16="http://schemas.microsoft.com/office/drawing/2014/main" id="{578429D6-95D7-604A-B732-38623DE187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0" name="Freeform 752">
              <a:extLst>
                <a:ext uri="{FF2B5EF4-FFF2-40B4-BE49-F238E27FC236}">
                  <a16:creationId xmlns:a16="http://schemas.microsoft.com/office/drawing/2014/main" id="{50EF29BF-EE63-F545-A6EA-34CBAA12FC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1" name="Freeform 753">
              <a:extLst>
                <a:ext uri="{FF2B5EF4-FFF2-40B4-BE49-F238E27FC236}">
                  <a16:creationId xmlns:a16="http://schemas.microsoft.com/office/drawing/2014/main" id="{A0FBD804-EBA9-724E-BCF4-CCF160280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2" name="Freeform 754">
              <a:extLst>
                <a:ext uri="{FF2B5EF4-FFF2-40B4-BE49-F238E27FC236}">
                  <a16:creationId xmlns:a16="http://schemas.microsoft.com/office/drawing/2014/main" id="{452A9DB8-76B4-574F-ADF9-4B21098B7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3" name="Freeform 755">
              <a:extLst>
                <a:ext uri="{FF2B5EF4-FFF2-40B4-BE49-F238E27FC236}">
                  <a16:creationId xmlns:a16="http://schemas.microsoft.com/office/drawing/2014/main" id="{EB85AA30-D15D-AD49-9488-D30E54277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4" name="Freeform 756">
              <a:extLst>
                <a:ext uri="{FF2B5EF4-FFF2-40B4-BE49-F238E27FC236}">
                  <a16:creationId xmlns:a16="http://schemas.microsoft.com/office/drawing/2014/main" id="{9F2784EF-104D-E64E-8045-317D06424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5" name="Freeform 757">
              <a:extLst>
                <a:ext uri="{FF2B5EF4-FFF2-40B4-BE49-F238E27FC236}">
                  <a16:creationId xmlns:a16="http://schemas.microsoft.com/office/drawing/2014/main" id="{3D2784E7-D709-4A47-8D68-7A1A79B52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6" name="Freeform 758">
              <a:extLst>
                <a:ext uri="{FF2B5EF4-FFF2-40B4-BE49-F238E27FC236}">
                  <a16:creationId xmlns:a16="http://schemas.microsoft.com/office/drawing/2014/main" id="{0459664E-D6CA-624C-BC9E-793178BE49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7" name="Freeform 759">
              <a:extLst>
                <a:ext uri="{FF2B5EF4-FFF2-40B4-BE49-F238E27FC236}">
                  <a16:creationId xmlns:a16="http://schemas.microsoft.com/office/drawing/2014/main" id="{015360A2-1CF8-BC44-8F31-471735554A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8" name="Freeform 760">
              <a:extLst>
                <a:ext uri="{FF2B5EF4-FFF2-40B4-BE49-F238E27FC236}">
                  <a16:creationId xmlns:a16="http://schemas.microsoft.com/office/drawing/2014/main" id="{006F62EF-1A68-214D-BE37-A5EF372E6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69" name="Freeform 761">
              <a:extLst>
                <a:ext uri="{FF2B5EF4-FFF2-40B4-BE49-F238E27FC236}">
                  <a16:creationId xmlns:a16="http://schemas.microsoft.com/office/drawing/2014/main" id="{89EA01BB-069D-F84B-A1FA-142BCFE62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0" name="Freeform 762">
              <a:extLst>
                <a:ext uri="{FF2B5EF4-FFF2-40B4-BE49-F238E27FC236}">
                  <a16:creationId xmlns:a16="http://schemas.microsoft.com/office/drawing/2014/main" id="{9FFD495E-636C-B744-AE64-B6B29486F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1" name="Freeform 763">
              <a:extLst>
                <a:ext uri="{FF2B5EF4-FFF2-40B4-BE49-F238E27FC236}">
                  <a16:creationId xmlns:a16="http://schemas.microsoft.com/office/drawing/2014/main" id="{2A108507-333C-9E46-91C9-1A0FF2CAE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2" name="Freeform 764">
              <a:extLst>
                <a:ext uri="{FF2B5EF4-FFF2-40B4-BE49-F238E27FC236}">
                  <a16:creationId xmlns:a16="http://schemas.microsoft.com/office/drawing/2014/main" id="{87C61B0B-63AA-3640-AEEF-9031606795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3" name="Freeform 765">
              <a:extLst>
                <a:ext uri="{FF2B5EF4-FFF2-40B4-BE49-F238E27FC236}">
                  <a16:creationId xmlns:a16="http://schemas.microsoft.com/office/drawing/2014/main" id="{5100CAC9-8E85-0141-875E-2D1CDAAA7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4" name="Freeform 766">
              <a:extLst>
                <a:ext uri="{FF2B5EF4-FFF2-40B4-BE49-F238E27FC236}">
                  <a16:creationId xmlns:a16="http://schemas.microsoft.com/office/drawing/2014/main" id="{29B8C939-2946-1941-9C37-FCBD7FF5DD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5" name="Freeform 767">
              <a:extLst>
                <a:ext uri="{FF2B5EF4-FFF2-40B4-BE49-F238E27FC236}">
                  <a16:creationId xmlns:a16="http://schemas.microsoft.com/office/drawing/2014/main" id="{75841E8F-6DA6-434B-B793-518CE822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6" name="Freeform 768">
              <a:extLst>
                <a:ext uri="{FF2B5EF4-FFF2-40B4-BE49-F238E27FC236}">
                  <a16:creationId xmlns:a16="http://schemas.microsoft.com/office/drawing/2014/main" id="{754D537C-0FE3-C749-85B2-F3DBF235A0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7" name="Freeform 769">
              <a:extLst>
                <a:ext uri="{FF2B5EF4-FFF2-40B4-BE49-F238E27FC236}">
                  <a16:creationId xmlns:a16="http://schemas.microsoft.com/office/drawing/2014/main" id="{24434B1F-626D-DA47-B49D-89320975E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8" name="Freeform 770">
              <a:extLst>
                <a:ext uri="{FF2B5EF4-FFF2-40B4-BE49-F238E27FC236}">
                  <a16:creationId xmlns:a16="http://schemas.microsoft.com/office/drawing/2014/main" id="{D48A83B0-B71A-734D-9864-DD86F74B3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79" name="Freeform 771">
              <a:extLst>
                <a:ext uri="{FF2B5EF4-FFF2-40B4-BE49-F238E27FC236}">
                  <a16:creationId xmlns:a16="http://schemas.microsoft.com/office/drawing/2014/main" id="{2AEB50ED-0823-4945-8D80-88EA6A3E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0" name="Freeform 772">
              <a:extLst>
                <a:ext uri="{FF2B5EF4-FFF2-40B4-BE49-F238E27FC236}">
                  <a16:creationId xmlns:a16="http://schemas.microsoft.com/office/drawing/2014/main" id="{F7C26E22-9EFA-1942-AC1D-E055FA0F8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1" name="Freeform 773">
              <a:extLst>
                <a:ext uri="{FF2B5EF4-FFF2-40B4-BE49-F238E27FC236}">
                  <a16:creationId xmlns:a16="http://schemas.microsoft.com/office/drawing/2014/main" id="{B33F9403-E27F-5F40-A97A-8D45B0BA5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2" name="Freeform 774">
              <a:extLst>
                <a:ext uri="{FF2B5EF4-FFF2-40B4-BE49-F238E27FC236}">
                  <a16:creationId xmlns:a16="http://schemas.microsoft.com/office/drawing/2014/main" id="{49D2BB2E-538B-B94D-AC2B-174587E11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3" name="Freeform 775">
              <a:extLst>
                <a:ext uri="{FF2B5EF4-FFF2-40B4-BE49-F238E27FC236}">
                  <a16:creationId xmlns:a16="http://schemas.microsoft.com/office/drawing/2014/main" id="{DC63E391-B6B1-2E44-9CEC-2AC74D1F3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4" name="Freeform 776">
              <a:extLst>
                <a:ext uri="{FF2B5EF4-FFF2-40B4-BE49-F238E27FC236}">
                  <a16:creationId xmlns:a16="http://schemas.microsoft.com/office/drawing/2014/main" id="{FF1F3B23-A7F0-DA47-BCD7-3240925D7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5" name="Freeform 777">
              <a:extLst>
                <a:ext uri="{FF2B5EF4-FFF2-40B4-BE49-F238E27FC236}">
                  <a16:creationId xmlns:a16="http://schemas.microsoft.com/office/drawing/2014/main" id="{57067AFC-7705-014B-83E1-6BACC8555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6" name="Freeform 778">
              <a:extLst>
                <a:ext uri="{FF2B5EF4-FFF2-40B4-BE49-F238E27FC236}">
                  <a16:creationId xmlns:a16="http://schemas.microsoft.com/office/drawing/2014/main" id="{3973C9D2-B84A-BF41-9AB8-FDA774AC7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7" name="Freeform 779">
              <a:extLst>
                <a:ext uri="{FF2B5EF4-FFF2-40B4-BE49-F238E27FC236}">
                  <a16:creationId xmlns:a16="http://schemas.microsoft.com/office/drawing/2014/main" id="{E3D36E78-1200-4946-9653-D510D8C2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8" name="Freeform 780">
              <a:extLst>
                <a:ext uri="{FF2B5EF4-FFF2-40B4-BE49-F238E27FC236}">
                  <a16:creationId xmlns:a16="http://schemas.microsoft.com/office/drawing/2014/main" id="{5B9E3558-0F64-E54F-9EE7-E8E00542EC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89" name="Freeform 781">
              <a:extLst>
                <a:ext uri="{FF2B5EF4-FFF2-40B4-BE49-F238E27FC236}">
                  <a16:creationId xmlns:a16="http://schemas.microsoft.com/office/drawing/2014/main" id="{892A0566-B5F9-E940-9B8C-392D4C1DC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0" name="Freeform 782">
              <a:extLst>
                <a:ext uri="{FF2B5EF4-FFF2-40B4-BE49-F238E27FC236}">
                  <a16:creationId xmlns:a16="http://schemas.microsoft.com/office/drawing/2014/main" id="{261E5115-A1CA-BC4D-BDC4-81CABEC45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1" name="Freeform 783">
              <a:extLst>
                <a:ext uri="{FF2B5EF4-FFF2-40B4-BE49-F238E27FC236}">
                  <a16:creationId xmlns:a16="http://schemas.microsoft.com/office/drawing/2014/main" id="{972983C1-7F12-8D4D-ADFE-FB8227548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2" name="Freeform 784">
              <a:extLst>
                <a:ext uri="{FF2B5EF4-FFF2-40B4-BE49-F238E27FC236}">
                  <a16:creationId xmlns:a16="http://schemas.microsoft.com/office/drawing/2014/main" id="{01A8DA24-CAFA-1943-A1AA-FCC1303E8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3" name="Freeform 785">
              <a:extLst>
                <a:ext uri="{FF2B5EF4-FFF2-40B4-BE49-F238E27FC236}">
                  <a16:creationId xmlns:a16="http://schemas.microsoft.com/office/drawing/2014/main" id="{BD92578E-CD19-9D49-9128-2140D8E69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4" name="Freeform 786">
              <a:extLst>
                <a:ext uri="{FF2B5EF4-FFF2-40B4-BE49-F238E27FC236}">
                  <a16:creationId xmlns:a16="http://schemas.microsoft.com/office/drawing/2014/main" id="{D71B78D2-A09A-CD43-8837-68CF7697F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5" name="Freeform 787">
              <a:extLst>
                <a:ext uri="{FF2B5EF4-FFF2-40B4-BE49-F238E27FC236}">
                  <a16:creationId xmlns:a16="http://schemas.microsoft.com/office/drawing/2014/main" id="{B98D94CD-946D-724B-82A4-A191C1B891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6" name="Freeform 788">
              <a:extLst>
                <a:ext uri="{FF2B5EF4-FFF2-40B4-BE49-F238E27FC236}">
                  <a16:creationId xmlns:a16="http://schemas.microsoft.com/office/drawing/2014/main" id="{F91C234D-F0F6-374E-B24D-9BAC784C06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7" name="Freeform 789">
              <a:extLst>
                <a:ext uri="{FF2B5EF4-FFF2-40B4-BE49-F238E27FC236}">
                  <a16:creationId xmlns:a16="http://schemas.microsoft.com/office/drawing/2014/main" id="{7A264F5A-F921-2649-B503-24C3ACA9E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8" name="Freeform 790">
              <a:extLst>
                <a:ext uri="{FF2B5EF4-FFF2-40B4-BE49-F238E27FC236}">
                  <a16:creationId xmlns:a16="http://schemas.microsoft.com/office/drawing/2014/main" id="{D4ED3633-6877-D64B-9D21-10463E37D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899" name="Freeform 791">
              <a:extLst>
                <a:ext uri="{FF2B5EF4-FFF2-40B4-BE49-F238E27FC236}">
                  <a16:creationId xmlns:a16="http://schemas.microsoft.com/office/drawing/2014/main" id="{B3E1678A-91C8-C348-9E2D-0DFAE33282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0" name="Freeform 792">
              <a:extLst>
                <a:ext uri="{FF2B5EF4-FFF2-40B4-BE49-F238E27FC236}">
                  <a16:creationId xmlns:a16="http://schemas.microsoft.com/office/drawing/2014/main" id="{0C59479D-74E3-CB4B-97ED-A1663441E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1" name="Freeform 793">
              <a:extLst>
                <a:ext uri="{FF2B5EF4-FFF2-40B4-BE49-F238E27FC236}">
                  <a16:creationId xmlns:a16="http://schemas.microsoft.com/office/drawing/2014/main" id="{8BC64A0A-AABC-904B-8FC0-E98C78208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2" name="Freeform 794">
              <a:extLst>
                <a:ext uri="{FF2B5EF4-FFF2-40B4-BE49-F238E27FC236}">
                  <a16:creationId xmlns:a16="http://schemas.microsoft.com/office/drawing/2014/main" id="{FE706D29-7967-AB4F-BF90-43D9767532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3" name="Freeform 795">
              <a:extLst>
                <a:ext uri="{FF2B5EF4-FFF2-40B4-BE49-F238E27FC236}">
                  <a16:creationId xmlns:a16="http://schemas.microsoft.com/office/drawing/2014/main" id="{2D685E01-48C7-C646-9A8C-13A6AE115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4" name="Freeform 796">
              <a:extLst>
                <a:ext uri="{FF2B5EF4-FFF2-40B4-BE49-F238E27FC236}">
                  <a16:creationId xmlns:a16="http://schemas.microsoft.com/office/drawing/2014/main" id="{7590803B-71BC-D74B-AE9C-38BD5E7564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5" name="Freeform 797">
              <a:extLst>
                <a:ext uri="{FF2B5EF4-FFF2-40B4-BE49-F238E27FC236}">
                  <a16:creationId xmlns:a16="http://schemas.microsoft.com/office/drawing/2014/main" id="{EED3B87A-F028-E049-AEC9-54644C570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6" name="Freeform 798">
              <a:extLst>
                <a:ext uri="{FF2B5EF4-FFF2-40B4-BE49-F238E27FC236}">
                  <a16:creationId xmlns:a16="http://schemas.microsoft.com/office/drawing/2014/main" id="{92F6D382-7965-644D-851E-73B30CD3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7" name="Freeform 799">
              <a:extLst>
                <a:ext uri="{FF2B5EF4-FFF2-40B4-BE49-F238E27FC236}">
                  <a16:creationId xmlns:a16="http://schemas.microsoft.com/office/drawing/2014/main" id="{ABB36557-B21A-2041-9710-349B7448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8" name="Freeform 800">
              <a:extLst>
                <a:ext uri="{FF2B5EF4-FFF2-40B4-BE49-F238E27FC236}">
                  <a16:creationId xmlns:a16="http://schemas.microsoft.com/office/drawing/2014/main" id="{9BA02E02-13B6-1246-BAAC-959305A814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09" name="Freeform 801">
              <a:extLst>
                <a:ext uri="{FF2B5EF4-FFF2-40B4-BE49-F238E27FC236}">
                  <a16:creationId xmlns:a16="http://schemas.microsoft.com/office/drawing/2014/main" id="{0D949725-4B5C-5C47-ADAB-5A5ADAA2D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0" name="Freeform 802">
              <a:extLst>
                <a:ext uri="{FF2B5EF4-FFF2-40B4-BE49-F238E27FC236}">
                  <a16:creationId xmlns:a16="http://schemas.microsoft.com/office/drawing/2014/main" id="{38A9C605-3DE5-C047-8DAA-32C18BA01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1" name="Freeform 803">
              <a:extLst>
                <a:ext uri="{FF2B5EF4-FFF2-40B4-BE49-F238E27FC236}">
                  <a16:creationId xmlns:a16="http://schemas.microsoft.com/office/drawing/2014/main" id="{0AC3AD40-3E08-C844-91C7-43E3072A0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2" name="Freeform 804">
              <a:extLst>
                <a:ext uri="{FF2B5EF4-FFF2-40B4-BE49-F238E27FC236}">
                  <a16:creationId xmlns:a16="http://schemas.microsoft.com/office/drawing/2014/main" id="{44E99731-A5D8-E848-9965-05590BF77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3" name="Freeform 805">
              <a:extLst>
                <a:ext uri="{FF2B5EF4-FFF2-40B4-BE49-F238E27FC236}">
                  <a16:creationId xmlns:a16="http://schemas.microsoft.com/office/drawing/2014/main" id="{C8669573-8C69-D14E-8297-475C48DA3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4" name="Freeform 806">
              <a:extLst>
                <a:ext uri="{FF2B5EF4-FFF2-40B4-BE49-F238E27FC236}">
                  <a16:creationId xmlns:a16="http://schemas.microsoft.com/office/drawing/2014/main" id="{90DD3ED7-6774-B543-9B7D-591DC9617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5" name="Freeform 807">
              <a:extLst>
                <a:ext uri="{FF2B5EF4-FFF2-40B4-BE49-F238E27FC236}">
                  <a16:creationId xmlns:a16="http://schemas.microsoft.com/office/drawing/2014/main" id="{2CC2F1FF-482F-6047-98C6-A4F5B641A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6" name="Freeform 808">
              <a:extLst>
                <a:ext uri="{FF2B5EF4-FFF2-40B4-BE49-F238E27FC236}">
                  <a16:creationId xmlns:a16="http://schemas.microsoft.com/office/drawing/2014/main" id="{D795F715-8C82-784B-858F-2E5A010266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7" name="Freeform 809">
              <a:extLst>
                <a:ext uri="{FF2B5EF4-FFF2-40B4-BE49-F238E27FC236}">
                  <a16:creationId xmlns:a16="http://schemas.microsoft.com/office/drawing/2014/main" id="{9091C453-F56C-6C41-A6EC-0E65AB15C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8" name="Freeform 810">
              <a:extLst>
                <a:ext uri="{FF2B5EF4-FFF2-40B4-BE49-F238E27FC236}">
                  <a16:creationId xmlns:a16="http://schemas.microsoft.com/office/drawing/2014/main" id="{C757B400-F309-D343-933B-048286571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19" name="Freeform 811">
              <a:extLst>
                <a:ext uri="{FF2B5EF4-FFF2-40B4-BE49-F238E27FC236}">
                  <a16:creationId xmlns:a16="http://schemas.microsoft.com/office/drawing/2014/main" id="{53EB8C14-4129-7846-867F-71CA9F027E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0" name="Freeform 812">
              <a:extLst>
                <a:ext uri="{FF2B5EF4-FFF2-40B4-BE49-F238E27FC236}">
                  <a16:creationId xmlns:a16="http://schemas.microsoft.com/office/drawing/2014/main" id="{CA75C9C1-1931-2049-B265-E2AAA0519A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1" name="Freeform 813">
              <a:extLst>
                <a:ext uri="{FF2B5EF4-FFF2-40B4-BE49-F238E27FC236}">
                  <a16:creationId xmlns:a16="http://schemas.microsoft.com/office/drawing/2014/main" id="{6930C899-664D-8441-9F48-CB2B58CA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2" name="Freeform 814">
              <a:extLst>
                <a:ext uri="{FF2B5EF4-FFF2-40B4-BE49-F238E27FC236}">
                  <a16:creationId xmlns:a16="http://schemas.microsoft.com/office/drawing/2014/main" id="{2B66EF9E-5B2E-A242-A9A5-991E30084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3" name="Freeform 815">
              <a:extLst>
                <a:ext uri="{FF2B5EF4-FFF2-40B4-BE49-F238E27FC236}">
                  <a16:creationId xmlns:a16="http://schemas.microsoft.com/office/drawing/2014/main" id="{B1829A60-14FD-5445-829B-35D602007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4" name="Freeform 816">
              <a:extLst>
                <a:ext uri="{FF2B5EF4-FFF2-40B4-BE49-F238E27FC236}">
                  <a16:creationId xmlns:a16="http://schemas.microsoft.com/office/drawing/2014/main" id="{79EE434B-7680-FC44-8077-ABF3333BE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5" name="Freeform 817">
              <a:extLst>
                <a:ext uri="{FF2B5EF4-FFF2-40B4-BE49-F238E27FC236}">
                  <a16:creationId xmlns:a16="http://schemas.microsoft.com/office/drawing/2014/main" id="{D2383131-9D40-814B-90BC-A29E0F52A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6" name="Freeform 818">
              <a:extLst>
                <a:ext uri="{FF2B5EF4-FFF2-40B4-BE49-F238E27FC236}">
                  <a16:creationId xmlns:a16="http://schemas.microsoft.com/office/drawing/2014/main" id="{43D87DC0-C9DD-D848-AEB7-DF5931F3E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7" name="Freeform 819">
              <a:extLst>
                <a:ext uri="{FF2B5EF4-FFF2-40B4-BE49-F238E27FC236}">
                  <a16:creationId xmlns:a16="http://schemas.microsoft.com/office/drawing/2014/main" id="{E16ABE3F-66BF-EA42-84D5-8755E77B4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8" name="Freeform 820">
              <a:extLst>
                <a:ext uri="{FF2B5EF4-FFF2-40B4-BE49-F238E27FC236}">
                  <a16:creationId xmlns:a16="http://schemas.microsoft.com/office/drawing/2014/main" id="{FC16D749-97C4-E043-99F0-EB718977F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29" name="Freeform 821">
              <a:extLst>
                <a:ext uri="{FF2B5EF4-FFF2-40B4-BE49-F238E27FC236}">
                  <a16:creationId xmlns:a16="http://schemas.microsoft.com/office/drawing/2014/main" id="{E0EC0DD2-E39F-654F-B7F7-772794FF4A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0" name="Freeform 822">
              <a:extLst>
                <a:ext uri="{FF2B5EF4-FFF2-40B4-BE49-F238E27FC236}">
                  <a16:creationId xmlns:a16="http://schemas.microsoft.com/office/drawing/2014/main" id="{9A89A0B6-7E26-2F4C-8E44-AACAC0A10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1" name="Freeform 823">
              <a:extLst>
                <a:ext uri="{FF2B5EF4-FFF2-40B4-BE49-F238E27FC236}">
                  <a16:creationId xmlns:a16="http://schemas.microsoft.com/office/drawing/2014/main" id="{62689B39-905D-674F-A96B-4095844A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2" name="Freeform 824">
              <a:extLst>
                <a:ext uri="{FF2B5EF4-FFF2-40B4-BE49-F238E27FC236}">
                  <a16:creationId xmlns:a16="http://schemas.microsoft.com/office/drawing/2014/main" id="{D27207EA-722A-1440-827A-8EA6FAED40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3" name="Freeform 825">
              <a:extLst>
                <a:ext uri="{FF2B5EF4-FFF2-40B4-BE49-F238E27FC236}">
                  <a16:creationId xmlns:a16="http://schemas.microsoft.com/office/drawing/2014/main" id="{80D7ECE6-4A24-CF4C-8CC0-92BA30FE5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4" name="Freeform 826">
              <a:extLst>
                <a:ext uri="{FF2B5EF4-FFF2-40B4-BE49-F238E27FC236}">
                  <a16:creationId xmlns:a16="http://schemas.microsoft.com/office/drawing/2014/main" id="{AA22060A-E542-4941-9841-00530EE40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5" name="Freeform 827">
              <a:extLst>
                <a:ext uri="{FF2B5EF4-FFF2-40B4-BE49-F238E27FC236}">
                  <a16:creationId xmlns:a16="http://schemas.microsoft.com/office/drawing/2014/main" id="{B14177A2-8856-4C4D-B706-CD2F0C80D8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6" name="Freeform 828">
              <a:extLst>
                <a:ext uri="{FF2B5EF4-FFF2-40B4-BE49-F238E27FC236}">
                  <a16:creationId xmlns:a16="http://schemas.microsoft.com/office/drawing/2014/main" id="{A4286781-0911-3444-9D14-2CE2F6778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7" name="Freeform 829">
              <a:extLst>
                <a:ext uri="{FF2B5EF4-FFF2-40B4-BE49-F238E27FC236}">
                  <a16:creationId xmlns:a16="http://schemas.microsoft.com/office/drawing/2014/main" id="{F920F231-E67A-2D44-9369-CCB33F6D9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8" name="Freeform 830">
              <a:extLst>
                <a:ext uri="{FF2B5EF4-FFF2-40B4-BE49-F238E27FC236}">
                  <a16:creationId xmlns:a16="http://schemas.microsoft.com/office/drawing/2014/main" id="{0EBB63B6-3D5B-4742-BBF5-B0562D9FA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39" name="Freeform 831">
              <a:extLst>
                <a:ext uri="{FF2B5EF4-FFF2-40B4-BE49-F238E27FC236}">
                  <a16:creationId xmlns:a16="http://schemas.microsoft.com/office/drawing/2014/main" id="{5294773F-D2D6-9743-9E96-9A5955253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0" name="Freeform 832">
              <a:extLst>
                <a:ext uri="{FF2B5EF4-FFF2-40B4-BE49-F238E27FC236}">
                  <a16:creationId xmlns:a16="http://schemas.microsoft.com/office/drawing/2014/main" id="{BC6861A9-8AA6-5641-991F-A851E13BA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1" name="Freeform 833">
              <a:extLst>
                <a:ext uri="{FF2B5EF4-FFF2-40B4-BE49-F238E27FC236}">
                  <a16:creationId xmlns:a16="http://schemas.microsoft.com/office/drawing/2014/main" id="{7C60E648-49C4-674A-811C-4CD74C2B7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2" name="Freeform 834">
              <a:extLst>
                <a:ext uri="{FF2B5EF4-FFF2-40B4-BE49-F238E27FC236}">
                  <a16:creationId xmlns:a16="http://schemas.microsoft.com/office/drawing/2014/main" id="{BD719B51-4B92-0149-AC26-75B9651CD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3" name="Freeform 835">
              <a:extLst>
                <a:ext uri="{FF2B5EF4-FFF2-40B4-BE49-F238E27FC236}">
                  <a16:creationId xmlns:a16="http://schemas.microsoft.com/office/drawing/2014/main" id="{4A715294-B568-1346-9D35-E76108F28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4" name="Freeform 836">
              <a:extLst>
                <a:ext uri="{FF2B5EF4-FFF2-40B4-BE49-F238E27FC236}">
                  <a16:creationId xmlns:a16="http://schemas.microsoft.com/office/drawing/2014/main" id="{0B12AC49-B29B-9A4E-87E0-EDDFD560D1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5" name="Freeform 837">
              <a:extLst>
                <a:ext uri="{FF2B5EF4-FFF2-40B4-BE49-F238E27FC236}">
                  <a16:creationId xmlns:a16="http://schemas.microsoft.com/office/drawing/2014/main" id="{747358EF-FB31-B042-9EFF-164C5E93A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6" name="Freeform 838">
              <a:extLst>
                <a:ext uri="{FF2B5EF4-FFF2-40B4-BE49-F238E27FC236}">
                  <a16:creationId xmlns:a16="http://schemas.microsoft.com/office/drawing/2014/main" id="{CC3F7559-25C3-D440-B6A5-6764638DB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7" name="Freeform 839">
              <a:extLst>
                <a:ext uri="{FF2B5EF4-FFF2-40B4-BE49-F238E27FC236}">
                  <a16:creationId xmlns:a16="http://schemas.microsoft.com/office/drawing/2014/main" id="{83C05D25-2C39-7A4D-945F-278754E5E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8" name="Freeform 840">
              <a:extLst>
                <a:ext uri="{FF2B5EF4-FFF2-40B4-BE49-F238E27FC236}">
                  <a16:creationId xmlns:a16="http://schemas.microsoft.com/office/drawing/2014/main" id="{B4ACFA39-F347-4C45-9C9B-C5D0524EE4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49" name="Freeform 841">
              <a:extLst>
                <a:ext uri="{FF2B5EF4-FFF2-40B4-BE49-F238E27FC236}">
                  <a16:creationId xmlns:a16="http://schemas.microsoft.com/office/drawing/2014/main" id="{5E09C04D-1C60-1049-9987-AE63A815C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0" name="Freeform 842">
              <a:extLst>
                <a:ext uri="{FF2B5EF4-FFF2-40B4-BE49-F238E27FC236}">
                  <a16:creationId xmlns:a16="http://schemas.microsoft.com/office/drawing/2014/main" id="{9B1871A3-733D-BB46-A8F8-EA7C01444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1" name="Freeform 843">
              <a:extLst>
                <a:ext uri="{FF2B5EF4-FFF2-40B4-BE49-F238E27FC236}">
                  <a16:creationId xmlns:a16="http://schemas.microsoft.com/office/drawing/2014/main" id="{DCA01F10-19F0-0441-BFEE-AB632FD542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2" name="Freeform 844">
              <a:extLst>
                <a:ext uri="{FF2B5EF4-FFF2-40B4-BE49-F238E27FC236}">
                  <a16:creationId xmlns:a16="http://schemas.microsoft.com/office/drawing/2014/main" id="{4F9EE3E8-A8B2-174E-B9FA-FFF76C3CF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3" name="Freeform 845">
              <a:extLst>
                <a:ext uri="{FF2B5EF4-FFF2-40B4-BE49-F238E27FC236}">
                  <a16:creationId xmlns:a16="http://schemas.microsoft.com/office/drawing/2014/main" id="{C304246D-1E59-8645-BFBB-756144C083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4" name="Freeform 846">
              <a:extLst>
                <a:ext uri="{FF2B5EF4-FFF2-40B4-BE49-F238E27FC236}">
                  <a16:creationId xmlns:a16="http://schemas.microsoft.com/office/drawing/2014/main" id="{3B93F2DE-0EE6-B044-A4D6-E5FDD7836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5" name="Freeform 847">
              <a:extLst>
                <a:ext uri="{FF2B5EF4-FFF2-40B4-BE49-F238E27FC236}">
                  <a16:creationId xmlns:a16="http://schemas.microsoft.com/office/drawing/2014/main" id="{05391A9C-5C1B-694A-BDAB-58140CA4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6" name="Freeform 848">
              <a:extLst>
                <a:ext uri="{FF2B5EF4-FFF2-40B4-BE49-F238E27FC236}">
                  <a16:creationId xmlns:a16="http://schemas.microsoft.com/office/drawing/2014/main" id="{8FC25941-35BF-D941-98F4-1C4692E7B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7" name="Freeform 849">
              <a:extLst>
                <a:ext uri="{FF2B5EF4-FFF2-40B4-BE49-F238E27FC236}">
                  <a16:creationId xmlns:a16="http://schemas.microsoft.com/office/drawing/2014/main" id="{EC8BCAD3-6000-B744-8376-F6B409D40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8" name="Freeform 850">
              <a:extLst>
                <a:ext uri="{FF2B5EF4-FFF2-40B4-BE49-F238E27FC236}">
                  <a16:creationId xmlns:a16="http://schemas.microsoft.com/office/drawing/2014/main" id="{7A469C4D-7BF3-7142-BD0C-CD4CC92BD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59" name="Freeform 851">
              <a:extLst>
                <a:ext uri="{FF2B5EF4-FFF2-40B4-BE49-F238E27FC236}">
                  <a16:creationId xmlns:a16="http://schemas.microsoft.com/office/drawing/2014/main" id="{737C7F12-D574-3340-9A55-86976CB04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0" name="Freeform 852">
              <a:extLst>
                <a:ext uri="{FF2B5EF4-FFF2-40B4-BE49-F238E27FC236}">
                  <a16:creationId xmlns:a16="http://schemas.microsoft.com/office/drawing/2014/main" id="{38C6CD16-06FF-664F-8BF0-7BFEEF926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1" name="Freeform 853">
              <a:extLst>
                <a:ext uri="{FF2B5EF4-FFF2-40B4-BE49-F238E27FC236}">
                  <a16:creationId xmlns:a16="http://schemas.microsoft.com/office/drawing/2014/main" id="{2A8C78E5-DF4E-A147-B755-6F25661036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2" name="Freeform 854">
              <a:extLst>
                <a:ext uri="{FF2B5EF4-FFF2-40B4-BE49-F238E27FC236}">
                  <a16:creationId xmlns:a16="http://schemas.microsoft.com/office/drawing/2014/main" id="{BB9BF972-EE7E-D049-BCAC-14FD53FC15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3" name="Freeform 855">
              <a:extLst>
                <a:ext uri="{FF2B5EF4-FFF2-40B4-BE49-F238E27FC236}">
                  <a16:creationId xmlns:a16="http://schemas.microsoft.com/office/drawing/2014/main" id="{A32A3761-DF60-7248-8C2E-C6E8B3D25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4" name="Freeform 856">
              <a:extLst>
                <a:ext uri="{FF2B5EF4-FFF2-40B4-BE49-F238E27FC236}">
                  <a16:creationId xmlns:a16="http://schemas.microsoft.com/office/drawing/2014/main" id="{C7AAADB0-AFB4-2B4E-8D6D-C70ACDCCB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5" name="Freeform 857">
              <a:extLst>
                <a:ext uri="{FF2B5EF4-FFF2-40B4-BE49-F238E27FC236}">
                  <a16:creationId xmlns:a16="http://schemas.microsoft.com/office/drawing/2014/main" id="{092FFD9E-D20F-AA44-92B6-F2E514FF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6" name="Freeform 858">
              <a:extLst>
                <a:ext uri="{FF2B5EF4-FFF2-40B4-BE49-F238E27FC236}">
                  <a16:creationId xmlns:a16="http://schemas.microsoft.com/office/drawing/2014/main" id="{D15405A6-DF69-0C43-9C4B-3C94F035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7" name="Freeform 859">
              <a:extLst>
                <a:ext uri="{FF2B5EF4-FFF2-40B4-BE49-F238E27FC236}">
                  <a16:creationId xmlns:a16="http://schemas.microsoft.com/office/drawing/2014/main" id="{57E0CC33-69B4-DD4E-8BD3-1CC204524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8" name="Freeform 860">
              <a:extLst>
                <a:ext uri="{FF2B5EF4-FFF2-40B4-BE49-F238E27FC236}">
                  <a16:creationId xmlns:a16="http://schemas.microsoft.com/office/drawing/2014/main" id="{48F2DA4C-4A1F-CE4E-85D8-B16320390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69" name="Freeform 861">
              <a:extLst>
                <a:ext uri="{FF2B5EF4-FFF2-40B4-BE49-F238E27FC236}">
                  <a16:creationId xmlns:a16="http://schemas.microsoft.com/office/drawing/2014/main" id="{57F02636-3C07-9145-9B89-393F35A90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0" name="Freeform 862">
              <a:extLst>
                <a:ext uri="{FF2B5EF4-FFF2-40B4-BE49-F238E27FC236}">
                  <a16:creationId xmlns:a16="http://schemas.microsoft.com/office/drawing/2014/main" id="{49FC16B7-23F8-7A42-810B-618B6EF33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1" name="Freeform 863">
              <a:extLst>
                <a:ext uri="{FF2B5EF4-FFF2-40B4-BE49-F238E27FC236}">
                  <a16:creationId xmlns:a16="http://schemas.microsoft.com/office/drawing/2014/main" id="{AF59C0BA-11F9-454A-8F64-C255FCCD6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2" name="Freeform 864">
              <a:extLst>
                <a:ext uri="{FF2B5EF4-FFF2-40B4-BE49-F238E27FC236}">
                  <a16:creationId xmlns:a16="http://schemas.microsoft.com/office/drawing/2014/main" id="{655D8514-8C4E-EE46-A765-32E57CD654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3" name="Freeform 865">
              <a:extLst>
                <a:ext uri="{FF2B5EF4-FFF2-40B4-BE49-F238E27FC236}">
                  <a16:creationId xmlns:a16="http://schemas.microsoft.com/office/drawing/2014/main" id="{D2CF55C6-B053-4643-BCC2-9B2B3271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4" name="Freeform 866">
              <a:extLst>
                <a:ext uri="{FF2B5EF4-FFF2-40B4-BE49-F238E27FC236}">
                  <a16:creationId xmlns:a16="http://schemas.microsoft.com/office/drawing/2014/main" id="{B1138565-0171-0444-A47C-C88C69F4C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5" name="Freeform 867">
              <a:extLst>
                <a:ext uri="{FF2B5EF4-FFF2-40B4-BE49-F238E27FC236}">
                  <a16:creationId xmlns:a16="http://schemas.microsoft.com/office/drawing/2014/main" id="{E3D456D1-D92E-464C-8C35-580106C39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6" name="Freeform 868">
              <a:extLst>
                <a:ext uri="{FF2B5EF4-FFF2-40B4-BE49-F238E27FC236}">
                  <a16:creationId xmlns:a16="http://schemas.microsoft.com/office/drawing/2014/main" id="{CDB31F73-C47A-5A4F-B59F-0CDA6AD38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7" name="Freeform 869">
              <a:extLst>
                <a:ext uri="{FF2B5EF4-FFF2-40B4-BE49-F238E27FC236}">
                  <a16:creationId xmlns:a16="http://schemas.microsoft.com/office/drawing/2014/main" id="{E673D018-A773-4745-823E-BFE83145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78" name="Rectangle 870">
              <a:extLst>
                <a:ext uri="{FF2B5EF4-FFF2-40B4-BE49-F238E27FC236}">
                  <a16:creationId xmlns:a16="http://schemas.microsoft.com/office/drawing/2014/main" id="{61B8FF8E-E24A-7A41-8700-08DEC3266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         Memory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2979" name="Freeform 871">
              <a:extLst>
                <a:ext uri="{FF2B5EF4-FFF2-40B4-BE49-F238E27FC236}">
                  <a16:creationId xmlns:a16="http://schemas.microsoft.com/office/drawing/2014/main" id="{BB44BFDB-3B3B-F047-930C-91D3283DC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0" name="Freeform 872">
              <a:extLst>
                <a:ext uri="{FF2B5EF4-FFF2-40B4-BE49-F238E27FC236}">
                  <a16:creationId xmlns:a16="http://schemas.microsoft.com/office/drawing/2014/main" id="{7DAECE81-F9B6-4949-822C-A4423A6E37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1" name="Freeform 873">
              <a:extLst>
                <a:ext uri="{FF2B5EF4-FFF2-40B4-BE49-F238E27FC236}">
                  <a16:creationId xmlns:a16="http://schemas.microsoft.com/office/drawing/2014/main" id="{C2D8C3C8-7AC2-FA41-BE00-1BAB41191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2" name="Freeform 874">
              <a:extLst>
                <a:ext uri="{FF2B5EF4-FFF2-40B4-BE49-F238E27FC236}">
                  <a16:creationId xmlns:a16="http://schemas.microsoft.com/office/drawing/2014/main" id="{695A9190-ECB2-6841-AED3-BD91807C1B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3" name="Freeform 875">
              <a:extLst>
                <a:ext uri="{FF2B5EF4-FFF2-40B4-BE49-F238E27FC236}">
                  <a16:creationId xmlns:a16="http://schemas.microsoft.com/office/drawing/2014/main" id="{FBC006A5-6E86-3240-85F9-7B9CCE11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4" name="Freeform 876">
              <a:extLst>
                <a:ext uri="{FF2B5EF4-FFF2-40B4-BE49-F238E27FC236}">
                  <a16:creationId xmlns:a16="http://schemas.microsoft.com/office/drawing/2014/main" id="{09A52A13-CDB1-644E-A6B3-2025E32CA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5" name="Freeform 877">
              <a:extLst>
                <a:ext uri="{FF2B5EF4-FFF2-40B4-BE49-F238E27FC236}">
                  <a16:creationId xmlns:a16="http://schemas.microsoft.com/office/drawing/2014/main" id="{9DC120C1-9B42-5A4E-80D3-9AC8DE4B5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6" name="Freeform 878">
              <a:extLst>
                <a:ext uri="{FF2B5EF4-FFF2-40B4-BE49-F238E27FC236}">
                  <a16:creationId xmlns:a16="http://schemas.microsoft.com/office/drawing/2014/main" id="{49D63DF0-33C1-EF4A-9371-901D94215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7" name="Freeform 879">
              <a:extLst>
                <a:ext uri="{FF2B5EF4-FFF2-40B4-BE49-F238E27FC236}">
                  <a16:creationId xmlns:a16="http://schemas.microsoft.com/office/drawing/2014/main" id="{B5916D6F-4BA1-D043-A19B-86EC9D3A4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8" name="Freeform 880">
              <a:extLst>
                <a:ext uri="{FF2B5EF4-FFF2-40B4-BE49-F238E27FC236}">
                  <a16:creationId xmlns:a16="http://schemas.microsoft.com/office/drawing/2014/main" id="{A93A6E60-8935-664B-92BE-99D394F3F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89" name="Freeform 881">
              <a:extLst>
                <a:ext uri="{FF2B5EF4-FFF2-40B4-BE49-F238E27FC236}">
                  <a16:creationId xmlns:a16="http://schemas.microsoft.com/office/drawing/2014/main" id="{6AB1282E-EF9B-7E4D-BF19-4C00D68D56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0" name="Freeform 882">
              <a:extLst>
                <a:ext uri="{FF2B5EF4-FFF2-40B4-BE49-F238E27FC236}">
                  <a16:creationId xmlns:a16="http://schemas.microsoft.com/office/drawing/2014/main" id="{DA3CC1AA-D29C-4743-BAC4-33CF87AD3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1" name="Freeform 883">
              <a:extLst>
                <a:ext uri="{FF2B5EF4-FFF2-40B4-BE49-F238E27FC236}">
                  <a16:creationId xmlns:a16="http://schemas.microsoft.com/office/drawing/2014/main" id="{5DB1152C-D5A0-9E49-B0AA-AF8B01C9B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2" name="Freeform 884">
              <a:extLst>
                <a:ext uri="{FF2B5EF4-FFF2-40B4-BE49-F238E27FC236}">
                  <a16:creationId xmlns:a16="http://schemas.microsoft.com/office/drawing/2014/main" id="{B272D5B2-BCB7-4046-9A8E-11F2E151F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3" name="Freeform 885">
              <a:extLst>
                <a:ext uri="{FF2B5EF4-FFF2-40B4-BE49-F238E27FC236}">
                  <a16:creationId xmlns:a16="http://schemas.microsoft.com/office/drawing/2014/main" id="{755B06E8-8BC7-F745-ACC9-017C3E6DA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4" name="Freeform 886">
              <a:extLst>
                <a:ext uri="{FF2B5EF4-FFF2-40B4-BE49-F238E27FC236}">
                  <a16:creationId xmlns:a16="http://schemas.microsoft.com/office/drawing/2014/main" id="{014E9081-BCF0-3842-A585-BDFD5C30A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5" name="Freeform 887">
              <a:extLst>
                <a:ext uri="{FF2B5EF4-FFF2-40B4-BE49-F238E27FC236}">
                  <a16:creationId xmlns:a16="http://schemas.microsoft.com/office/drawing/2014/main" id="{CCAA5031-F347-E44A-80DF-34392BBBC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6" name="Freeform 888">
              <a:extLst>
                <a:ext uri="{FF2B5EF4-FFF2-40B4-BE49-F238E27FC236}">
                  <a16:creationId xmlns:a16="http://schemas.microsoft.com/office/drawing/2014/main" id="{4BD580FE-3033-F343-90B6-FDC9B618E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7" name="Freeform 889">
              <a:extLst>
                <a:ext uri="{FF2B5EF4-FFF2-40B4-BE49-F238E27FC236}">
                  <a16:creationId xmlns:a16="http://schemas.microsoft.com/office/drawing/2014/main" id="{87D723D7-65ED-A946-BF00-B699A95EE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8" name="Freeform 890">
              <a:extLst>
                <a:ext uri="{FF2B5EF4-FFF2-40B4-BE49-F238E27FC236}">
                  <a16:creationId xmlns:a16="http://schemas.microsoft.com/office/drawing/2014/main" id="{ECFFFA18-01D2-DF45-9212-D70BBCFA4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2999" name="Freeform 891">
              <a:extLst>
                <a:ext uri="{FF2B5EF4-FFF2-40B4-BE49-F238E27FC236}">
                  <a16:creationId xmlns:a16="http://schemas.microsoft.com/office/drawing/2014/main" id="{336072B3-7514-3E4F-A8BD-FD8C5DBAD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0" name="Freeform 892">
              <a:extLst>
                <a:ext uri="{FF2B5EF4-FFF2-40B4-BE49-F238E27FC236}">
                  <a16:creationId xmlns:a16="http://schemas.microsoft.com/office/drawing/2014/main" id="{6F5764A5-BCA9-AE49-ACBD-80F69AE08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1" name="Freeform 893">
              <a:extLst>
                <a:ext uri="{FF2B5EF4-FFF2-40B4-BE49-F238E27FC236}">
                  <a16:creationId xmlns:a16="http://schemas.microsoft.com/office/drawing/2014/main" id="{3F354E06-2435-0A44-BC15-1493631DB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2" name="Freeform 894">
              <a:extLst>
                <a:ext uri="{FF2B5EF4-FFF2-40B4-BE49-F238E27FC236}">
                  <a16:creationId xmlns:a16="http://schemas.microsoft.com/office/drawing/2014/main" id="{04A0B585-8475-9B4D-B2EE-B83B14C3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3" name="Freeform 895">
              <a:extLst>
                <a:ext uri="{FF2B5EF4-FFF2-40B4-BE49-F238E27FC236}">
                  <a16:creationId xmlns:a16="http://schemas.microsoft.com/office/drawing/2014/main" id="{26AAC176-570D-BC4C-951F-44D605423E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4" name="Freeform 896">
              <a:extLst>
                <a:ext uri="{FF2B5EF4-FFF2-40B4-BE49-F238E27FC236}">
                  <a16:creationId xmlns:a16="http://schemas.microsoft.com/office/drawing/2014/main" id="{2AA4ACF0-15E0-9248-9BF2-E19F04935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5" name="Freeform 897">
              <a:extLst>
                <a:ext uri="{FF2B5EF4-FFF2-40B4-BE49-F238E27FC236}">
                  <a16:creationId xmlns:a16="http://schemas.microsoft.com/office/drawing/2014/main" id="{DFECA18E-E25D-EB49-BA58-B64BB549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6" name="Freeform 898">
              <a:extLst>
                <a:ext uri="{FF2B5EF4-FFF2-40B4-BE49-F238E27FC236}">
                  <a16:creationId xmlns:a16="http://schemas.microsoft.com/office/drawing/2014/main" id="{40AECD29-C302-884E-A773-F0E6BA1D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7" name="Freeform 899">
              <a:extLst>
                <a:ext uri="{FF2B5EF4-FFF2-40B4-BE49-F238E27FC236}">
                  <a16:creationId xmlns:a16="http://schemas.microsoft.com/office/drawing/2014/main" id="{46C9BB07-F498-E046-A134-5A85FABD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08" name="Rectangle 900">
              <a:extLst>
                <a:ext uri="{FF2B5EF4-FFF2-40B4-BE49-F238E27FC236}">
                  <a16:creationId xmlns:a16="http://schemas.microsoft.com/office/drawing/2014/main" id="{F0ADF960-A1E1-9146-A15E-49E7432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09" name="Freeform 901">
              <a:extLst>
                <a:ext uri="{FF2B5EF4-FFF2-40B4-BE49-F238E27FC236}">
                  <a16:creationId xmlns:a16="http://schemas.microsoft.com/office/drawing/2014/main" id="{565062EA-1A8D-E14D-8871-0E1FC3402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0" name="Freeform 902">
              <a:extLst>
                <a:ext uri="{FF2B5EF4-FFF2-40B4-BE49-F238E27FC236}">
                  <a16:creationId xmlns:a16="http://schemas.microsoft.com/office/drawing/2014/main" id="{38EC3310-A570-FC45-88FF-61D023F71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1" name="Freeform 903">
              <a:extLst>
                <a:ext uri="{FF2B5EF4-FFF2-40B4-BE49-F238E27FC236}">
                  <a16:creationId xmlns:a16="http://schemas.microsoft.com/office/drawing/2014/main" id="{B73F5CC1-CA2F-D246-BBFB-8DB592B15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2" name="Freeform 904">
              <a:extLst>
                <a:ext uri="{FF2B5EF4-FFF2-40B4-BE49-F238E27FC236}">
                  <a16:creationId xmlns:a16="http://schemas.microsoft.com/office/drawing/2014/main" id="{B61E1017-A8C8-4744-8107-8A39DD67B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3" name="Freeform 905">
              <a:extLst>
                <a:ext uri="{FF2B5EF4-FFF2-40B4-BE49-F238E27FC236}">
                  <a16:creationId xmlns:a16="http://schemas.microsoft.com/office/drawing/2014/main" id="{28982DFD-0C26-6247-9D3F-55FACC1AE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4" name="Freeform 906">
              <a:extLst>
                <a:ext uri="{FF2B5EF4-FFF2-40B4-BE49-F238E27FC236}">
                  <a16:creationId xmlns:a16="http://schemas.microsoft.com/office/drawing/2014/main" id="{8F96CD9D-0055-194A-AD33-DD85EB8DC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5" name="Freeform 907">
              <a:extLst>
                <a:ext uri="{FF2B5EF4-FFF2-40B4-BE49-F238E27FC236}">
                  <a16:creationId xmlns:a16="http://schemas.microsoft.com/office/drawing/2014/main" id="{664E6F18-81BF-664B-A5F9-48038186E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6" name="Freeform 908">
              <a:extLst>
                <a:ext uri="{FF2B5EF4-FFF2-40B4-BE49-F238E27FC236}">
                  <a16:creationId xmlns:a16="http://schemas.microsoft.com/office/drawing/2014/main" id="{69FEC460-E681-DB44-B158-DBB69A9C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7" name="Freeform 909">
              <a:extLst>
                <a:ext uri="{FF2B5EF4-FFF2-40B4-BE49-F238E27FC236}">
                  <a16:creationId xmlns:a16="http://schemas.microsoft.com/office/drawing/2014/main" id="{89686295-8DAF-E743-A521-BE545E481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8" name="Freeform 910">
              <a:extLst>
                <a:ext uri="{FF2B5EF4-FFF2-40B4-BE49-F238E27FC236}">
                  <a16:creationId xmlns:a16="http://schemas.microsoft.com/office/drawing/2014/main" id="{A1859B92-24DD-DE45-8ECC-FDA3281D2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19" name="Freeform 911">
              <a:extLst>
                <a:ext uri="{FF2B5EF4-FFF2-40B4-BE49-F238E27FC236}">
                  <a16:creationId xmlns:a16="http://schemas.microsoft.com/office/drawing/2014/main" id="{93E73C2A-6755-944D-A364-91A5F217B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0" name="Freeform 912">
              <a:extLst>
                <a:ext uri="{FF2B5EF4-FFF2-40B4-BE49-F238E27FC236}">
                  <a16:creationId xmlns:a16="http://schemas.microsoft.com/office/drawing/2014/main" id="{E8518E7D-91C9-7842-95BF-2240E4DC1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1" name="Freeform 913">
              <a:extLst>
                <a:ext uri="{FF2B5EF4-FFF2-40B4-BE49-F238E27FC236}">
                  <a16:creationId xmlns:a16="http://schemas.microsoft.com/office/drawing/2014/main" id="{2A365CF6-CE3C-984E-B30B-C2A42A7532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2" name="Freeform 914">
              <a:extLst>
                <a:ext uri="{FF2B5EF4-FFF2-40B4-BE49-F238E27FC236}">
                  <a16:creationId xmlns:a16="http://schemas.microsoft.com/office/drawing/2014/main" id="{F2894046-1E7D-3141-9EAD-DB91DED81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3" name="Freeform 915">
              <a:extLst>
                <a:ext uri="{FF2B5EF4-FFF2-40B4-BE49-F238E27FC236}">
                  <a16:creationId xmlns:a16="http://schemas.microsoft.com/office/drawing/2014/main" id="{D2EE7608-FC06-A548-8048-30331F5D3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4" name="Freeform 916">
              <a:extLst>
                <a:ext uri="{FF2B5EF4-FFF2-40B4-BE49-F238E27FC236}">
                  <a16:creationId xmlns:a16="http://schemas.microsoft.com/office/drawing/2014/main" id="{4116FABE-BADA-6A4F-A57C-2BD584E292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5" name="Freeform 917">
              <a:extLst>
                <a:ext uri="{FF2B5EF4-FFF2-40B4-BE49-F238E27FC236}">
                  <a16:creationId xmlns:a16="http://schemas.microsoft.com/office/drawing/2014/main" id="{4E0A0CB1-6235-8341-93A5-855E612C2D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6" name="Freeform 918">
              <a:extLst>
                <a:ext uri="{FF2B5EF4-FFF2-40B4-BE49-F238E27FC236}">
                  <a16:creationId xmlns:a16="http://schemas.microsoft.com/office/drawing/2014/main" id="{EADAC38A-91DE-3843-8797-32364CC29F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7" name="Freeform 919">
              <a:extLst>
                <a:ext uri="{FF2B5EF4-FFF2-40B4-BE49-F238E27FC236}">
                  <a16:creationId xmlns:a16="http://schemas.microsoft.com/office/drawing/2014/main" id="{2CD9A3F5-0C4B-2643-9535-ED8117A2C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8" name="Freeform 920">
              <a:extLst>
                <a:ext uri="{FF2B5EF4-FFF2-40B4-BE49-F238E27FC236}">
                  <a16:creationId xmlns:a16="http://schemas.microsoft.com/office/drawing/2014/main" id="{79FD7BBA-1491-E24A-B6F0-A5280FF3A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29" name="Freeform 921">
              <a:extLst>
                <a:ext uri="{FF2B5EF4-FFF2-40B4-BE49-F238E27FC236}">
                  <a16:creationId xmlns:a16="http://schemas.microsoft.com/office/drawing/2014/main" id="{ED8D3A83-833C-DC4C-B3C4-B81705073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0" name="Freeform 922">
              <a:extLst>
                <a:ext uri="{FF2B5EF4-FFF2-40B4-BE49-F238E27FC236}">
                  <a16:creationId xmlns:a16="http://schemas.microsoft.com/office/drawing/2014/main" id="{13D29AA9-0F50-E448-B561-7065B4D695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1" name="Freeform 923">
              <a:extLst>
                <a:ext uri="{FF2B5EF4-FFF2-40B4-BE49-F238E27FC236}">
                  <a16:creationId xmlns:a16="http://schemas.microsoft.com/office/drawing/2014/main" id="{7C21ED3A-F7BC-E94E-9DD7-CB7923C88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2" name="Freeform 924">
              <a:extLst>
                <a:ext uri="{FF2B5EF4-FFF2-40B4-BE49-F238E27FC236}">
                  <a16:creationId xmlns:a16="http://schemas.microsoft.com/office/drawing/2014/main" id="{C6FFF1D8-FCE4-014F-A539-AC39EDC901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3" name="Freeform 925">
              <a:extLst>
                <a:ext uri="{FF2B5EF4-FFF2-40B4-BE49-F238E27FC236}">
                  <a16:creationId xmlns:a16="http://schemas.microsoft.com/office/drawing/2014/main" id="{C62C6C0C-72DE-D044-9520-A7BEDFCC2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4" name="Freeform 926">
              <a:extLst>
                <a:ext uri="{FF2B5EF4-FFF2-40B4-BE49-F238E27FC236}">
                  <a16:creationId xmlns:a16="http://schemas.microsoft.com/office/drawing/2014/main" id="{58DC5B43-69C7-3D43-A023-4B68DEBD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5" name="Freeform 927">
              <a:extLst>
                <a:ext uri="{FF2B5EF4-FFF2-40B4-BE49-F238E27FC236}">
                  <a16:creationId xmlns:a16="http://schemas.microsoft.com/office/drawing/2014/main" id="{AE28784C-0B98-324C-AAA4-8D86F7712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6" name="Freeform 928">
              <a:extLst>
                <a:ext uri="{FF2B5EF4-FFF2-40B4-BE49-F238E27FC236}">
                  <a16:creationId xmlns:a16="http://schemas.microsoft.com/office/drawing/2014/main" id="{CE858629-9226-F440-8E94-8854BA7FC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7" name="Freeform 929">
              <a:extLst>
                <a:ext uri="{FF2B5EF4-FFF2-40B4-BE49-F238E27FC236}">
                  <a16:creationId xmlns:a16="http://schemas.microsoft.com/office/drawing/2014/main" id="{6EAFDA71-1E15-1E4D-AFFC-49021EC9B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8" name="Freeform 930">
              <a:extLst>
                <a:ext uri="{FF2B5EF4-FFF2-40B4-BE49-F238E27FC236}">
                  <a16:creationId xmlns:a16="http://schemas.microsoft.com/office/drawing/2014/main" id="{B735BACF-D2CF-A346-AF12-2F69571129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39" name="Freeform 931">
              <a:extLst>
                <a:ext uri="{FF2B5EF4-FFF2-40B4-BE49-F238E27FC236}">
                  <a16:creationId xmlns:a16="http://schemas.microsoft.com/office/drawing/2014/main" id="{A199C585-FBAE-2E48-83D6-1982697D08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0" name="Freeform 932">
              <a:extLst>
                <a:ext uri="{FF2B5EF4-FFF2-40B4-BE49-F238E27FC236}">
                  <a16:creationId xmlns:a16="http://schemas.microsoft.com/office/drawing/2014/main" id="{BEFB940A-B9CD-0345-8AC4-5D364A64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1" name="Freeform 933">
              <a:extLst>
                <a:ext uri="{FF2B5EF4-FFF2-40B4-BE49-F238E27FC236}">
                  <a16:creationId xmlns:a16="http://schemas.microsoft.com/office/drawing/2014/main" id="{CA4607CB-5F52-7040-96B1-5A250F439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2" name="Freeform 934">
              <a:extLst>
                <a:ext uri="{FF2B5EF4-FFF2-40B4-BE49-F238E27FC236}">
                  <a16:creationId xmlns:a16="http://schemas.microsoft.com/office/drawing/2014/main" id="{13101029-86F6-DF45-8767-1343E8D53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3" name="Freeform 935">
              <a:extLst>
                <a:ext uri="{FF2B5EF4-FFF2-40B4-BE49-F238E27FC236}">
                  <a16:creationId xmlns:a16="http://schemas.microsoft.com/office/drawing/2014/main" id="{319519A1-F856-8C40-AFB5-FBE3EE88C6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4" name="Freeform 936">
              <a:extLst>
                <a:ext uri="{FF2B5EF4-FFF2-40B4-BE49-F238E27FC236}">
                  <a16:creationId xmlns:a16="http://schemas.microsoft.com/office/drawing/2014/main" id="{DD93C2B3-E255-0E41-B816-8F0BB8D1C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5" name="Freeform 937">
              <a:extLst>
                <a:ext uri="{FF2B5EF4-FFF2-40B4-BE49-F238E27FC236}">
                  <a16:creationId xmlns:a16="http://schemas.microsoft.com/office/drawing/2014/main" id="{BB71971D-1BE1-0F43-ACBB-4E113ADDA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6" name="Freeform 938">
              <a:extLst>
                <a:ext uri="{FF2B5EF4-FFF2-40B4-BE49-F238E27FC236}">
                  <a16:creationId xmlns:a16="http://schemas.microsoft.com/office/drawing/2014/main" id="{10F89E3E-111A-4045-BFE9-D995EC59D4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7" name="Freeform 939">
              <a:extLst>
                <a:ext uri="{FF2B5EF4-FFF2-40B4-BE49-F238E27FC236}">
                  <a16:creationId xmlns:a16="http://schemas.microsoft.com/office/drawing/2014/main" id="{3F3C6BD0-A6F2-2443-9CAA-49D60667E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8" name="Freeform 940">
              <a:extLst>
                <a:ext uri="{FF2B5EF4-FFF2-40B4-BE49-F238E27FC236}">
                  <a16:creationId xmlns:a16="http://schemas.microsoft.com/office/drawing/2014/main" id="{F45E82A2-C811-FC45-B747-FFFD7EF50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49" name="Freeform 941">
              <a:extLst>
                <a:ext uri="{FF2B5EF4-FFF2-40B4-BE49-F238E27FC236}">
                  <a16:creationId xmlns:a16="http://schemas.microsoft.com/office/drawing/2014/main" id="{BFDD532C-D99B-664A-93A3-99639FB68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0" name="Freeform 942">
              <a:extLst>
                <a:ext uri="{FF2B5EF4-FFF2-40B4-BE49-F238E27FC236}">
                  <a16:creationId xmlns:a16="http://schemas.microsoft.com/office/drawing/2014/main" id="{5CA4CF51-2F90-324D-9F36-C74C136330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1" name="Freeform 943">
              <a:extLst>
                <a:ext uri="{FF2B5EF4-FFF2-40B4-BE49-F238E27FC236}">
                  <a16:creationId xmlns:a16="http://schemas.microsoft.com/office/drawing/2014/main" id="{8C2F20AF-4778-074F-B9BA-59034D1CAF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2" name="Freeform 944">
              <a:extLst>
                <a:ext uri="{FF2B5EF4-FFF2-40B4-BE49-F238E27FC236}">
                  <a16:creationId xmlns:a16="http://schemas.microsoft.com/office/drawing/2014/main" id="{27CE75BF-9210-3442-BE0B-9197D2F056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3" name="Freeform 945">
              <a:extLst>
                <a:ext uri="{FF2B5EF4-FFF2-40B4-BE49-F238E27FC236}">
                  <a16:creationId xmlns:a16="http://schemas.microsoft.com/office/drawing/2014/main" id="{0E65E2B2-3E76-AA42-99DF-20E9F029F6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4" name="Freeform 946">
              <a:extLst>
                <a:ext uri="{FF2B5EF4-FFF2-40B4-BE49-F238E27FC236}">
                  <a16:creationId xmlns:a16="http://schemas.microsoft.com/office/drawing/2014/main" id="{3A4E834A-3D22-3949-96A9-359243F077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5" name="Freeform 947">
              <a:extLst>
                <a:ext uri="{FF2B5EF4-FFF2-40B4-BE49-F238E27FC236}">
                  <a16:creationId xmlns:a16="http://schemas.microsoft.com/office/drawing/2014/main" id="{9676F365-6068-5245-8A8A-D2BB5685A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6" name="Freeform 948">
              <a:extLst>
                <a:ext uri="{FF2B5EF4-FFF2-40B4-BE49-F238E27FC236}">
                  <a16:creationId xmlns:a16="http://schemas.microsoft.com/office/drawing/2014/main" id="{64B4F2F2-714D-1B45-9ADA-C9EE3D43E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7" name="Freeform 949">
              <a:extLst>
                <a:ext uri="{FF2B5EF4-FFF2-40B4-BE49-F238E27FC236}">
                  <a16:creationId xmlns:a16="http://schemas.microsoft.com/office/drawing/2014/main" id="{0E18FADC-FAAF-C54C-8CC1-3B5527029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8" name="Freeform 950">
              <a:extLst>
                <a:ext uri="{FF2B5EF4-FFF2-40B4-BE49-F238E27FC236}">
                  <a16:creationId xmlns:a16="http://schemas.microsoft.com/office/drawing/2014/main" id="{16C1757F-2EB1-014B-97FF-0ECD6F560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59" name="Freeform 951">
              <a:extLst>
                <a:ext uri="{FF2B5EF4-FFF2-40B4-BE49-F238E27FC236}">
                  <a16:creationId xmlns:a16="http://schemas.microsoft.com/office/drawing/2014/main" id="{24B466E1-A438-F74B-A56D-E0F98CC82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0" name="Freeform 952">
              <a:extLst>
                <a:ext uri="{FF2B5EF4-FFF2-40B4-BE49-F238E27FC236}">
                  <a16:creationId xmlns:a16="http://schemas.microsoft.com/office/drawing/2014/main" id="{E5FED3D6-64FE-794B-A9C6-31D75A67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1" name="Freeform 953">
              <a:extLst>
                <a:ext uri="{FF2B5EF4-FFF2-40B4-BE49-F238E27FC236}">
                  <a16:creationId xmlns:a16="http://schemas.microsoft.com/office/drawing/2014/main" id="{DEB20A1A-C43C-4F49-B1E6-D9F95471FF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2" name="Freeform 954">
              <a:extLst>
                <a:ext uri="{FF2B5EF4-FFF2-40B4-BE49-F238E27FC236}">
                  <a16:creationId xmlns:a16="http://schemas.microsoft.com/office/drawing/2014/main" id="{22C21EEC-4018-074B-B9DA-5FE9A128B1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3" name="Freeform 955">
              <a:extLst>
                <a:ext uri="{FF2B5EF4-FFF2-40B4-BE49-F238E27FC236}">
                  <a16:creationId xmlns:a16="http://schemas.microsoft.com/office/drawing/2014/main" id="{4AAA08CF-2A65-7C42-BD25-52380FB7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4" name="Freeform 956">
              <a:extLst>
                <a:ext uri="{FF2B5EF4-FFF2-40B4-BE49-F238E27FC236}">
                  <a16:creationId xmlns:a16="http://schemas.microsoft.com/office/drawing/2014/main" id="{96D31326-D710-3743-BFDF-2B97A1DE3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5" name="Freeform 957">
              <a:extLst>
                <a:ext uri="{FF2B5EF4-FFF2-40B4-BE49-F238E27FC236}">
                  <a16:creationId xmlns:a16="http://schemas.microsoft.com/office/drawing/2014/main" id="{3CF9EA4B-73FB-2E4F-8BBF-2C0630749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6" name="Freeform 958">
              <a:extLst>
                <a:ext uri="{FF2B5EF4-FFF2-40B4-BE49-F238E27FC236}">
                  <a16:creationId xmlns:a16="http://schemas.microsoft.com/office/drawing/2014/main" id="{A10501F8-BDD7-2D43-81B0-6BCCC2E4A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7" name="Freeform 959">
              <a:extLst>
                <a:ext uri="{FF2B5EF4-FFF2-40B4-BE49-F238E27FC236}">
                  <a16:creationId xmlns:a16="http://schemas.microsoft.com/office/drawing/2014/main" id="{C4E8A5B6-A950-E44E-9174-D9D493C6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8" name="Freeform 960">
              <a:extLst>
                <a:ext uri="{FF2B5EF4-FFF2-40B4-BE49-F238E27FC236}">
                  <a16:creationId xmlns:a16="http://schemas.microsoft.com/office/drawing/2014/main" id="{9A1A01A1-BF72-BF4C-AAE1-AC2E1924C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69" name="Freeform 961">
              <a:extLst>
                <a:ext uri="{FF2B5EF4-FFF2-40B4-BE49-F238E27FC236}">
                  <a16:creationId xmlns:a16="http://schemas.microsoft.com/office/drawing/2014/main" id="{7D69CF35-409B-1342-A45C-FE8BEC18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0" name="Freeform 962">
              <a:extLst>
                <a:ext uri="{FF2B5EF4-FFF2-40B4-BE49-F238E27FC236}">
                  <a16:creationId xmlns:a16="http://schemas.microsoft.com/office/drawing/2014/main" id="{994795B7-FC29-B64A-A9D3-8B09054F5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1" name="Freeform 963">
              <a:extLst>
                <a:ext uri="{FF2B5EF4-FFF2-40B4-BE49-F238E27FC236}">
                  <a16:creationId xmlns:a16="http://schemas.microsoft.com/office/drawing/2014/main" id="{687E67FC-00D7-8843-9AFC-78ABACEE8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2" name="Freeform 964">
              <a:extLst>
                <a:ext uri="{FF2B5EF4-FFF2-40B4-BE49-F238E27FC236}">
                  <a16:creationId xmlns:a16="http://schemas.microsoft.com/office/drawing/2014/main" id="{176589F6-2D2B-054F-9DD8-D8ECEE508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3" name="Freeform 965">
              <a:extLst>
                <a:ext uri="{FF2B5EF4-FFF2-40B4-BE49-F238E27FC236}">
                  <a16:creationId xmlns:a16="http://schemas.microsoft.com/office/drawing/2014/main" id="{D2864A28-574E-594F-95BD-6DEB9F659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4" name="Rectangle 966">
              <a:extLst>
                <a:ext uri="{FF2B5EF4-FFF2-40B4-BE49-F238E27FC236}">
                  <a16:creationId xmlns:a16="http://schemas.microsoft.com/office/drawing/2014/main" id="{07D6291B-19B7-704C-8A17-E79B493E7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Keyboard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5" name="Freeform 967">
              <a:extLst>
                <a:ext uri="{FF2B5EF4-FFF2-40B4-BE49-F238E27FC236}">
                  <a16:creationId xmlns:a16="http://schemas.microsoft.com/office/drawing/2014/main" id="{55BFB04C-208B-804D-8453-D62D7EC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6" name="Freeform 968">
              <a:extLst>
                <a:ext uri="{FF2B5EF4-FFF2-40B4-BE49-F238E27FC236}">
                  <a16:creationId xmlns:a16="http://schemas.microsoft.com/office/drawing/2014/main" id="{0AA6F890-A7E4-FC41-8FBF-4FC9D33A5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33077" name="Rectangle 969">
              <a:extLst>
                <a:ext uri="{FF2B5EF4-FFF2-40B4-BE49-F238E27FC236}">
                  <a16:creationId xmlns:a16="http://schemas.microsoft.com/office/drawing/2014/main" id="{53762DE4-439A-DC4E-9EE4-CDD0F34F1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33078" name="Rectangle 970">
              <a:extLst>
                <a:ext uri="{FF2B5EF4-FFF2-40B4-BE49-F238E27FC236}">
                  <a16:creationId xmlns:a16="http://schemas.microsoft.com/office/drawing/2014/main" id="{996917C9-E9A8-B247-A69D-FF3620CCB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Screen</a:t>
              </a:r>
              <a:endParaRPr lang="en-US" altLang="en-CN" sz="18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8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0007523-49AE-A341-94FC-6FC634210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Revisiting Hack low-level programming: </a:t>
            </a:r>
            <a:r>
              <a:rPr lang="en-US" sz="1500" dirty="0">
                <a:cs typeface="+mj-cs"/>
              </a:rPr>
              <a:t>an example</a:t>
            </a:r>
          </a:p>
        </p:txBody>
      </p:sp>
      <p:sp>
        <p:nvSpPr>
          <p:cNvPr id="7176" name="Text Box 9">
            <a:extLst>
              <a:ext uri="{FF2B5EF4-FFF2-40B4-BE49-F238E27FC236}">
                <a16:creationId xmlns:a16="http://schemas.microsoft.com/office/drawing/2014/main" id="{77D116A1-CA38-7E4D-AE3D-A841FD356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1484708"/>
            <a:ext cx="2343150" cy="331589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7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7177" name="Rectangle 10">
            <a:extLst>
              <a:ext uri="{FF2B5EF4-FFF2-40B4-BE49-F238E27FC236}">
                <a16:creationId xmlns:a16="http://schemas.microsoft.com/office/drawing/2014/main" id="{464DB749-4DFB-324E-A28C-F22C9E015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111469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Assembly program 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sum.asm</a:t>
            </a:r>
            <a:r>
              <a:rPr lang="en-US" altLang="en-CN" sz="90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  <a:endParaRPr lang="en-US" altLang="en-CN" sz="75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grpSp>
        <p:nvGrpSpPr>
          <p:cNvPr id="7198" name="Group 30">
            <a:extLst>
              <a:ext uri="{FF2B5EF4-FFF2-40B4-BE49-F238E27FC236}">
                <a16:creationId xmlns:a16="http://schemas.microsoft.com/office/drawing/2014/main" id="{DF224229-7F92-A244-A7B6-C15C9A14424F}"/>
              </a:ext>
            </a:extLst>
          </p:cNvPr>
          <p:cNvGrpSpPr>
            <a:grpSpLocks/>
          </p:cNvGrpSpPr>
          <p:nvPr/>
        </p:nvGrpSpPr>
        <p:grpSpPr bwMode="auto">
          <a:xfrm>
            <a:off x="4342674" y="1211924"/>
            <a:ext cx="2160518" cy="2864776"/>
            <a:chOff x="2736" y="246"/>
            <a:chExt cx="2256" cy="3355"/>
          </a:xfrm>
        </p:grpSpPr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8AFD3269-C5FA-A440-88E7-8255002A3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816"/>
              <a:ext cx="2160" cy="278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832" name="Rectangle 10">
              <a:extLst>
                <a:ext uri="{FF2B5EF4-FFF2-40B4-BE49-F238E27FC236}">
                  <a16:creationId xmlns:a16="http://schemas.microsoft.com/office/drawing/2014/main" id="{0D37DC36-4982-6E4A-94C1-F5893BDE1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46"/>
              <a:ext cx="220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CPU emulator screen shot</a:t>
              </a:r>
              <a:b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0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after running this program</a:t>
              </a:r>
              <a:endParaRPr lang="en-US" altLang="en-CN" sz="8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7180" name="Rectangle 10">
            <a:extLst>
              <a:ext uri="{FF2B5EF4-FFF2-40B4-BE49-F238E27FC236}">
                <a16:creationId xmlns:a16="http://schemas.microsoft.com/office/drawing/2014/main" id="{2008498D-B042-A046-B16B-7633E00A7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343400"/>
            <a:ext cx="35433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The CPU emulator allows loading and executing symbolic Hack code. It resolves all the symbolic symbols to memory locations, and executes the code. </a:t>
            </a:r>
            <a:endParaRPr lang="en-US" altLang="en-CN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7197" name="Group 29">
            <a:extLst>
              <a:ext uri="{FF2B5EF4-FFF2-40B4-BE49-F238E27FC236}">
                <a16:creationId xmlns:a16="http://schemas.microsoft.com/office/drawing/2014/main" id="{CC27F26C-A511-3F4E-BF29-4868B53300D9}"/>
              </a:ext>
            </a:extLst>
          </p:cNvPr>
          <p:cNvGrpSpPr>
            <a:grpSpLocks/>
          </p:cNvGrpSpPr>
          <p:nvPr/>
        </p:nvGrpSpPr>
        <p:grpSpPr bwMode="auto">
          <a:xfrm>
            <a:off x="6331273" y="2440435"/>
            <a:ext cx="983456" cy="398859"/>
            <a:chOff x="4848" y="1680"/>
            <a:chExt cx="826" cy="335"/>
          </a:xfrm>
        </p:grpSpPr>
        <p:cxnSp>
          <p:nvCxnSpPr>
            <p:cNvPr id="7189" name="AutoShape 21">
              <a:extLst>
                <a:ext uri="{FF2B5EF4-FFF2-40B4-BE49-F238E27FC236}">
                  <a16:creationId xmlns:a16="http://schemas.microsoft.com/office/drawing/2014/main" id="{0B49E006-66FB-9440-A327-E286F50B0B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4944" y="1728"/>
              <a:ext cx="288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0" name="Rectangle 22">
              <a:extLst>
                <a:ext uri="{FF2B5EF4-FFF2-40B4-BE49-F238E27FC236}">
                  <a16:creationId xmlns:a16="http://schemas.microsoft.com/office/drawing/2014/main" id="{985DDEE0-7541-9F42-86D5-BA1DD1150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80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88" name="AutoShape 20">
              <a:extLst>
                <a:ext uri="{FF2B5EF4-FFF2-40B4-BE49-F238E27FC236}">
                  <a16:creationId xmlns:a16="http://schemas.microsoft.com/office/drawing/2014/main" id="{1B82C476-214C-EA4F-967A-597EDB4E7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728"/>
              <a:ext cx="538" cy="287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13500" rIns="13500"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program  generated output</a:t>
              </a:r>
            </a:p>
          </p:txBody>
        </p:sp>
      </p:grpSp>
      <p:grpSp>
        <p:nvGrpSpPr>
          <p:cNvPr id="7196" name="Group 28">
            <a:extLst>
              <a:ext uri="{FF2B5EF4-FFF2-40B4-BE49-F238E27FC236}">
                <a16:creationId xmlns:a16="http://schemas.microsoft.com/office/drawing/2014/main" id="{86E222F8-10A2-B14D-8CC4-C0DC3CCD3044}"/>
              </a:ext>
            </a:extLst>
          </p:cNvPr>
          <p:cNvGrpSpPr>
            <a:grpSpLocks/>
          </p:cNvGrpSpPr>
          <p:nvPr/>
        </p:nvGrpSpPr>
        <p:grpSpPr bwMode="auto">
          <a:xfrm>
            <a:off x="6331275" y="1926087"/>
            <a:ext cx="983456" cy="457200"/>
            <a:chOff x="4838" y="1248"/>
            <a:chExt cx="826" cy="384"/>
          </a:xfrm>
        </p:grpSpPr>
        <p:sp>
          <p:nvSpPr>
            <p:cNvPr id="7192" name="AutoShape 24">
              <a:extLst>
                <a:ext uri="{FF2B5EF4-FFF2-40B4-BE49-F238E27FC236}">
                  <a16:creationId xmlns:a16="http://schemas.microsoft.com/office/drawing/2014/main" id="{DE006B17-212A-F34F-9CF0-9E434A16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1248"/>
              <a:ext cx="528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800" dirty="0">
                  <a:latin typeface="Comic Sans MS" charset="0"/>
                  <a:ea typeface="ＭＳ Ｐゴシック" charset="0"/>
                </a:rPr>
                <a:t>user supplied input</a:t>
              </a:r>
            </a:p>
          </p:txBody>
        </p:sp>
        <p:cxnSp>
          <p:nvCxnSpPr>
            <p:cNvPr id="7193" name="AutoShape 25">
              <a:extLst>
                <a:ext uri="{FF2B5EF4-FFF2-40B4-BE49-F238E27FC236}">
                  <a16:creationId xmlns:a16="http://schemas.microsoft.com/office/drawing/2014/main" id="{9643CA93-1548-1341-BF99-A12297EC3790}"/>
                </a:ext>
              </a:extLst>
            </p:cNvPr>
            <p:cNvCxnSpPr>
              <a:cxnSpLocks noChangeShapeType="1"/>
              <a:stCxn id="7192" idx="1"/>
            </p:cNvCxnSpPr>
            <p:nvPr/>
          </p:nvCxnSpPr>
          <p:spPr bwMode="auto">
            <a:xfrm flipH="1">
              <a:off x="4944" y="1440"/>
              <a:ext cx="192" cy="192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194" name="Rectangle 26">
              <a:extLst>
                <a:ext uri="{FF2B5EF4-FFF2-40B4-BE49-F238E27FC236}">
                  <a16:creationId xmlns:a16="http://schemas.microsoft.com/office/drawing/2014/main" id="{7511467E-04F7-E84B-A89A-F8755E70F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488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195" name="Rectangle 27">
              <a:extLst>
                <a:ext uri="{FF2B5EF4-FFF2-40B4-BE49-F238E27FC236}">
                  <a16:creationId xmlns:a16="http://schemas.microsoft.com/office/drawing/2014/main" id="{BE74A0A5-2451-6540-94EE-8B72C02C9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866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  <p:bldP spid="7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754056A-B9AE-5244-A419-775EF015097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assembler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view of an assembly program</a:t>
            </a:r>
          </a:p>
        </p:txBody>
      </p:sp>
      <p:sp>
        <p:nvSpPr>
          <p:cNvPr id="69635" name="Text Box 9">
            <a:extLst>
              <a:ext uri="{FF2B5EF4-FFF2-40B4-BE49-F238E27FC236}">
                <a16:creationId xmlns:a16="http://schemas.microsoft.com/office/drawing/2014/main" id="{CB0DB70C-1138-294E-9BDA-2E04406C0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754" y="1234830"/>
            <a:ext cx="2411046" cy="356576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0" bIns="35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Computes 1+...+RAM[0]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// And stores the sum in RAM[1].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M=1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= 1                                      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 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M=0   // sum = 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(LOOP)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if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&gt;RAM[0]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WRITE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@0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D=D-M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@WRITE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D;JGT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sum +=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endParaRPr lang="en-US" sz="800" dirty="0">
              <a:solidFill>
                <a:srgbClr val="000000"/>
              </a:solidFill>
              <a:latin typeface="Consolas" charset="0"/>
              <a:ea typeface="Arial Unicode MS" charset="0"/>
              <a:cs typeface="Consolas" charset="0"/>
            </a:endParaRP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M=D+M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++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M=M+1 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@LOOP // </a:t>
            </a:r>
            <a:r>
              <a:rPr lang="en-US" sz="800" dirty="0" err="1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goto</a:t>
            </a: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LOOP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(WRITE)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D=M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@1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M=D  // RAM[1] = the sum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(END)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@END</a:t>
            </a:r>
          </a:p>
          <a:p>
            <a:pPr eaLnBrk="0" fontAlgn="base" hangingPunct="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6600"/>
              </a:buClr>
              <a:buSzPct val="85000"/>
              <a:defRPr/>
            </a:pPr>
            <a:r>
              <a: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rPr>
              <a:t>    0;JMP</a:t>
            </a:r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2BE637E1-5BCD-7C4F-BE76-E9210D004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3754" y="970381"/>
            <a:ext cx="2280047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Assembly program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B6B3BB20-6873-4D4F-AE8E-607808E53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26625"/>
            <a:ext cx="29718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Assembly program = </a:t>
            </a:r>
            <a:br>
              <a:rPr lang="en-US" sz="1200" u="sng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a stream of text lines, each being one of the following: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A-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C-</a:t>
            </a:r>
            <a:r>
              <a:rPr lang="en-US" sz="1200" dirty="0">
                <a:latin typeface="Comic Sans MS" charset="0"/>
                <a:ea typeface="ＭＳ Ｐゴシック" charset="0"/>
                <a:cs typeface="Consolas" charset="0"/>
              </a:rPr>
              <a:t>instruction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Symbol declaration: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(SYMBOL)</a:t>
            </a:r>
          </a:p>
          <a:p>
            <a:pPr marL="201216" indent="-201216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75000"/>
              <a:buFont typeface="Wingdings" charset="0"/>
              <a:buChar char="q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Comment or white space:</a:t>
            </a:r>
            <a:br>
              <a:rPr lang="en-US" sz="1200" dirty="0">
                <a:latin typeface="Comic Sans MS" charset="0"/>
                <a:ea typeface="ＭＳ Ｐゴシック" charset="0"/>
              </a:rPr>
            </a:br>
            <a:r>
              <a:rPr lang="en-US" sz="1200" dirty="0">
                <a:latin typeface="Comic Sans MS" charset="0"/>
                <a:ea typeface="ＭＳ Ｐゴシック" charset="0"/>
              </a:rPr>
              <a:t>     </a:t>
            </a:r>
            <a:r>
              <a:rPr lang="en-US" sz="1200" dirty="0">
                <a:latin typeface="Consolas" charset="0"/>
                <a:ea typeface="ＭＳ Ｐゴシック" charset="0"/>
                <a:cs typeface="Consolas" charset="0"/>
              </a:rPr>
              <a:t>// comment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8C23C2E-44EF-804B-B533-F57E12B6E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555475"/>
            <a:ext cx="2971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 dirty="0">
                <a:latin typeface="Comic Sans MS" charset="0"/>
                <a:ea typeface="ＭＳ Ｐゴシック" charset="0"/>
              </a:rPr>
              <a:t>The challenge: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mic Sans MS" charset="0"/>
                <a:ea typeface="ＭＳ Ｐゴシック" charset="0"/>
              </a:rPr>
              <a:t>Translate the program into a sequence of 16-bit instructions that can be executed by the target hardware platform.</a:t>
            </a:r>
            <a:endParaRPr lang="en-US" sz="1200" b="1" dirty="0">
              <a:solidFill>
                <a:srgbClr val="000099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5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5" grpId="0" build="p" autoUpdateAnimBg="0"/>
      <p:bldP spid="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BC768D6-22E5-6546-B12A-094617C7F9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Compilation models</a:t>
            </a:r>
          </a:p>
        </p:txBody>
      </p:sp>
      <p:graphicFrame>
        <p:nvGraphicFramePr>
          <p:cNvPr id="457731" name="Object 3">
            <a:extLst>
              <a:ext uri="{FF2B5EF4-FFF2-40B4-BE49-F238E27FC236}">
                <a16:creationId xmlns:a16="http://schemas.microsoft.com/office/drawing/2014/main" id="{1AD9FAE2-15C7-DC49-A98F-E07ACDE0E1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51197"/>
              </p:ext>
            </p:extLst>
          </p:nvPr>
        </p:nvGraphicFramePr>
        <p:xfrm>
          <a:off x="1432320" y="1017724"/>
          <a:ext cx="2967038" cy="296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" name="Visio" r:id="rId4" imgW="8318500" imgH="6540500" progId="Visio.Drawing.11">
                  <p:embed/>
                </p:oleObj>
              </mc:Choice>
              <mc:Fallback>
                <p:oleObj name="Visio" r:id="rId4" imgW="8318500" imgH="6540500" progId="Visio.Drawing.11">
                  <p:embed/>
                  <p:pic>
                    <p:nvPicPr>
                      <p:cNvPr id="457731" name="Object 3">
                        <a:extLst>
                          <a:ext uri="{FF2B5EF4-FFF2-40B4-BE49-F238E27FC236}">
                            <a16:creationId xmlns:a16="http://schemas.microsoft.com/office/drawing/2014/main" id="{1AD9FAE2-15C7-DC49-A98F-E07ACDE0E1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6" t="26227" r="57375" b="19778"/>
                      <a:stretch>
                        <a:fillRect/>
                      </a:stretch>
                    </p:blipFill>
                    <p:spPr bwMode="auto">
                      <a:xfrm>
                        <a:off x="1432320" y="1017724"/>
                        <a:ext cx="2967038" cy="29694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4B62FD59-A648-624F-B230-C26828AB6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85660"/>
              </p:ext>
            </p:extLst>
          </p:nvPr>
        </p:nvGraphicFramePr>
        <p:xfrm>
          <a:off x="4744643" y="1017725"/>
          <a:ext cx="3083719" cy="312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8" name="VISIO" r:id="rId6" imgW="8318500" imgH="6540500" progId="Visio.Drawing.6">
                  <p:embed/>
                </p:oleObj>
              </mc:Choice>
              <mc:Fallback>
                <p:oleObj name="VISIO" r:id="rId6" imgW="8318500" imgH="6540500" progId="Visio.Drawing.6">
                  <p:embed/>
                  <p:pic>
                    <p:nvPicPr>
                      <p:cNvPr id="457732" name="Object 4">
                        <a:extLst>
                          <a:ext uri="{FF2B5EF4-FFF2-40B4-BE49-F238E27FC236}">
                            <a16:creationId xmlns:a16="http://schemas.microsoft.com/office/drawing/2014/main" id="{4B62FD59-A648-624F-B230-C26828AB60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643" t="23380" r="433" b="19833"/>
                      <a:stretch>
                        <a:fillRect/>
                      </a:stretch>
                    </p:blipFill>
                    <p:spPr bwMode="auto">
                      <a:xfrm>
                        <a:off x="4744643" y="1017725"/>
                        <a:ext cx="3083719" cy="3123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F74F93FF-F2B6-9D4F-B178-6CF7C5CBE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2320" y="3987143"/>
            <a:ext cx="6804422" cy="959903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400" u="sng" dirty="0">
                <a:cs typeface="+mn-cs"/>
              </a:rPr>
              <a:t>Two-tier compilation:</a:t>
            </a:r>
            <a:br>
              <a:rPr lang="en-US" sz="1400" u="sng" dirty="0">
                <a:cs typeface="+mn-cs"/>
              </a:rPr>
            </a:br>
            <a:endParaRPr lang="en-US" sz="1400" u="sng" dirty="0">
              <a:cs typeface="+mn-cs"/>
            </a:endParaRP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First compilation stage:      depends only on the details of the source language</a:t>
            </a:r>
          </a:p>
          <a:p>
            <a:pPr marL="201216" indent="-201216">
              <a:lnSpc>
                <a:spcPct val="80000"/>
              </a:lnSpc>
              <a:buSzPct val="80000"/>
              <a:buFont typeface="Wingdings" charset="0"/>
              <a:buChar char="q"/>
              <a:defRPr/>
            </a:pPr>
            <a:r>
              <a:rPr lang="en-US" sz="1400" dirty="0">
                <a:cs typeface="+mn-cs"/>
              </a:rPr>
              <a:t>Second compilation stage:   depends only on the details of the target language.</a:t>
            </a:r>
          </a:p>
        </p:txBody>
      </p:sp>
    </p:spTree>
    <p:extLst>
      <p:ext uri="{BB962C8B-B14F-4D97-AF65-F5344CB8AC3E}">
        <p14:creationId xmlns:p14="http://schemas.microsoft.com/office/powerpoint/2010/main" val="2312512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EA75DEE-23F3-6645-876F-47E029D9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big picture</a:t>
            </a:r>
          </a:p>
        </p:txBody>
      </p:sp>
      <p:graphicFrame>
        <p:nvGraphicFramePr>
          <p:cNvPr id="40962" name="Object 3">
            <a:extLst>
              <a:ext uri="{FF2B5EF4-FFF2-40B4-BE49-F238E27FC236}">
                <a16:creationId xmlns:a16="http://schemas.microsoft.com/office/drawing/2014/main" id="{65355C05-BEFA-BD4D-9FA5-1EBF6B20BC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27535"/>
              </p:ext>
            </p:extLst>
          </p:nvPr>
        </p:nvGraphicFramePr>
        <p:xfrm>
          <a:off x="1680308" y="1230570"/>
          <a:ext cx="4214326" cy="29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40962" name="Object 3">
                        <a:extLst>
                          <a:ext uri="{FF2B5EF4-FFF2-40B4-BE49-F238E27FC236}">
                            <a16:creationId xmlns:a16="http://schemas.microsoft.com/office/drawing/2014/main" id="{65355C05-BEFA-BD4D-9FA5-1EBF6B20B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438" b="1427"/>
                      <a:stretch>
                        <a:fillRect/>
                      </a:stretch>
                    </p:blipFill>
                    <p:spPr bwMode="auto">
                      <a:xfrm>
                        <a:off x="1680308" y="1230570"/>
                        <a:ext cx="4214326" cy="2931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9780" name="Rectangle 4">
            <a:extLst>
              <a:ext uri="{FF2B5EF4-FFF2-40B4-BE49-F238E27FC236}">
                <a16:creationId xmlns:a16="http://schemas.microsoft.com/office/drawing/2014/main" id="{71A9384E-0E88-1940-9001-9C3473794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1726" y="1116806"/>
            <a:ext cx="2942582" cy="3044796"/>
          </a:xfrm>
        </p:spPr>
        <p:txBody>
          <a:bodyPr/>
          <a:lstStyle/>
          <a:p>
            <a:pPr marL="201216" indent="-201216">
              <a:lnSpc>
                <a:spcPct val="80000"/>
              </a:lnSpc>
              <a:buNone/>
              <a:defRPr/>
            </a:pPr>
            <a:r>
              <a:rPr lang="en-US" sz="1050" u="sng" dirty="0">
                <a:cs typeface="+mn-cs"/>
              </a:rPr>
              <a:t>The intermediate code: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The interface between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the 2 compilation stages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Must be sufficiently general to support many &lt;</a:t>
            </a:r>
            <a:r>
              <a:rPr lang="en-US" sz="800" dirty="0">
                <a:cs typeface="+mn-cs"/>
              </a:rPr>
              <a:t>high-level language,</a:t>
            </a:r>
            <a:br>
              <a:rPr lang="en-US" sz="800" dirty="0">
                <a:cs typeface="+mn-cs"/>
              </a:rPr>
            </a:br>
            <a:r>
              <a:rPr lang="en-US" sz="800" dirty="0">
                <a:cs typeface="+mn-cs"/>
              </a:rPr>
              <a:t> machine-language</a:t>
            </a:r>
            <a:r>
              <a:rPr lang="en-US" sz="1200" dirty="0">
                <a:cs typeface="+mn-cs"/>
              </a:rPr>
              <a:t>&gt;</a:t>
            </a:r>
            <a:br>
              <a:rPr lang="en-US" sz="1200" dirty="0">
                <a:cs typeface="+mn-cs"/>
              </a:rPr>
            </a:br>
            <a:r>
              <a:rPr lang="en-US" sz="1200" dirty="0">
                <a:cs typeface="+mn-cs"/>
              </a:rPr>
              <a:t>pairs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modeled as the language of an abstract virtual machine (VM)</a:t>
            </a:r>
          </a:p>
          <a:p>
            <a:pPr marL="201216" indent="-201216">
              <a:spcBef>
                <a:spcPct val="45000"/>
              </a:spcBef>
              <a:buSzPct val="80000"/>
              <a:buFont typeface="Wingdings" charset="0"/>
              <a:buChar char="q"/>
              <a:defRPr/>
            </a:pPr>
            <a:r>
              <a:rPr lang="en-US" sz="1200" dirty="0">
                <a:cs typeface="+mn-cs"/>
              </a:rPr>
              <a:t>Can be implemented in several different ways.</a:t>
            </a:r>
          </a:p>
          <a:p>
            <a:pPr marL="201216" indent="-201216">
              <a:spcBef>
                <a:spcPct val="45000"/>
              </a:spcBef>
              <a:buFont typeface="Wingdings" charset="0"/>
              <a:buChar char="n"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59781" name="AutoShape 5">
            <a:extLst>
              <a:ext uri="{FF2B5EF4-FFF2-40B4-BE49-F238E27FC236}">
                <a16:creationId xmlns:a16="http://schemas.microsoft.com/office/drawing/2014/main" id="{DD68E09A-9A6F-084C-B1B3-98F73DDDFF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56125" y="2037954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58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0" grpId="0" build="p" autoUpdateAnimBg="0"/>
      <p:bldP spid="4597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F8804B5-D7B8-1E4E-87F5-90C3B3A3B93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Focus of this lecture </a:t>
            </a:r>
            <a:r>
              <a:rPr lang="en-US" sz="1350" dirty="0">
                <a:cs typeface="+mj-cs"/>
              </a:rPr>
              <a:t>(yellow)</a:t>
            </a:r>
            <a:r>
              <a:rPr lang="en-US" dirty="0">
                <a:cs typeface="+mj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290E3E-CAEC-D249-AE5B-1A4322A0B7D4}"/>
              </a:ext>
            </a:extLst>
          </p:cNvPr>
          <p:cNvGrpSpPr/>
          <p:nvPr/>
        </p:nvGrpSpPr>
        <p:grpSpPr>
          <a:xfrm>
            <a:off x="1828800" y="1078523"/>
            <a:ext cx="6115050" cy="3663738"/>
            <a:chOff x="1258492" y="548879"/>
            <a:chExt cx="6685358" cy="4193382"/>
          </a:xfrm>
        </p:grpSpPr>
        <p:grpSp>
          <p:nvGrpSpPr>
            <p:cNvPr id="43011" name="Group 5">
              <a:extLst>
                <a:ext uri="{FF2B5EF4-FFF2-40B4-BE49-F238E27FC236}">
                  <a16:creationId xmlns:a16="http://schemas.microsoft.com/office/drawing/2014/main" id="{9AE4FB14-F100-594F-84EC-B90CABA5FD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58492" y="1996680"/>
              <a:ext cx="5037535" cy="2745581"/>
              <a:chOff x="116" y="1677"/>
              <a:chExt cx="4231" cy="2306"/>
            </a:xfrm>
          </p:grpSpPr>
          <p:sp>
            <p:nvSpPr>
              <p:cNvPr id="43803" name="Rectangle 6">
                <a:extLst>
                  <a:ext uri="{FF2B5EF4-FFF2-40B4-BE49-F238E27FC236}">
                    <a16:creationId xmlns:a16="http://schemas.microsoft.com/office/drawing/2014/main" id="{A6698414-FF91-D743-B67F-B067C79053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1" y="3432"/>
                <a:ext cx="414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4" name="Rectangle 7">
                <a:extLst>
                  <a:ext uri="{FF2B5EF4-FFF2-40B4-BE49-F238E27FC236}">
                    <a16:creationId xmlns:a16="http://schemas.microsoft.com/office/drawing/2014/main" id="{BAEAD926-9F22-7A4E-AB20-16DBF1AA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2" y="3379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5" name="Rectangle 8">
                <a:extLst>
                  <a:ext uri="{FF2B5EF4-FFF2-40B4-BE49-F238E27FC236}">
                    <a16:creationId xmlns:a16="http://schemas.microsoft.com/office/drawing/2014/main" id="{EA91F821-2857-644B-942B-A19F8177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6" y="3767"/>
                <a:ext cx="41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6" name="Rectangle 9">
                <a:extLst>
                  <a:ext uri="{FF2B5EF4-FFF2-40B4-BE49-F238E27FC236}">
                    <a16:creationId xmlns:a16="http://schemas.microsoft.com/office/drawing/2014/main" id="{014554D8-6714-A441-B57C-6AC5B4A75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765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7" name="Rectangle 10">
                <a:extLst>
                  <a:ext uri="{FF2B5EF4-FFF2-40B4-BE49-F238E27FC236}">
                    <a16:creationId xmlns:a16="http://schemas.microsoft.com/office/drawing/2014/main" id="{1FE1E0B4-014A-1B49-A812-DBEF04355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3" y="3870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8" name="Rectangle 11">
                <a:extLst>
                  <a:ext uri="{FF2B5EF4-FFF2-40B4-BE49-F238E27FC236}">
                    <a16:creationId xmlns:a16="http://schemas.microsoft.com/office/drawing/2014/main" id="{41FB9716-BA77-F444-8E9B-5EA86CC34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1677"/>
                <a:ext cx="1297" cy="206"/>
              </a:xfrm>
              <a:prstGeom prst="rect">
                <a:avLst/>
              </a:prstGeom>
              <a:solidFill>
                <a:srgbClr val="FFFF8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09" name="Rectangle 12">
                <a:extLst>
                  <a:ext uri="{FF2B5EF4-FFF2-40B4-BE49-F238E27FC236}">
                    <a16:creationId xmlns:a16="http://schemas.microsoft.com/office/drawing/2014/main" id="{C54A0DFE-6681-C346-B246-C284717CA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7" y="1725"/>
                <a:ext cx="54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0" name="Rectangle 13">
                <a:extLst>
                  <a:ext uri="{FF2B5EF4-FFF2-40B4-BE49-F238E27FC236}">
                    <a16:creationId xmlns:a16="http://schemas.microsoft.com/office/drawing/2014/main" id="{9D13652D-B24C-7842-BF08-6C6E0B705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3767"/>
                <a:ext cx="1743" cy="2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1" name="Rectangle 14">
                <a:extLst>
                  <a:ext uri="{FF2B5EF4-FFF2-40B4-BE49-F238E27FC236}">
                    <a16:creationId xmlns:a16="http://schemas.microsoft.com/office/drawing/2014/main" id="{E4B74B2F-AC84-6340-9708-DA3BA8373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6" y="3770"/>
                <a:ext cx="148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other digital platforms, each equipped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2" name="Rectangle 15">
                <a:extLst>
                  <a:ext uri="{FF2B5EF4-FFF2-40B4-BE49-F238E27FC236}">
                    <a16:creationId xmlns:a16="http://schemas.microsoft.com/office/drawing/2014/main" id="{D1DA890F-240D-DF48-9061-944FE48A2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2" y="3875"/>
                <a:ext cx="106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with its VM 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3" name="Rectangle 16">
                <a:extLst>
                  <a:ext uri="{FF2B5EF4-FFF2-40B4-BE49-F238E27FC236}">
                    <a16:creationId xmlns:a16="http://schemas.microsoft.com/office/drawing/2014/main" id="{8DC8EC8C-7880-8641-A8F6-4EBB82ED3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4" name="Rectangle 17">
                <a:extLst>
                  <a:ext uri="{FF2B5EF4-FFF2-40B4-BE49-F238E27FC236}">
                    <a16:creationId xmlns:a16="http://schemas.microsoft.com/office/drawing/2014/main" id="{AE0C43DD-9F8C-7248-AF71-0083BFE0A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5" name="Rectangle 18">
                <a:extLst>
                  <a:ext uri="{FF2B5EF4-FFF2-40B4-BE49-F238E27FC236}">
                    <a16:creationId xmlns:a16="http://schemas.microsoft.com/office/drawing/2014/main" id="{FCDB2605-10D1-504A-ACD6-13BF408B1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6" name="Rectangle 19">
                <a:extLst>
                  <a:ext uri="{FF2B5EF4-FFF2-40B4-BE49-F238E27FC236}">
                    <a16:creationId xmlns:a16="http://schemas.microsoft.com/office/drawing/2014/main" id="{B2A59EE7-C548-294F-9760-326586DA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1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7" name="Freeform 20">
                <a:extLst>
                  <a:ext uri="{FF2B5EF4-FFF2-40B4-BE49-F238E27FC236}">
                    <a16:creationId xmlns:a16="http://schemas.microsoft.com/office/drawing/2014/main" id="{C5B6AE97-3DFC-4E46-927E-9D803EB60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" y="3242"/>
                <a:ext cx="138" cy="103"/>
              </a:xfrm>
              <a:custGeom>
                <a:avLst/>
                <a:gdLst>
                  <a:gd name="T0" fmla="*/ 70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6 w 138"/>
                  <a:gd name="T9" fmla="*/ 0 h 103"/>
                  <a:gd name="T10" fmla="*/ 46 w 138"/>
                  <a:gd name="T11" fmla="*/ 63 h 103"/>
                  <a:gd name="T12" fmla="*/ 0 w 138"/>
                  <a:gd name="T13" fmla="*/ 63 h 103"/>
                  <a:gd name="T14" fmla="*/ 70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70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18" name="Rectangle 21">
                <a:extLst>
                  <a:ext uri="{FF2B5EF4-FFF2-40B4-BE49-F238E27FC236}">
                    <a16:creationId xmlns:a16="http://schemas.microsoft.com/office/drawing/2014/main" id="{C9B7C8E5-507A-F845-8EB9-496972BB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4" y="3767"/>
                <a:ext cx="529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19" name="Rectangle 22">
                <a:extLst>
                  <a:ext uri="{FF2B5EF4-FFF2-40B4-BE49-F238E27FC236}">
                    <a16:creationId xmlns:a16="http://schemas.microsoft.com/office/drawing/2014/main" id="{D39CDE43-6030-704F-802D-D5A3E2DFC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1" y="3749"/>
                <a:ext cx="249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0" name="Rectangle 23">
                <a:extLst>
                  <a:ext uri="{FF2B5EF4-FFF2-40B4-BE49-F238E27FC236}">
                    <a16:creationId xmlns:a16="http://schemas.microsoft.com/office/drawing/2014/main" id="{93F18399-F393-BC4E-8332-001D79B97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9" y="3851"/>
                <a:ext cx="478" cy="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7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1" name="Rectangle 24">
                <a:extLst>
                  <a:ext uri="{FF2B5EF4-FFF2-40B4-BE49-F238E27FC236}">
                    <a16:creationId xmlns:a16="http://schemas.microsoft.com/office/drawing/2014/main" id="{204D750A-2A01-E741-B282-3F351FE23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3" y="2830"/>
                <a:ext cx="488" cy="427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2" name="Rectangle 25">
                <a:extLst>
                  <a:ext uri="{FF2B5EF4-FFF2-40B4-BE49-F238E27FC236}">
                    <a16:creationId xmlns:a16="http://schemas.microsoft.com/office/drawing/2014/main" id="{43486AD1-4E5A-5B40-848B-4D279D83F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1" y="2884"/>
                <a:ext cx="21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3" name="Rectangle 26">
                <a:extLst>
                  <a:ext uri="{FF2B5EF4-FFF2-40B4-BE49-F238E27FC236}">
                    <a16:creationId xmlns:a16="http://schemas.microsoft.com/office/drawing/2014/main" id="{6D91E6AA-3CFD-D04A-8E21-CA0304BC2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7" y="2988"/>
                <a:ext cx="3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4" name="Rectangle 27">
                <a:extLst>
                  <a:ext uri="{FF2B5EF4-FFF2-40B4-BE49-F238E27FC236}">
                    <a16:creationId xmlns:a16="http://schemas.microsoft.com/office/drawing/2014/main" id="{0C70D48F-7651-D340-B4D6-2522AA0B18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3093"/>
                <a:ext cx="38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5" name="Freeform 28">
                <a:extLst>
                  <a:ext uri="{FF2B5EF4-FFF2-40B4-BE49-F238E27FC236}">
                    <a16:creationId xmlns:a16="http://schemas.microsoft.com/office/drawing/2014/main" id="{0B787C6D-89A3-8844-B487-C2EA08329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8" y="3257"/>
                <a:ext cx="138" cy="103"/>
              </a:xfrm>
              <a:custGeom>
                <a:avLst/>
                <a:gdLst>
                  <a:gd name="T0" fmla="*/ 69 w 138"/>
                  <a:gd name="T1" fmla="*/ 103 h 103"/>
                  <a:gd name="T2" fmla="*/ 138 w 138"/>
                  <a:gd name="T3" fmla="*/ 63 h 103"/>
                  <a:gd name="T4" fmla="*/ 93 w 138"/>
                  <a:gd name="T5" fmla="*/ 63 h 103"/>
                  <a:gd name="T6" fmla="*/ 93 w 138"/>
                  <a:gd name="T7" fmla="*/ 0 h 103"/>
                  <a:gd name="T8" fmla="*/ 45 w 138"/>
                  <a:gd name="T9" fmla="*/ 0 h 103"/>
                  <a:gd name="T10" fmla="*/ 45 w 138"/>
                  <a:gd name="T11" fmla="*/ 63 h 103"/>
                  <a:gd name="T12" fmla="*/ 0 w 138"/>
                  <a:gd name="T13" fmla="*/ 63 h 103"/>
                  <a:gd name="T14" fmla="*/ 69 w 138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8" h="103">
                    <a:moveTo>
                      <a:pt x="69" y="103"/>
                    </a:moveTo>
                    <a:lnTo>
                      <a:pt x="138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5" y="0"/>
                    </a:lnTo>
                    <a:lnTo>
                      <a:pt x="45" y="63"/>
                    </a:lnTo>
                    <a:lnTo>
                      <a:pt x="0" y="63"/>
                    </a:lnTo>
                    <a:lnTo>
                      <a:pt x="69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26" name="Rectangle 29">
                <a:extLst>
                  <a:ext uri="{FF2B5EF4-FFF2-40B4-BE49-F238E27FC236}">
                    <a16:creationId xmlns:a16="http://schemas.microsoft.com/office/drawing/2014/main" id="{BA279FB0-2694-4744-951A-728AA45AD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" y="2830"/>
                <a:ext cx="446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7" name="Rectangle 30">
                <a:extLst>
                  <a:ext uri="{FF2B5EF4-FFF2-40B4-BE49-F238E27FC236}">
                    <a16:creationId xmlns:a16="http://schemas.microsoft.com/office/drawing/2014/main" id="{CDF0D8E7-E7BD-BA40-B10A-07359B9DE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" y="2879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8" name="Rectangle 31">
                <a:extLst>
                  <a:ext uri="{FF2B5EF4-FFF2-40B4-BE49-F238E27FC236}">
                    <a16:creationId xmlns:a16="http://schemas.microsoft.com/office/drawing/2014/main" id="{EF8C3B1F-71E8-1C49-852D-64B149801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" y="2984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29" name="Rectangle 32">
                <a:extLst>
                  <a:ext uri="{FF2B5EF4-FFF2-40B4-BE49-F238E27FC236}">
                    <a16:creationId xmlns:a16="http://schemas.microsoft.com/office/drawing/2014/main" id="{5C95FF9E-0743-FA4F-85C3-77F52DD01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0" name="Freeform 33">
                <a:extLst>
                  <a:ext uri="{FF2B5EF4-FFF2-40B4-BE49-F238E27FC236}">
                    <a16:creationId xmlns:a16="http://schemas.microsoft.com/office/drawing/2014/main" id="{F215DE31-218E-954D-9CD8-437DD430E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" y="3242"/>
                <a:ext cx="139" cy="103"/>
              </a:xfrm>
              <a:custGeom>
                <a:avLst/>
                <a:gdLst>
                  <a:gd name="T0" fmla="*/ 70 w 139"/>
                  <a:gd name="T1" fmla="*/ 103 h 103"/>
                  <a:gd name="T2" fmla="*/ 139 w 139"/>
                  <a:gd name="T3" fmla="*/ 63 h 103"/>
                  <a:gd name="T4" fmla="*/ 93 w 139"/>
                  <a:gd name="T5" fmla="*/ 63 h 103"/>
                  <a:gd name="T6" fmla="*/ 93 w 139"/>
                  <a:gd name="T7" fmla="*/ 0 h 103"/>
                  <a:gd name="T8" fmla="*/ 46 w 139"/>
                  <a:gd name="T9" fmla="*/ 0 h 103"/>
                  <a:gd name="T10" fmla="*/ 46 w 139"/>
                  <a:gd name="T11" fmla="*/ 63 h 103"/>
                  <a:gd name="T12" fmla="*/ 0 w 139"/>
                  <a:gd name="T13" fmla="*/ 63 h 103"/>
                  <a:gd name="T14" fmla="*/ 70 w 139"/>
                  <a:gd name="T15" fmla="*/ 103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39" h="103">
                    <a:moveTo>
                      <a:pt x="70" y="103"/>
                    </a:moveTo>
                    <a:lnTo>
                      <a:pt x="139" y="63"/>
                    </a:lnTo>
                    <a:lnTo>
                      <a:pt x="93" y="63"/>
                    </a:lnTo>
                    <a:lnTo>
                      <a:pt x="93" y="0"/>
                    </a:lnTo>
                    <a:lnTo>
                      <a:pt x="46" y="0"/>
                    </a:lnTo>
                    <a:lnTo>
                      <a:pt x="46" y="63"/>
                    </a:lnTo>
                    <a:lnTo>
                      <a:pt x="0" y="63"/>
                    </a:lnTo>
                    <a:lnTo>
                      <a:pt x="70" y="103"/>
                    </a:lnTo>
                    <a:close/>
                  </a:path>
                </a:pathLst>
              </a:custGeom>
              <a:solidFill>
                <a:srgbClr val="E6E6E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1" name="Rectangle 34">
                <a:extLst>
                  <a:ext uri="{FF2B5EF4-FFF2-40B4-BE49-F238E27FC236}">
                    <a16:creationId xmlns:a16="http://schemas.microsoft.com/office/drawing/2014/main" id="{9B93D577-C053-554C-B5B8-3BF889E18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2" y="3450"/>
                <a:ext cx="200" cy="154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2" name="Rectangle 35">
                <a:extLst>
                  <a:ext uri="{FF2B5EF4-FFF2-40B4-BE49-F238E27FC236}">
                    <a16:creationId xmlns:a16="http://schemas.microsoft.com/office/drawing/2014/main" id="{54D0DD58-C8C8-1A40-BBDC-1E096DC28C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1" y="3458"/>
                <a:ext cx="162" cy="122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3" name="Rectangle 36">
                <a:extLst>
                  <a:ext uri="{FF2B5EF4-FFF2-40B4-BE49-F238E27FC236}">
                    <a16:creationId xmlns:a16="http://schemas.microsoft.com/office/drawing/2014/main" id="{799F1951-66AA-AD46-A6DE-81E18D9BC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7" y="3462"/>
                <a:ext cx="151" cy="11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4" name="Rectangle 37">
                <a:extLst>
                  <a:ext uri="{FF2B5EF4-FFF2-40B4-BE49-F238E27FC236}">
                    <a16:creationId xmlns:a16="http://schemas.microsoft.com/office/drawing/2014/main" id="{E0B1944C-57E2-BE40-99A1-4C0079CAC8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2" y="3604"/>
                <a:ext cx="180" cy="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35" name="Freeform 38">
                <a:extLst>
                  <a:ext uri="{FF2B5EF4-FFF2-40B4-BE49-F238E27FC236}">
                    <a16:creationId xmlns:a16="http://schemas.microsoft.com/office/drawing/2014/main" id="{E29B12FD-758D-8042-81E8-258F5F8B0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" y="3445"/>
                <a:ext cx="20" cy="5"/>
              </a:xfrm>
              <a:custGeom>
                <a:avLst/>
                <a:gdLst>
                  <a:gd name="T0" fmla="*/ 20 w 20"/>
                  <a:gd name="T1" fmla="*/ 5 h 5"/>
                  <a:gd name="T2" fmla="*/ 19 w 20"/>
                  <a:gd name="T3" fmla="*/ 3 h 5"/>
                  <a:gd name="T4" fmla="*/ 15 w 20"/>
                  <a:gd name="T5" fmla="*/ 1 h 5"/>
                  <a:gd name="T6" fmla="*/ 10 w 20"/>
                  <a:gd name="T7" fmla="*/ 0 h 5"/>
                  <a:gd name="T8" fmla="*/ 5 w 20"/>
                  <a:gd name="T9" fmla="*/ 1 h 5"/>
                  <a:gd name="T10" fmla="*/ 1 w 20"/>
                  <a:gd name="T11" fmla="*/ 3 h 5"/>
                  <a:gd name="T12" fmla="*/ 0 w 20"/>
                  <a:gd name="T13" fmla="*/ 5 h 5"/>
                  <a:gd name="T14" fmla="*/ 20 w 20"/>
                  <a:gd name="T15" fmla="*/ 5 h 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" h="5">
                    <a:moveTo>
                      <a:pt x="20" y="5"/>
                    </a:moveTo>
                    <a:lnTo>
                      <a:pt x="19" y="3"/>
                    </a:lnTo>
                    <a:lnTo>
                      <a:pt x="15" y="1"/>
                    </a:lnTo>
                    <a:lnTo>
                      <a:pt x="10" y="0"/>
                    </a:lnTo>
                    <a:lnTo>
                      <a:pt x="5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20" y="5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6" name="Line 39">
                <a:extLst>
                  <a:ext uri="{FF2B5EF4-FFF2-40B4-BE49-F238E27FC236}">
                    <a16:creationId xmlns:a16="http://schemas.microsoft.com/office/drawing/2014/main" id="{07E61847-1A1E-364A-95F3-2C756473C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22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7" name="Line 40">
                <a:extLst>
                  <a:ext uri="{FF2B5EF4-FFF2-40B4-BE49-F238E27FC236}">
                    <a16:creationId xmlns:a16="http://schemas.microsoft.com/office/drawing/2014/main" id="{3744555E-C469-DA4A-B568-325071AFB8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1" y="3371"/>
                <a:ext cx="61" cy="7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8" name="Freeform 41">
                <a:extLst>
                  <a:ext uri="{FF2B5EF4-FFF2-40B4-BE49-F238E27FC236}">
                    <a16:creationId xmlns:a16="http://schemas.microsoft.com/office/drawing/2014/main" id="{C3672FB1-2E21-E445-955B-4C0C95796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1" y="3369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0 h 3"/>
                  <a:gd name="T4" fmla="*/ 1 w 2"/>
                  <a:gd name="T5" fmla="*/ 0 h 3"/>
                  <a:gd name="T6" fmla="*/ 2 w 2"/>
                  <a:gd name="T7" fmla="*/ 2 h 3"/>
                  <a:gd name="T8" fmla="*/ 1 w 2"/>
                  <a:gd name="T9" fmla="*/ 3 h 3"/>
                  <a:gd name="T10" fmla="*/ 0 w 2"/>
                  <a:gd name="T11" fmla="*/ 3 h 3"/>
                  <a:gd name="T12" fmla="*/ 0 w 2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39" name="Freeform 42">
                <a:extLst>
                  <a:ext uri="{FF2B5EF4-FFF2-40B4-BE49-F238E27FC236}">
                    <a16:creationId xmlns:a16="http://schemas.microsoft.com/office/drawing/2014/main" id="{9A7B591F-E313-3047-83B5-F1B73876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3369"/>
                <a:ext cx="3" cy="3"/>
              </a:xfrm>
              <a:custGeom>
                <a:avLst/>
                <a:gdLst>
                  <a:gd name="T0" fmla="*/ 0 w 3"/>
                  <a:gd name="T1" fmla="*/ 2 h 3"/>
                  <a:gd name="T2" fmla="*/ 1 w 3"/>
                  <a:gd name="T3" fmla="*/ 0 h 3"/>
                  <a:gd name="T4" fmla="*/ 3 w 3"/>
                  <a:gd name="T5" fmla="*/ 0 h 3"/>
                  <a:gd name="T6" fmla="*/ 3 w 3"/>
                  <a:gd name="T7" fmla="*/ 2 h 3"/>
                  <a:gd name="T8" fmla="*/ 3 w 3"/>
                  <a:gd name="T9" fmla="*/ 3 h 3"/>
                  <a:gd name="T10" fmla="*/ 1 w 3"/>
                  <a:gd name="T11" fmla="*/ 3 h 3"/>
                  <a:gd name="T12" fmla="*/ 0 w 3"/>
                  <a:gd name="T13" fmla="*/ 2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2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0" name="Freeform 43">
                <a:extLst>
                  <a:ext uri="{FF2B5EF4-FFF2-40B4-BE49-F238E27FC236}">
                    <a16:creationId xmlns:a16="http://schemas.microsoft.com/office/drawing/2014/main" id="{77789C7A-15B3-E24E-BFB2-3A3451436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2" y="3585"/>
                <a:ext cx="180" cy="10"/>
              </a:xfrm>
              <a:custGeom>
                <a:avLst/>
                <a:gdLst>
                  <a:gd name="T0" fmla="*/ 9 w 180"/>
                  <a:gd name="T1" fmla="*/ 0 h 10"/>
                  <a:gd name="T2" fmla="*/ 171 w 180"/>
                  <a:gd name="T3" fmla="*/ 0 h 10"/>
                  <a:gd name="T4" fmla="*/ 175 w 180"/>
                  <a:gd name="T5" fmla="*/ 0 h 10"/>
                  <a:gd name="T6" fmla="*/ 179 w 180"/>
                  <a:gd name="T7" fmla="*/ 2 h 10"/>
                  <a:gd name="T8" fmla="*/ 180 w 180"/>
                  <a:gd name="T9" fmla="*/ 5 h 10"/>
                  <a:gd name="T10" fmla="*/ 179 w 180"/>
                  <a:gd name="T11" fmla="*/ 7 h 10"/>
                  <a:gd name="T12" fmla="*/ 175 w 180"/>
                  <a:gd name="T13" fmla="*/ 9 h 10"/>
                  <a:gd name="T14" fmla="*/ 171 w 180"/>
                  <a:gd name="T15" fmla="*/ 10 h 10"/>
                  <a:gd name="T16" fmla="*/ 9 w 180"/>
                  <a:gd name="T17" fmla="*/ 10 h 10"/>
                  <a:gd name="T18" fmla="*/ 5 w 180"/>
                  <a:gd name="T19" fmla="*/ 9 h 10"/>
                  <a:gd name="T20" fmla="*/ 1 w 180"/>
                  <a:gd name="T21" fmla="*/ 7 h 10"/>
                  <a:gd name="T22" fmla="*/ 0 w 180"/>
                  <a:gd name="T23" fmla="*/ 5 h 10"/>
                  <a:gd name="T24" fmla="*/ 1 w 180"/>
                  <a:gd name="T25" fmla="*/ 2 h 10"/>
                  <a:gd name="T26" fmla="*/ 5 w 180"/>
                  <a:gd name="T27" fmla="*/ 0 h 10"/>
                  <a:gd name="T28" fmla="*/ 9 w 180"/>
                  <a:gd name="T29" fmla="*/ 0 h 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80" h="10">
                    <a:moveTo>
                      <a:pt x="9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2"/>
                    </a:lnTo>
                    <a:lnTo>
                      <a:pt x="180" y="5"/>
                    </a:lnTo>
                    <a:lnTo>
                      <a:pt x="179" y="7"/>
                    </a:lnTo>
                    <a:lnTo>
                      <a:pt x="175" y="9"/>
                    </a:lnTo>
                    <a:lnTo>
                      <a:pt x="171" y="10"/>
                    </a:lnTo>
                    <a:lnTo>
                      <a:pt x="9" y="10"/>
                    </a:lnTo>
                    <a:lnTo>
                      <a:pt x="5" y="9"/>
                    </a:lnTo>
                    <a:lnTo>
                      <a:pt x="1" y="7"/>
                    </a:lnTo>
                    <a:lnTo>
                      <a:pt x="0" y="5"/>
                    </a:lnTo>
                    <a:lnTo>
                      <a:pt x="1" y="2"/>
                    </a:lnTo>
                    <a:lnTo>
                      <a:pt x="5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1" name="Freeform 44">
                <a:extLst>
                  <a:ext uri="{FF2B5EF4-FFF2-40B4-BE49-F238E27FC236}">
                    <a16:creationId xmlns:a16="http://schemas.microsoft.com/office/drawing/2014/main" id="{DBB5D884-2FE3-4E45-A6BB-E78C9B08B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0" y="3586"/>
                <a:ext cx="10" cy="8"/>
              </a:xfrm>
              <a:custGeom>
                <a:avLst/>
                <a:gdLst>
                  <a:gd name="T0" fmla="*/ 0 w 10"/>
                  <a:gd name="T1" fmla="*/ 4 h 8"/>
                  <a:gd name="T2" fmla="*/ 2 w 10"/>
                  <a:gd name="T3" fmla="*/ 1 h 8"/>
                  <a:gd name="T4" fmla="*/ 6 w 10"/>
                  <a:gd name="T5" fmla="*/ 0 h 8"/>
                  <a:gd name="T6" fmla="*/ 9 w 10"/>
                  <a:gd name="T7" fmla="*/ 1 h 8"/>
                  <a:gd name="T8" fmla="*/ 10 w 10"/>
                  <a:gd name="T9" fmla="*/ 4 h 8"/>
                  <a:gd name="T10" fmla="*/ 9 w 10"/>
                  <a:gd name="T11" fmla="*/ 6 h 8"/>
                  <a:gd name="T12" fmla="*/ 6 w 10"/>
                  <a:gd name="T13" fmla="*/ 8 h 8"/>
                  <a:gd name="T14" fmla="*/ 2 w 10"/>
                  <a:gd name="T15" fmla="*/ 6 h 8"/>
                  <a:gd name="T16" fmla="*/ 0 w 10"/>
                  <a:gd name="T17" fmla="*/ 4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0" y="4"/>
                    </a:moveTo>
                    <a:lnTo>
                      <a:pt x="2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9" y="6"/>
                    </a:lnTo>
                    <a:lnTo>
                      <a:pt x="6" y="8"/>
                    </a:lnTo>
                    <a:lnTo>
                      <a:pt x="2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2" name="Rectangle 45">
                <a:extLst>
                  <a:ext uri="{FF2B5EF4-FFF2-40B4-BE49-F238E27FC236}">
                    <a16:creationId xmlns:a16="http://schemas.microsoft.com/office/drawing/2014/main" id="{20D7720E-FD51-7B44-8F97-C01E0E73F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3" name="Rectangle 46">
                <a:extLst>
                  <a:ext uri="{FF2B5EF4-FFF2-40B4-BE49-F238E27FC236}">
                    <a16:creationId xmlns:a16="http://schemas.microsoft.com/office/drawing/2014/main" id="{91E09B90-7615-9444-AB6F-7EBB52E26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4" name="Rectangle 47">
                <a:extLst>
                  <a:ext uri="{FF2B5EF4-FFF2-40B4-BE49-F238E27FC236}">
                    <a16:creationId xmlns:a16="http://schemas.microsoft.com/office/drawing/2014/main" id="{326B4C97-B131-9F4D-9DE2-1A17095BC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9" y="3586"/>
                <a:ext cx="6" cy="8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5" name="Rectangle 48">
                <a:extLst>
                  <a:ext uri="{FF2B5EF4-FFF2-40B4-BE49-F238E27FC236}">
                    <a16:creationId xmlns:a16="http://schemas.microsoft.com/office/drawing/2014/main" id="{F7F8F2AE-618B-BD4A-8873-339B71ED2E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2" y="3483"/>
                <a:ext cx="463" cy="157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6" name="Freeform 49">
                <a:extLst>
                  <a:ext uri="{FF2B5EF4-FFF2-40B4-BE49-F238E27FC236}">
                    <a16:creationId xmlns:a16="http://schemas.microsoft.com/office/drawing/2014/main" id="{F01AC47D-108C-6C40-B94E-89450A6EB0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" y="3483"/>
                <a:ext cx="489" cy="165"/>
              </a:xfrm>
              <a:custGeom>
                <a:avLst/>
                <a:gdLst>
                  <a:gd name="T0" fmla="*/ 325 w 489"/>
                  <a:gd name="T1" fmla="*/ 130 h 165"/>
                  <a:gd name="T2" fmla="*/ 280 w 489"/>
                  <a:gd name="T3" fmla="*/ 71 h 165"/>
                  <a:gd name="T4" fmla="*/ 296 w 489"/>
                  <a:gd name="T5" fmla="*/ 55 h 165"/>
                  <a:gd name="T6" fmla="*/ 309 w 489"/>
                  <a:gd name="T7" fmla="*/ 16 h 165"/>
                  <a:gd name="T8" fmla="*/ 296 w 489"/>
                  <a:gd name="T9" fmla="*/ 55 h 165"/>
                  <a:gd name="T10" fmla="*/ 289 w 489"/>
                  <a:gd name="T11" fmla="*/ 55 h 165"/>
                  <a:gd name="T12" fmla="*/ 276 w 489"/>
                  <a:gd name="T13" fmla="*/ 16 h 165"/>
                  <a:gd name="T14" fmla="*/ 245 w 489"/>
                  <a:gd name="T15" fmla="*/ 55 h 165"/>
                  <a:gd name="T16" fmla="*/ 263 w 489"/>
                  <a:gd name="T17" fmla="*/ 13 h 165"/>
                  <a:gd name="T18" fmla="*/ 245 w 489"/>
                  <a:gd name="T19" fmla="*/ 55 h 165"/>
                  <a:gd name="T20" fmla="*/ 258 w 489"/>
                  <a:gd name="T21" fmla="*/ 102 h 165"/>
                  <a:gd name="T22" fmla="*/ 232 w 489"/>
                  <a:gd name="T23" fmla="*/ 79 h 165"/>
                  <a:gd name="T24" fmla="*/ 196 w 489"/>
                  <a:gd name="T25" fmla="*/ 126 h 165"/>
                  <a:gd name="T26" fmla="*/ 250 w 489"/>
                  <a:gd name="T27" fmla="*/ 118 h 165"/>
                  <a:gd name="T28" fmla="*/ 196 w 489"/>
                  <a:gd name="T29" fmla="*/ 126 h 165"/>
                  <a:gd name="T30" fmla="*/ 170 w 489"/>
                  <a:gd name="T31" fmla="*/ 138 h 165"/>
                  <a:gd name="T32" fmla="*/ 142 w 489"/>
                  <a:gd name="T33" fmla="*/ 115 h 165"/>
                  <a:gd name="T34" fmla="*/ 187 w 489"/>
                  <a:gd name="T35" fmla="*/ 102 h 165"/>
                  <a:gd name="T36" fmla="*/ 214 w 489"/>
                  <a:gd name="T37" fmla="*/ 79 h 165"/>
                  <a:gd name="T38" fmla="*/ 187 w 489"/>
                  <a:gd name="T39" fmla="*/ 102 h 165"/>
                  <a:gd name="T40" fmla="*/ 170 w 489"/>
                  <a:gd name="T41" fmla="*/ 102 h 165"/>
                  <a:gd name="T42" fmla="*/ 142 w 489"/>
                  <a:gd name="T43" fmla="*/ 79 h 165"/>
                  <a:gd name="T44" fmla="*/ 27 w 489"/>
                  <a:gd name="T45" fmla="*/ 63 h 165"/>
                  <a:gd name="T46" fmla="*/ 99 w 489"/>
                  <a:gd name="T47" fmla="*/ 32 h 165"/>
                  <a:gd name="T48" fmla="*/ 27 w 489"/>
                  <a:gd name="T49" fmla="*/ 63 h 165"/>
                  <a:gd name="T50" fmla="*/ 71 w 489"/>
                  <a:gd name="T51" fmla="*/ 16 h 165"/>
                  <a:gd name="T52" fmla="*/ 19 w 489"/>
                  <a:gd name="T53" fmla="*/ 8 h 165"/>
                  <a:gd name="T54" fmla="*/ 71 w 489"/>
                  <a:gd name="T55" fmla="*/ 118 h 165"/>
                  <a:gd name="T56" fmla="*/ 116 w 489"/>
                  <a:gd name="T57" fmla="*/ 94 h 165"/>
                  <a:gd name="T58" fmla="*/ 71 w 489"/>
                  <a:gd name="T59" fmla="*/ 118 h 165"/>
                  <a:gd name="T60" fmla="*/ 116 w 489"/>
                  <a:gd name="T61" fmla="*/ 149 h 165"/>
                  <a:gd name="T62" fmla="*/ 71 w 489"/>
                  <a:gd name="T63" fmla="*/ 126 h 165"/>
                  <a:gd name="T64" fmla="*/ 14 w 489"/>
                  <a:gd name="T65" fmla="*/ 149 h 165"/>
                  <a:gd name="T66" fmla="*/ 58 w 489"/>
                  <a:gd name="T67" fmla="*/ 126 h 165"/>
                  <a:gd name="T68" fmla="*/ 14 w 489"/>
                  <a:gd name="T69" fmla="*/ 149 h 165"/>
                  <a:gd name="T70" fmla="*/ 58 w 489"/>
                  <a:gd name="T71" fmla="*/ 118 h 165"/>
                  <a:gd name="T72" fmla="*/ 14 w 489"/>
                  <a:gd name="T73" fmla="*/ 94 h 165"/>
                  <a:gd name="T74" fmla="*/ 161 w 489"/>
                  <a:gd name="T75" fmla="*/ 63 h 165"/>
                  <a:gd name="T76" fmla="*/ 214 w 489"/>
                  <a:gd name="T77" fmla="*/ 16 h 165"/>
                  <a:gd name="T78" fmla="*/ 161 w 489"/>
                  <a:gd name="T79" fmla="*/ 63 h 165"/>
                  <a:gd name="T80" fmla="*/ 450 w 489"/>
                  <a:gd name="T81" fmla="*/ 142 h 165"/>
                  <a:gd name="T82" fmla="*/ 441 w 489"/>
                  <a:gd name="T83" fmla="*/ 16 h 165"/>
                  <a:gd name="T84" fmla="*/ 423 w 489"/>
                  <a:gd name="T85" fmla="*/ 142 h 165"/>
                  <a:gd name="T86" fmla="*/ 431 w 489"/>
                  <a:gd name="T87" fmla="*/ 16 h 165"/>
                  <a:gd name="T88" fmla="*/ 423 w 489"/>
                  <a:gd name="T89" fmla="*/ 142 h 165"/>
                  <a:gd name="T90" fmla="*/ 414 w 489"/>
                  <a:gd name="T91" fmla="*/ 142 h 165"/>
                  <a:gd name="T92" fmla="*/ 405 w 489"/>
                  <a:gd name="T93" fmla="*/ 16 h 165"/>
                  <a:gd name="T94" fmla="*/ 387 w 489"/>
                  <a:gd name="T95" fmla="*/ 142 h 165"/>
                  <a:gd name="T96" fmla="*/ 396 w 489"/>
                  <a:gd name="T97" fmla="*/ 16 h 165"/>
                  <a:gd name="T98" fmla="*/ 387 w 489"/>
                  <a:gd name="T99" fmla="*/ 142 h 165"/>
                  <a:gd name="T100" fmla="*/ 379 w 489"/>
                  <a:gd name="T101" fmla="*/ 142 h 165"/>
                  <a:gd name="T102" fmla="*/ 370 w 489"/>
                  <a:gd name="T103" fmla="*/ 16 h 165"/>
                  <a:gd name="T104" fmla="*/ 351 w 489"/>
                  <a:gd name="T105" fmla="*/ 142 h 165"/>
                  <a:gd name="T106" fmla="*/ 360 w 489"/>
                  <a:gd name="T107" fmla="*/ 16 h 165"/>
                  <a:gd name="T108" fmla="*/ 351 w 489"/>
                  <a:gd name="T109" fmla="*/ 142 h 165"/>
                  <a:gd name="T110" fmla="*/ 0 w 489"/>
                  <a:gd name="T111" fmla="*/ 157 h 165"/>
                  <a:gd name="T112" fmla="*/ 463 w 489"/>
                  <a:gd name="T113" fmla="*/ 0 h 165"/>
                  <a:gd name="T114" fmla="*/ 463 w 489"/>
                  <a:gd name="T115" fmla="*/ 13 h 165"/>
                  <a:gd name="T116" fmla="*/ 489 w 489"/>
                  <a:gd name="T117" fmla="*/ 24 h 165"/>
                  <a:gd name="T118" fmla="*/ 472 w 489"/>
                  <a:gd name="T119" fmla="*/ 165 h 165"/>
                  <a:gd name="T120" fmla="*/ 463 w 489"/>
                  <a:gd name="T121" fmla="*/ 13 h 16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89" h="165">
                    <a:moveTo>
                      <a:pt x="280" y="130"/>
                    </a:moveTo>
                    <a:lnTo>
                      <a:pt x="325" y="130"/>
                    </a:lnTo>
                    <a:lnTo>
                      <a:pt x="325" y="71"/>
                    </a:lnTo>
                    <a:lnTo>
                      <a:pt x="280" y="71"/>
                    </a:lnTo>
                    <a:lnTo>
                      <a:pt x="280" y="130"/>
                    </a:lnTo>
                    <a:close/>
                    <a:moveTo>
                      <a:pt x="296" y="55"/>
                    </a:moveTo>
                    <a:lnTo>
                      <a:pt x="309" y="55"/>
                    </a:lnTo>
                    <a:lnTo>
                      <a:pt x="309" y="16"/>
                    </a:lnTo>
                    <a:lnTo>
                      <a:pt x="296" y="16"/>
                    </a:lnTo>
                    <a:lnTo>
                      <a:pt x="296" y="55"/>
                    </a:lnTo>
                    <a:close/>
                    <a:moveTo>
                      <a:pt x="276" y="55"/>
                    </a:moveTo>
                    <a:lnTo>
                      <a:pt x="289" y="55"/>
                    </a:lnTo>
                    <a:lnTo>
                      <a:pt x="289" y="16"/>
                    </a:lnTo>
                    <a:lnTo>
                      <a:pt x="276" y="16"/>
                    </a:lnTo>
                    <a:lnTo>
                      <a:pt x="276" y="55"/>
                    </a:lnTo>
                    <a:close/>
                    <a:moveTo>
                      <a:pt x="245" y="55"/>
                    </a:moveTo>
                    <a:lnTo>
                      <a:pt x="263" y="55"/>
                    </a:lnTo>
                    <a:lnTo>
                      <a:pt x="263" y="13"/>
                    </a:lnTo>
                    <a:lnTo>
                      <a:pt x="245" y="13"/>
                    </a:lnTo>
                    <a:lnTo>
                      <a:pt x="245" y="55"/>
                    </a:lnTo>
                    <a:close/>
                    <a:moveTo>
                      <a:pt x="232" y="102"/>
                    </a:moveTo>
                    <a:lnTo>
                      <a:pt x="258" y="102"/>
                    </a:lnTo>
                    <a:lnTo>
                      <a:pt x="258" y="79"/>
                    </a:lnTo>
                    <a:lnTo>
                      <a:pt x="232" y="79"/>
                    </a:lnTo>
                    <a:lnTo>
                      <a:pt x="232" y="102"/>
                    </a:lnTo>
                    <a:close/>
                    <a:moveTo>
                      <a:pt x="196" y="126"/>
                    </a:moveTo>
                    <a:lnTo>
                      <a:pt x="250" y="126"/>
                    </a:lnTo>
                    <a:lnTo>
                      <a:pt x="250" y="118"/>
                    </a:lnTo>
                    <a:lnTo>
                      <a:pt x="196" y="118"/>
                    </a:lnTo>
                    <a:lnTo>
                      <a:pt x="196" y="126"/>
                    </a:lnTo>
                    <a:close/>
                    <a:moveTo>
                      <a:pt x="142" y="138"/>
                    </a:moveTo>
                    <a:lnTo>
                      <a:pt x="170" y="138"/>
                    </a:lnTo>
                    <a:lnTo>
                      <a:pt x="170" y="115"/>
                    </a:lnTo>
                    <a:lnTo>
                      <a:pt x="142" y="115"/>
                    </a:lnTo>
                    <a:lnTo>
                      <a:pt x="142" y="138"/>
                    </a:lnTo>
                    <a:close/>
                    <a:moveTo>
                      <a:pt x="187" y="102"/>
                    </a:moveTo>
                    <a:lnTo>
                      <a:pt x="214" y="102"/>
                    </a:lnTo>
                    <a:lnTo>
                      <a:pt x="214" y="79"/>
                    </a:lnTo>
                    <a:lnTo>
                      <a:pt x="187" y="79"/>
                    </a:lnTo>
                    <a:lnTo>
                      <a:pt x="187" y="102"/>
                    </a:lnTo>
                    <a:close/>
                    <a:moveTo>
                      <a:pt x="142" y="102"/>
                    </a:moveTo>
                    <a:lnTo>
                      <a:pt x="170" y="102"/>
                    </a:lnTo>
                    <a:lnTo>
                      <a:pt x="170" y="79"/>
                    </a:lnTo>
                    <a:lnTo>
                      <a:pt x="142" y="79"/>
                    </a:lnTo>
                    <a:lnTo>
                      <a:pt x="142" y="102"/>
                    </a:lnTo>
                    <a:close/>
                    <a:moveTo>
                      <a:pt x="27" y="63"/>
                    </a:moveTo>
                    <a:lnTo>
                      <a:pt x="99" y="63"/>
                    </a:lnTo>
                    <a:lnTo>
                      <a:pt x="99" y="32"/>
                    </a:lnTo>
                    <a:lnTo>
                      <a:pt x="27" y="32"/>
                    </a:lnTo>
                    <a:lnTo>
                      <a:pt x="27" y="63"/>
                    </a:lnTo>
                    <a:close/>
                    <a:moveTo>
                      <a:pt x="19" y="16"/>
                    </a:moveTo>
                    <a:lnTo>
                      <a:pt x="71" y="16"/>
                    </a:lnTo>
                    <a:lnTo>
                      <a:pt x="71" y="8"/>
                    </a:lnTo>
                    <a:lnTo>
                      <a:pt x="19" y="8"/>
                    </a:lnTo>
                    <a:lnTo>
                      <a:pt x="19" y="16"/>
                    </a:lnTo>
                    <a:close/>
                    <a:moveTo>
                      <a:pt x="71" y="118"/>
                    </a:moveTo>
                    <a:lnTo>
                      <a:pt x="116" y="118"/>
                    </a:lnTo>
                    <a:lnTo>
                      <a:pt x="116" y="94"/>
                    </a:lnTo>
                    <a:lnTo>
                      <a:pt x="71" y="94"/>
                    </a:lnTo>
                    <a:lnTo>
                      <a:pt x="71" y="118"/>
                    </a:lnTo>
                    <a:close/>
                    <a:moveTo>
                      <a:pt x="71" y="149"/>
                    </a:moveTo>
                    <a:lnTo>
                      <a:pt x="116" y="149"/>
                    </a:lnTo>
                    <a:lnTo>
                      <a:pt x="116" y="126"/>
                    </a:lnTo>
                    <a:lnTo>
                      <a:pt x="71" y="126"/>
                    </a:lnTo>
                    <a:lnTo>
                      <a:pt x="71" y="149"/>
                    </a:lnTo>
                    <a:close/>
                    <a:moveTo>
                      <a:pt x="14" y="149"/>
                    </a:moveTo>
                    <a:lnTo>
                      <a:pt x="58" y="149"/>
                    </a:lnTo>
                    <a:lnTo>
                      <a:pt x="58" y="126"/>
                    </a:lnTo>
                    <a:lnTo>
                      <a:pt x="14" y="126"/>
                    </a:lnTo>
                    <a:lnTo>
                      <a:pt x="14" y="149"/>
                    </a:lnTo>
                    <a:close/>
                    <a:moveTo>
                      <a:pt x="14" y="118"/>
                    </a:moveTo>
                    <a:lnTo>
                      <a:pt x="58" y="118"/>
                    </a:lnTo>
                    <a:lnTo>
                      <a:pt x="58" y="94"/>
                    </a:lnTo>
                    <a:lnTo>
                      <a:pt x="14" y="94"/>
                    </a:lnTo>
                    <a:lnTo>
                      <a:pt x="14" y="118"/>
                    </a:lnTo>
                    <a:close/>
                    <a:moveTo>
                      <a:pt x="161" y="63"/>
                    </a:moveTo>
                    <a:lnTo>
                      <a:pt x="214" y="63"/>
                    </a:lnTo>
                    <a:lnTo>
                      <a:pt x="214" y="16"/>
                    </a:lnTo>
                    <a:lnTo>
                      <a:pt x="161" y="16"/>
                    </a:lnTo>
                    <a:lnTo>
                      <a:pt x="161" y="63"/>
                    </a:lnTo>
                    <a:close/>
                    <a:moveTo>
                      <a:pt x="441" y="142"/>
                    </a:moveTo>
                    <a:lnTo>
                      <a:pt x="450" y="142"/>
                    </a:lnTo>
                    <a:lnTo>
                      <a:pt x="450" y="16"/>
                    </a:lnTo>
                    <a:lnTo>
                      <a:pt x="441" y="16"/>
                    </a:lnTo>
                    <a:lnTo>
                      <a:pt x="441" y="142"/>
                    </a:lnTo>
                    <a:close/>
                    <a:moveTo>
                      <a:pt x="423" y="142"/>
                    </a:moveTo>
                    <a:lnTo>
                      <a:pt x="431" y="142"/>
                    </a:lnTo>
                    <a:lnTo>
                      <a:pt x="431" y="16"/>
                    </a:lnTo>
                    <a:lnTo>
                      <a:pt x="423" y="16"/>
                    </a:lnTo>
                    <a:lnTo>
                      <a:pt x="423" y="142"/>
                    </a:lnTo>
                    <a:close/>
                    <a:moveTo>
                      <a:pt x="405" y="142"/>
                    </a:moveTo>
                    <a:lnTo>
                      <a:pt x="414" y="142"/>
                    </a:lnTo>
                    <a:lnTo>
                      <a:pt x="414" y="16"/>
                    </a:lnTo>
                    <a:lnTo>
                      <a:pt x="405" y="16"/>
                    </a:lnTo>
                    <a:lnTo>
                      <a:pt x="405" y="142"/>
                    </a:lnTo>
                    <a:close/>
                    <a:moveTo>
                      <a:pt x="387" y="142"/>
                    </a:moveTo>
                    <a:lnTo>
                      <a:pt x="396" y="142"/>
                    </a:lnTo>
                    <a:lnTo>
                      <a:pt x="396" y="16"/>
                    </a:lnTo>
                    <a:lnTo>
                      <a:pt x="387" y="16"/>
                    </a:lnTo>
                    <a:lnTo>
                      <a:pt x="387" y="142"/>
                    </a:lnTo>
                    <a:close/>
                    <a:moveTo>
                      <a:pt x="370" y="142"/>
                    </a:moveTo>
                    <a:lnTo>
                      <a:pt x="379" y="142"/>
                    </a:lnTo>
                    <a:lnTo>
                      <a:pt x="379" y="16"/>
                    </a:lnTo>
                    <a:lnTo>
                      <a:pt x="370" y="16"/>
                    </a:lnTo>
                    <a:lnTo>
                      <a:pt x="370" y="142"/>
                    </a:lnTo>
                    <a:close/>
                    <a:moveTo>
                      <a:pt x="351" y="142"/>
                    </a:moveTo>
                    <a:lnTo>
                      <a:pt x="360" y="142"/>
                    </a:lnTo>
                    <a:lnTo>
                      <a:pt x="360" y="16"/>
                    </a:lnTo>
                    <a:lnTo>
                      <a:pt x="351" y="16"/>
                    </a:lnTo>
                    <a:lnTo>
                      <a:pt x="351" y="142"/>
                    </a:lnTo>
                    <a:close/>
                    <a:moveTo>
                      <a:pt x="0" y="0"/>
                    </a:moveTo>
                    <a:lnTo>
                      <a:pt x="0" y="157"/>
                    </a:lnTo>
                    <a:lnTo>
                      <a:pt x="463" y="157"/>
                    </a:lnTo>
                    <a:lnTo>
                      <a:pt x="463" y="0"/>
                    </a:lnTo>
                    <a:lnTo>
                      <a:pt x="0" y="0"/>
                    </a:lnTo>
                    <a:close/>
                    <a:moveTo>
                      <a:pt x="463" y="13"/>
                    </a:moveTo>
                    <a:lnTo>
                      <a:pt x="489" y="13"/>
                    </a:lnTo>
                    <a:lnTo>
                      <a:pt x="489" y="24"/>
                    </a:lnTo>
                    <a:lnTo>
                      <a:pt x="472" y="24"/>
                    </a:lnTo>
                    <a:lnTo>
                      <a:pt x="472" y="165"/>
                    </a:lnTo>
                    <a:lnTo>
                      <a:pt x="463" y="165"/>
                    </a:lnTo>
                    <a:lnTo>
                      <a:pt x="463" y="13"/>
                    </a:lnTo>
                    <a:close/>
                  </a:path>
                </a:pathLst>
              </a:custGeom>
              <a:solidFill>
                <a:srgbClr val="FFFFFF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7" name="Rectangle 50">
                <a:extLst>
                  <a:ext uri="{FF2B5EF4-FFF2-40B4-BE49-F238E27FC236}">
                    <a16:creationId xmlns:a16="http://schemas.microsoft.com/office/drawing/2014/main" id="{B31F69F5-C8F1-544C-80AD-3E83E16F7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48" name="Line 51">
                <a:extLst>
                  <a:ext uri="{FF2B5EF4-FFF2-40B4-BE49-F238E27FC236}">
                    <a16:creationId xmlns:a16="http://schemas.microsoft.com/office/drawing/2014/main" id="{5FD2782E-DAEF-9340-B1E7-186DE9D18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49" name="Line 52">
                <a:extLst>
                  <a:ext uri="{FF2B5EF4-FFF2-40B4-BE49-F238E27FC236}">
                    <a16:creationId xmlns:a16="http://schemas.microsoft.com/office/drawing/2014/main" id="{CC74C08E-6AC4-064D-A1DB-C25C2A745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28" y="3642"/>
                <a:ext cx="1" cy="6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0" name="Line 53">
                <a:extLst>
                  <a:ext uri="{FF2B5EF4-FFF2-40B4-BE49-F238E27FC236}">
                    <a16:creationId xmlns:a16="http://schemas.microsoft.com/office/drawing/2014/main" id="{EF440EBA-5A02-DB4B-9886-C5D7A5E65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1" name="Line 54">
                <a:extLst>
                  <a:ext uri="{FF2B5EF4-FFF2-40B4-BE49-F238E27FC236}">
                    <a16:creationId xmlns:a16="http://schemas.microsoft.com/office/drawing/2014/main" id="{6823A5FA-BB69-ED44-86BB-2B7F40EB8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6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2" name="Line 55">
                <a:extLst>
                  <a:ext uri="{FF2B5EF4-FFF2-40B4-BE49-F238E27FC236}">
                    <a16:creationId xmlns:a16="http://schemas.microsoft.com/office/drawing/2014/main" id="{D1967AC3-670B-8F40-927A-876BAC91F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97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3" name="Line 56">
                <a:extLst>
                  <a:ext uri="{FF2B5EF4-FFF2-40B4-BE49-F238E27FC236}">
                    <a16:creationId xmlns:a16="http://schemas.microsoft.com/office/drawing/2014/main" id="{EDB4CF6F-417A-764E-82EF-242066488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87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4" name="Line 57">
                <a:extLst>
                  <a:ext uri="{FF2B5EF4-FFF2-40B4-BE49-F238E27FC236}">
                    <a16:creationId xmlns:a16="http://schemas.microsoft.com/office/drawing/2014/main" id="{DF78D094-1E21-7C4C-945C-EE56E7032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78" y="3637"/>
                <a:ext cx="1" cy="1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5" name="Line 58">
                <a:extLst>
                  <a:ext uri="{FF2B5EF4-FFF2-40B4-BE49-F238E27FC236}">
                    <a16:creationId xmlns:a16="http://schemas.microsoft.com/office/drawing/2014/main" id="{ADD19AE6-52D3-8640-B977-CAA8AC6C0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8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6" name="Line 59">
                <a:extLst>
                  <a:ext uri="{FF2B5EF4-FFF2-40B4-BE49-F238E27FC236}">
                    <a16:creationId xmlns:a16="http://schemas.microsoft.com/office/drawing/2014/main" id="{F676E905-065D-6C4E-BDF7-A2D6B4B02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58" y="3640"/>
                <a:ext cx="1" cy="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7" name="Line 60">
                <a:extLst>
                  <a:ext uri="{FF2B5EF4-FFF2-40B4-BE49-F238E27FC236}">
                    <a16:creationId xmlns:a16="http://schemas.microsoft.com/office/drawing/2014/main" id="{C3526211-194C-0A40-ABE0-9313E23CC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49" y="3634"/>
                <a:ext cx="1" cy="14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8" name="Line 61">
                <a:extLst>
                  <a:ext uri="{FF2B5EF4-FFF2-40B4-BE49-F238E27FC236}">
                    <a16:creationId xmlns:a16="http://schemas.microsoft.com/office/drawing/2014/main" id="{862ADF34-CA73-9142-B32C-0ED778C19D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9" y="363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59" name="Rectangle 62">
                <a:extLst>
                  <a:ext uri="{FF2B5EF4-FFF2-40B4-BE49-F238E27FC236}">
                    <a16:creationId xmlns:a16="http://schemas.microsoft.com/office/drawing/2014/main" id="{8FC0DB58-A121-1543-923A-CF3092207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" y="3632"/>
                <a:ext cx="115" cy="16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0" name="Rectangle 63">
                <a:extLst>
                  <a:ext uri="{FF2B5EF4-FFF2-40B4-BE49-F238E27FC236}">
                    <a16:creationId xmlns:a16="http://schemas.microsoft.com/office/drawing/2014/main" id="{2E86615F-B7D3-4849-8A0B-4BE3BA06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" y="3767"/>
                <a:ext cx="478" cy="19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1" name="Rectangle 64">
                <a:extLst>
                  <a:ext uri="{FF2B5EF4-FFF2-40B4-BE49-F238E27FC236}">
                    <a16:creationId xmlns:a16="http://schemas.microsoft.com/office/drawing/2014/main" id="{935F302E-0999-2442-BB40-11030CE61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" y="3760"/>
                <a:ext cx="21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2" name="Rectangle 65">
                <a:extLst>
                  <a:ext uri="{FF2B5EF4-FFF2-40B4-BE49-F238E27FC236}">
                    <a16:creationId xmlns:a16="http://schemas.microsoft.com/office/drawing/2014/main" id="{939BA95B-4D58-A549-99EA-85AA7C2A8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" y="3865"/>
                <a:ext cx="33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3" name="Freeform 66">
                <a:extLst>
                  <a:ext uri="{FF2B5EF4-FFF2-40B4-BE49-F238E27FC236}">
                    <a16:creationId xmlns:a16="http://schemas.microsoft.com/office/drawing/2014/main" id="{B5617C86-DC89-2042-B5DA-E77464F16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" y="3571"/>
                <a:ext cx="332" cy="41"/>
              </a:xfrm>
              <a:custGeom>
                <a:avLst/>
                <a:gdLst>
                  <a:gd name="T0" fmla="*/ 0 w 332"/>
                  <a:gd name="T1" fmla="*/ 41 h 41"/>
                  <a:gd name="T2" fmla="*/ 83 w 332"/>
                  <a:gd name="T3" fmla="*/ 0 h 41"/>
                  <a:gd name="T4" fmla="*/ 332 w 332"/>
                  <a:gd name="T5" fmla="*/ 0 h 41"/>
                  <a:gd name="T6" fmla="*/ 249 w 332"/>
                  <a:gd name="T7" fmla="*/ 41 h 41"/>
                  <a:gd name="T8" fmla="*/ 0 w 332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2" h="41">
                    <a:moveTo>
                      <a:pt x="0" y="41"/>
                    </a:moveTo>
                    <a:lnTo>
                      <a:pt x="83" y="0"/>
                    </a:lnTo>
                    <a:lnTo>
                      <a:pt x="332" y="0"/>
                    </a:lnTo>
                    <a:lnTo>
                      <a:pt x="249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4" name="Freeform 67">
                <a:extLst>
                  <a:ext uri="{FF2B5EF4-FFF2-40B4-BE49-F238E27FC236}">
                    <a16:creationId xmlns:a16="http://schemas.microsoft.com/office/drawing/2014/main" id="{DC7BEFD1-C568-8F45-BA74-FA55527A7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" y="3571"/>
                <a:ext cx="83" cy="61"/>
              </a:xfrm>
              <a:custGeom>
                <a:avLst/>
                <a:gdLst>
                  <a:gd name="T0" fmla="*/ 0 w 83"/>
                  <a:gd name="T1" fmla="*/ 61 h 61"/>
                  <a:gd name="T2" fmla="*/ 83 w 83"/>
                  <a:gd name="T3" fmla="*/ 20 h 61"/>
                  <a:gd name="T4" fmla="*/ 83 w 83"/>
                  <a:gd name="T5" fmla="*/ 0 h 61"/>
                  <a:gd name="T6" fmla="*/ 0 w 83"/>
                  <a:gd name="T7" fmla="*/ 41 h 61"/>
                  <a:gd name="T8" fmla="*/ 0 w 83"/>
                  <a:gd name="T9" fmla="*/ 61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" h="61">
                    <a:moveTo>
                      <a:pt x="0" y="61"/>
                    </a:moveTo>
                    <a:lnTo>
                      <a:pt x="83" y="20"/>
                    </a:lnTo>
                    <a:lnTo>
                      <a:pt x="83" y="0"/>
                    </a:lnTo>
                    <a:lnTo>
                      <a:pt x="0" y="4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5" name="Freeform 68">
                <a:extLst>
                  <a:ext uri="{FF2B5EF4-FFF2-40B4-BE49-F238E27FC236}">
                    <a16:creationId xmlns:a16="http://schemas.microsoft.com/office/drawing/2014/main" id="{4EE3C759-2ADB-4142-81BF-2BAC1344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3427"/>
                <a:ext cx="312" cy="134"/>
              </a:xfrm>
              <a:custGeom>
                <a:avLst/>
                <a:gdLst>
                  <a:gd name="T0" fmla="*/ 0 w 312"/>
                  <a:gd name="T1" fmla="*/ 134 h 134"/>
                  <a:gd name="T2" fmla="*/ 67 w 312"/>
                  <a:gd name="T3" fmla="*/ 0 h 134"/>
                  <a:gd name="T4" fmla="*/ 312 w 312"/>
                  <a:gd name="T5" fmla="*/ 0 h 134"/>
                  <a:gd name="T6" fmla="*/ 244 w 312"/>
                  <a:gd name="T7" fmla="*/ 134 h 134"/>
                  <a:gd name="T8" fmla="*/ 0 w 312"/>
                  <a:gd name="T9" fmla="*/ 134 h 1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2" h="134">
                    <a:moveTo>
                      <a:pt x="0" y="134"/>
                    </a:moveTo>
                    <a:lnTo>
                      <a:pt x="67" y="0"/>
                    </a:lnTo>
                    <a:lnTo>
                      <a:pt x="312" y="0"/>
                    </a:lnTo>
                    <a:lnTo>
                      <a:pt x="244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9A9A9A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6" name="Rectangle 69">
                <a:extLst>
                  <a:ext uri="{FF2B5EF4-FFF2-40B4-BE49-F238E27FC236}">
                    <a16:creationId xmlns:a16="http://schemas.microsoft.com/office/drawing/2014/main" id="{D9DFEEB6-92A9-7745-8B2A-753984CBE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" y="3562"/>
                <a:ext cx="39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7" name="Rectangle 70">
                <a:extLst>
                  <a:ext uri="{FF2B5EF4-FFF2-40B4-BE49-F238E27FC236}">
                    <a16:creationId xmlns:a16="http://schemas.microsoft.com/office/drawing/2014/main" id="{339FE7A7-4C9C-AE41-A645-63C90518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" y="3562"/>
                <a:ext cx="38" cy="8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68" name="Freeform 71">
                <a:extLst>
                  <a:ext uri="{FF2B5EF4-FFF2-40B4-BE49-F238E27FC236}">
                    <a16:creationId xmlns:a16="http://schemas.microsoft.com/office/drawing/2014/main" id="{CC39599B-434F-4B48-B9E6-9C3620AE2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3578"/>
                <a:ext cx="244" cy="19"/>
              </a:xfrm>
              <a:custGeom>
                <a:avLst/>
                <a:gdLst>
                  <a:gd name="T0" fmla="*/ 37 w 244"/>
                  <a:gd name="T1" fmla="*/ 0 h 19"/>
                  <a:gd name="T2" fmla="*/ 244 w 244"/>
                  <a:gd name="T3" fmla="*/ 0 h 19"/>
                  <a:gd name="T4" fmla="*/ 208 w 244"/>
                  <a:gd name="T5" fmla="*/ 19 h 19"/>
                  <a:gd name="T6" fmla="*/ 0 w 244"/>
                  <a:gd name="T7" fmla="*/ 19 h 19"/>
                  <a:gd name="T8" fmla="*/ 37 w 244"/>
                  <a:gd name="T9" fmla="*/ 0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44" h="19">
                    <a:moveTo>
                      <a:pt x="37" y="0"/>
                    </a:moveTo>
                    <a:lnTo>
                      <a:pt x="244" y="0"/>
                    </a:lnTo>
                    <a:lnTo>
                      <a:pt x="208" y="19"/>
                    </a:lnTo>
                    <a:lnTo>
                      <a:pt x="0" y="19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666666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69" name="Rectangle 72">
                <a:extLst>
                  <a:ext uri="{FF2B5EF4-FFF2-40B4-BE49-F238E27FC236}">
                    <a16:creationId xmlns:a16="http://schemas.microsoft.com/office/drawing/2014/main" id="{E5F8EF90-7897-D743-B572-17631FD91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5" y="3612"/>
                <a:ext cx="249" cy="20"/>
              </a:xfrm>
              <a:prstGeom prst="rect">
                <a:avLst/>
              </a:prstGeom>
              <a:solidFill>
                <a:srgbClr val="66666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870" name="Freeform 73">
                <a:extLst>
                  <a:ext uri="{FF2B5EF4-FFF2-40B4-BE49-F238E27FC236}">
                    <a16:creationId xmlns:a16="http://schemas.microsoft.com/office/drawing/2014/main" id="{F8C21F1C-5834-F34D-9302-FC44FA2BE0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0 h 5"/>
                  <a:gd name="T2" fmla="*/ 41 w 41"/>
                  <a:gd name="T3" fmla="*/ 0 h 5"/>
                  <a:gd name="T4" fmla="*/ 41 w 41"/>
                  <a:gd name="T5" fmla="*/ 5 h 5"/>
                  <a:gd name="T6" fmla="*/ 0 w 41"/>
                  <a:gd name="T7" fmla="*/ 5 h 5"/>
                  <a:gd name="T8" fmla="*/ 0 w 41"/>
                  <a:gd name="T9" fmla="*/ 0 h 5"/>
                  <a:gd name="T10" fmla="*/ 0 w 41"/>
                  <a:gd name="T11" fmla="*/ 0 h 5"/>
                  <a:gd name="T12" fmla="*/ 40 w 41"/>
                  <a:gd name="T13" fmla="*/ 0 h 5"/>
                  <a:gd name="T14" fmla="*/ 40 w 41"/>
                  <a:gd name="T15" fmla="*/ 5 h 5"/>
                  <a:gd name="T16" fmla="*/ 0 w 41"/>
                  <a:gd name="T17" fmla="*/ 5 h 5"/>
                  <a:gd name="T18" fmla="*/ 0 w 4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41" y="0"/>
                    </a:lnTo>
                    <a:lnTo>
                      <a:pt x="4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1" name="Freeform 74">
                <a:extLst>
                  <a:ext uri="{FF2B5EF4-FFF2-40B4-BE49-F238E27FC236}">
                    <a16:creationId xmlns:a16="http://schemas.microsoft.com/office/drawing/2014/main" id="{31A76D3C-8B0C-3A4A-8B5F-C8A94C00B9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40" cy="5"/>
              </a:xfrm>
              <a:custGeom>
                <a:avLst/>
                <a:gdLst>
                  <a:gd name="T0" fmla="*/ 0 w 40"/>
                  <a:gd name="T1" fmla="*/ 0 h 5"/>
                  <a:gd name="T2" fmla="*/ 40 w 40"/>
                  <a:gd name="T3" fmla="*/ 0 h 5"/>
                  <a:gd name="T4" fmla="*/ 40 w 40"/>
                  <a:gd name="T5" fmla="*/ 5 h 5"/>
                  <a:gd name="T6" fmla="*/ 0 w 40"/>
                  <a:gd name="T7" fmla="*/ 5 h 5"/>
                  <a:gd name="T8" fmla="*/ 0 w 40"/>
                  <a:gd name="T9" fmla="*/ 0 h 5"/>
                  <a:gd name="T10" fmla="*/ 0 w 40"/>
                  <a:gd name="T11" fmla="*/ 0 h 5"/>
                  <a:gd name="T12" fmla="*/ 39 w 40"/>
                  <a:gd name="T13" fmla="*/ 0 h 5"/>
                  <a:gd name="T14" fmla="*/ 39 w 40"/>
                  <a:gd name="T15" fmla="*/ 5 h 5"/>
                  <a:gd name="T16" fmla="*/ 0 w 40"/>
                  <a:gd name="T17" fmla="*/ 5 h 5"/>
                  <a:gd name="T18" fmla="*/ 0 w 40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5">
                    <a:moveTo>
                      <a:pt x="0" y="0"/>
                    </a:moveTo>
                    <a:lnTo>
                      <a:pt x="40" y="0"/>
                    </a:lnTo>
                    <a:lnTo>
                      <a:pt x="40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2" name="Freeform 75">
                <a:extLst>
                  <a:ext uri="{FF2B5EF4-FFF2-40B4-BE49-F238E27FC236}">
                    <a16:creationId xmlns:a16="http://schemas.microsoft.com/office/drawing/2014/main" id="{C875271E-0977-194C-A27B-B73F573F9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9" cy="5"/>
              </a:xfrm>
              <a:custGeom>
                <a:avLst/>
                <a:gdLst>
                  <a:gd name="T0" fmla="*/ 0 w 39"/>
                  <a:gd name="T1" fmla="*/ 0 h 5"/>
                  <a:gd name="T2" fmla="*/ 39 w 39"/>
                  <a:gd name="T3" fmla="*/ 0 h 5"/>
                  <a:gd name="T4" fmla="*/ 39 w 39"/>
                  <a:gd name="T5" fmla="*/ 5 h 5"/>
                  <a:gd name="T6" fmla="*/ 0 w 39"/>
                  <a:gd name="T7" fmla="*/ 5 h 5"/>
                  <a:gd name="T8" fmla="*/ 0 w 39"/>
                  <a:gd name="T9" fmla="*/ 0 h 5"/>
                  <a:gd name="T10" fmla="*/ 0 w 39"/>
                  <a:gd name="T11" fmla="*/ 0 h 5"/>
                  <a:gd name="T12" fmla="*/ 37 w 39"/>
                  <a:gd name="T13" fmla="*/ 0 h 5"/>
                  <a:gd name="T14" fmla="*/ 37 w 39"/>
                  <a:gd name="T15" fmla="*/ 5 h 5"/>
                  <a:gd name="T16" fmla="*/ 0 w 39"/>
                  <a:gd name="T17" fmla="*/ 5 h 5"/>
                  <a:gd name="T18" fmla="*/ 0 w 39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5">
                    <a:moveTo>
                      <a:pt x="0" y="0"/>
                    </a:moveTo>
                    <a:lnTo>
                      <a:pt x="39" y="0"/>
                    </a:lnTo>
                    <a:lnTo>
                      <a:pt x="39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3" name="Freeform 76">
                <a:extLst>
                  <a:ext uri="{FF2B5EF4-FFF2-40B4-BE49-F238E27FC236}">
                    <a16:creationId xmlns:a16="http://schemas.microsoft.com/office/drawing/2014/main" id="{33F07C32-172A-8D43-AF14-2DF13DDE0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7" cy="5"/>
              </a:xfrm>
              <a:custGeom>
                <a:avLst/>
                <a:gdLst>
                  <a:gd name="T0" fmla="*/ 0 w 37"/>
                  <a:gd name="T1" fmla="*/ 0 h 5"/>
                  <a:gd name="T2" fmla="*/ 37 w 37"/>
                  <a:gd name="T3" fmla="*/ 0 h 5"/>
                  <a:gd name="T4" fmla="*/ 37 w 37"/>
                  <a:gd name="T5" fmla="*/ 5 h 5"/>
                  <a:gd name="T6" fmla="*/ 0 w 37"/>
                  <a:gd name="T7" fmla="*/ 5 h 5"/>
                  <a:gd name="T8" fmla="*/ 0 w 37"/>
                  <a:gd name="T9" fmla="*/ 0 h 5"/>
                  <a:gd name="T10" fmla="*/ 0 w 37"/>
                  <a:gd name="T11" fmla="*/ 0 h 5"/>
                  <a:gd name="T12" fmla="*/ 35 w 37"/>
                  <a:gd name="T13" fmla="*/ 0 h 5"/>
                  <a:gd name="T14" fmla="*/ 35 w 37"/>
                  <a:gd name="T15" fmla="*/ 4 h 5"/>
                  <a:gd name="T16" fmla="*/ 0 w 37"/>
                  <a:gd name="T17" fmla="*/ 4 h 5"/>
                  <a:gd name="T18" fmla="*/ 0 w 3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5">
                    <a:moveTo>
                      <a:pt x="0" y="0"/>
                    </a:moveTo>
                    <a:lnTo>
                      <a:pt x="37" y="0"/>
                    </a:lnTo>
                    <a:lnTo>
                      <a:pt x="3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4" name="Freeform 77">
                <a:extLst>
                  <a:ext uri="{FF2B5EF4-FFF2-40B4-BE49-F238E27FC236}">
                    <a16:creationId xmlns:a16="http://schemas.microsoft.com/office/drawing/2014/main" id="{BDA980CF-570C-9F45-959B-031337883C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5" cy="4"/>
              </a:xfrm>
              <a:custGeom>
                <a:avLst/>
                <a:gdLst>
                  <a:gd name="T0" fmla="*/ 0 w 35"/>
                  <a:gd name="T1" fmla="*/ 0 h 4"/>
                  <a:gd name="T2" fmla="*/ 35 w 35"/>
                  <a:gd name="T3" fmla="*/ 0 h 4"/>
                  <a:gd name="T4" fmla="*/ 35 w 35"/>
                  <a:gd name="T5" fmla="*/ 4 h 4"/>
                  <a:gd name="T6" fmla="*/ 0 w 35"/>
                  <a:gd name="T7" fmla="*/ 4 h 4"/>
                  <a:gd name="T8" fmla="*/ 0 w 35"/>
                  <a:gd name="T9" fmla="*/ 0 h 4"/>
                  <a:gd name="T10" fmla="*/ 0 w 35"/>
                  <a:gd name="T11" fmla="*/ 0 h 4"/>
                  <a:gd name="T12" fmla="*/ 33 w 35"/>
                  <a:gd name="T13" fmla="*/ 0 h 4"/>
                  <a:gd name="T14" fmla="*/ 33 w 35"/>
                  <a:gd name="T15" fmla="*/ 4 h 4"/>
                  <a:gd name="T16" fmla="*/ 0 w 35"/>
                  <a:gd name="T17" fmla="*/ 4 h 4"/>
                  <a:gd name="T18" fmla="*/ 0 w 35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">
                    <a:moveTo>
                      <a:pt x="0" y="0"/>
                    </a:moveTo>
                    <a:lnTo>
                      <a:pt x="35" y="0"/>
                    </a:lnTo>
                    <a:lnTo>
                      <a:pt x="3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5" name="Freeform 78">
                <a:extLst>
                  <a:ext uri="{FF2B5EF4-FFF2-40B4-BE49-F238E27FC236}">
                    <a16:creationId xmlns:a16="http://schemas.microsoft.com/office/drawing/2014/main" id="{C5C668E6-E1F6-DD4B-8BA4-DBA20FBBEE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3" cy="4"/>
              </a:xfrm>
              <a:custGeom>
                <a:avLst/>
                <a:gdLst>
                  <a:gd name="T0" fmla="*/ 0 w 33"/>
                  <a:gd name="T1" fmla="*/ 0 h 4"/>
                  <a:gd name="T2" fmla="*/ 33 w 33"/>
                  <a:gd name="T3" fmla="*/ 0 h 4"/>
                  <a:gd name="T4" fmla="*/ 33 w 33"/>
                  <a:gd name="T5" fmla="*/ 4 h 4"/>
                  <a:gd name="T6" fmla="*/ 0 w 33"/>
                  <a:gd name="T7" fmla="*/ 4 h 4"/>
                  <a:gd name="T8" fmla="*/ 0 w 33"/>
                  <a:gd name="T9" fmla="*/ 0 h 4"/>
                  <a:gd name="T10" fmla="*/ 0 w 33"/>
                  <a:gd name="T11" fmla="*/ 0 h 4"/>
                  <a:gd name="T12" fmla="*/ 32 w 33"/>
                  <a:gd name="T13" fmla="*/ 0 h 4"/>
                  <a:gd name="T14" fmla="*/ 32 w 33"/>
                  <a:gd name="T15" fmla="*/ 4 h 4"/>
                  <a:gd name="T16" fmla="*/ 0 w 33"/>
                  <a:gd name="T17" fmla="*/ 4 h 4"/>
                  <a:gd name="T18" fmla="*/ 0 w 33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4">
                    <a:moveTo>
                      <a:pt x="0" y="0"/>
                    </a:moveTo>
                    <a:lnTo>
                      <a:pt x="33" y="0"/>
                    </a:lnTo>
                    <a:lnTo>
                      <a:pt x="33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6" name="Freeform 79">
                <a:extLst>
                  <a:ext uri="{FF2B5EF4-FFF2-40B4-BE49-F238E27FC236}">
                    <a16:creationId xmlns:a16="http://schemas.microsoft.com/office/drawing/2014/main" id="{45F8119A-B90B-F94F-AE1E-39D7DA0333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2" cy="4"/>
              </a:xfrm>
              <a:custGeom>
                <a:avLst/>
                <a:gdLst>
                  <a:gd name="T0" fmla="*/ 0 w 32"/>
                  <a:gd name="T1" fmla="*/ 0 h 4"/>
                  <a:gd name="T2" fmla="*/ 32 w 32"/>
                  <a:gd name="T3" fmla="*/ 0 h 4"/>
                  <a:gd name="T4" fmla="*/ 32 w 32"/>
                  <a:gd name="T5" fmla="*/ 4 h 4"/>
                  <a:gd name="T6" fmla="*/ 0 w 32"/>
                  <a:gd name="T7" fmla="*/ 4 h 4"/>
                  <a:gd name="T8" fmla="*/ 0 w 32"/>
                  <a:gd name="T9" fmla="*/ 0 h 4"/>
                  <a:gd name="T10" fmla="*/ 0 w 32"/>
                  <a:gd name="T11" fmla="*/ 0 h 4"/>
                  <a:gd name="T12" fmla="*/ 30 w 32"/>
                  <a:gd name="T13" fmla="*/ 0 h 4"/>
                  <a:gd name="T14" fmla="*/ 30 w 32"/>
                  <a:gd name="T15" fmla="*/ 4 h 4"/>
                  <a:gd name="T16" fmla="*/ 0 w 32"/>
                  <a:gd name="T17" fmla="*/ 4 h 4"/>
                  <a:gd name="T18" fmla="*/ 0 w 32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4">
                    <a:moveTo>
                      <a:pt x="0" y="0"/>
                    </a:moveTo>
                    <a:lnTo>
                      <a:pt x="32" y="0"/>
                    </a:lnTo>
                    <a:lnTo>
                      <a:pt x="3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7" name="Freeform 80">
                <a:extLst>
                  <a:ext uri="{FF2B5EF4-FFF2-40B4-BE49-F238E27FC236}">
                    <a16:creationId xmlns:a16="http://schemas.microsoft.com/office/drawing/2014/main" id="{1F9C4ABB-4475-044C-A452-42DEB0CCD5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0" cy="4"/>
              </a:xfrm>
              <a:custGeom>
                <a:avLst/>
                <a:gdLst>
                  <a:gd name="T0" fmla="*/ 0 w 30"/>
                  <a:gd name="T1" fmla="*/ 0 h 4"/>
                  <a:gd name="T2" fmla="*/ 30 w 30"/>
                  <a:gd name="T3" fmla="*/ 0 h 4"/>
                  <a:gd name="T4" fmla="*/ 30 w 30"/>
                  <a:gd name="T5" fmla="*/ 4 h 4"/>
                  <a:gd name="T6" fmla="*/ 0 w 30"/>
                  <a:gd name="T7" fmla="*/ 4 h 4"/>
                  <a:gd name="T8" fmla="*/ 0 w 30"/>
                  <a:gd name="T9" fmla="*/ 0 h 4"/>
                  <a:gd name="T10" fmla="*/ 0 w 30"/>
                  <a:gd name="T11" fmla="*/ 0 h 4"/>
                  <a:gd name="T12" fmla="*/ 28 w 30"/>
                  <a:gd name="T13" fmla="*/ 0 h 4"/>
                  <a:gd name="T14" fmla="*/ 28 w 30"/>
                  <a:gd name="T15" fmla="*/ 3 h 4"/>
                  <a:gd name="T16" fmla="*/ 0 w 30"/>
                  <a:gd name="T17" fmla="*/ 3 h 4"/>
                  <a:gd name="T18" fmla="*/ 0 w 30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4">
                    <a:moveTo>
                      <a:pt x="0" y="0"/>
                    </a:moveTo>
                    <a:lnTo>
                      <a:pt x="30" y="0"/>
                    </a:lnTo>
                    <a:lnTo>
                      <a:pt x="30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8" name="Freeform 81">
                <a:extLst>
                  <a:ext uri="{FF2B5EF4-FFF2-40B4-BE49-F238E27FC236}">
                    <a16:creationId xmlns:a16="http://schemas.microsoft.com/office/drawing/2014/main" id="{CDB75F31-CAC1-B942-99F3-BA3E86DCAC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8" cy="3"/>
              </a:xfrm>
              <a:custGeom>
                <a:avLst/>
                <a:gdLst>
                  <a:gd name="T0" fmla="*/ 0 w 28"/>
                  <a:gd name="T1" fmla="*/ 0 h 3"/>
                  <a:gd name="T2" fmla="*/ 28 w 28"/>
                  <a:gd name="T3" fmla="*/ 0 h 3"/>
                  <a:gd name="T4" fmla="*/ 28 w 28"/>
                  <a:gd name="T5" fmla="*/ 3 h 3"/>
                  <a:gd name="T6" fmla="*/ 0 w 28"/>
                  <a:gd name="T7" fmla="*/ 3 h 3"/>
                  <a:gd name="T8" fmla="*/ 0 w 28"/>
                  <a:gd name="T9" fmla="*/ 0 h 3"/>
                  <a:gd name="T10" fmla="*/ 0 w 28"/>
                  <a:gd name="T11" fmla="*/ 0 h 3"/>
                  <a:gd name="T12" fmla="*/ 26 w 28"/>
                  <a:gd name="T13" fmla="*/ 0 h 3"/>
                  <a:gd name="T14" fmla="*/ 26 w 28"/>
                  <a:gd name="T15" fmla="*/ 3 h 3"/>
                  <a:gd name="T16" fmla="*/ 0 w 28"/>
                  <a:gd name="T17" fmla="*/ 3 h 3"/>
                  <a:gd name="T18" fmla="*/ 0 w 2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3">
                    <a:moveTo>
                      <a:pt x="0" y="0"/>
                    </a:moveTo>
                    <a:lnTo>
                      <a:pt x="28" y="0"/>
                    </a:lnTo>
                    <a:lnTo>
                      <a:pt x="2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79" name="Freeform 82">
                <a:extLst>
                  <a:ext uri="{FF2B5EF4-FFF2-40B4-BE49-F238E27FC236}">
                    <a16:creationId xmlns:a16="http://schemas.microsoft.com/office/drawing/2014/main" id="{F8F1D8CD-FBC3-3344-95FE-7508C9DAA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6" cy="3"/>
              </a:xfrm>
              <a:custGeom>
                <a:avLst/>
                <a:gdLst>
                  <a:gd name="T0" fmla="*/ 0 w 26"/>
                  <a:gd name="T1" fmla="*/ 0 h 3"/>
                  <a:gd name="T2" fmla="*/ 26 w 26"/>
                  <a:gd name="T3" fmla="*/ 0 h 3"/>
                  <a:gd name="T4" fmla="*/ 26 w 26"/>
                  <a:gd name="T5" fmla="*/ 3 h 3"/>
                  <a:gd name="T6" fmla="*/ 0 w 26"/>
                  <a:gd name="T7" fmla="*/ 3 h 3"/>
                  <a:gd name="T8" fmla="*/ 0 w 26"/>
                  <a:gd name="T9" fmla="*/ 0 h 3"/>
                  <a:gd name="T10" fmla="*/ 0 w 26"/>
                  <a:gd name="T11" fmla="*/ 0 h 3"/>
                  <a:gd name="T12" fmla="*/ 25 w 26"/>
                  <a:gd name="T13" fmla="*/ 0 h 3"/>
                  <a:gd name="T14" fmla="*/ 25 w 26"/>
                  <a:gd name="T15" fmla="*/ 3 h 3"/>
                  <a:gd name="T16" fmla="*/ 0 w 26"/>
                  <a:gd name="T17" fmla="*/ 3 h 3"/>
                  <a:gd name="T18" fmla="*/ 0 w 2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3">
                    <a:moveTo>
                      <a:pt x="0" y="0"/>
                    </a:moveTo>
                    <a:lnTo>
                      <a:pt x="26" y="0"/>
                    </a:lnTo>
                    <a:lnTo>
                      <a:pt x="2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0" name="Freeform 83">
                <a:extLst>
                  <a:ext uri="{FF2B5EF4-FFF2-40B4-BE49-F238E27FC236}">
                    <a16:creationId xmlns:a16="http://schemas.microsoft.com/office/drawing/2014/main" id="{67776ECA-F6B6-404C-AD03-EA00A84B24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5" cy="3"/>
              </a:xfrm>
              <a:custGeom>
                <a:avLst/>
                <a:gdLst>
                  <a:gd name="T0" fmla="*/ 0 w 25"/>
                  <a:gd name="T1" fmla="*/ 0 h 3"/>
                  <a:gd name="T2" fmla="*/ 25 w 25"/>
                  <a:gd name="T3" fmla="*/ 0 h 3"/>
                  <a:gd name="T4" fmla="*/ 25 w 25"/>
                  <a:gd name="T5" fmla="*/ 3 h 3"/>
                  <a:gd name="T6" fmla="*/ 0 w 25"/>
                  <a:gd name="T7" fmla="*/ 3 h 3"/>
                  <a:gd name="T8" fmla="*/ 0 w 25"/>
                  <a:gd name="T9" fmla="*/ 0 h 3"/>
                  <a:gd name="T10" fmla="*/ 0 w 25"/>
                  <a:gd name="T11" fmla="*/ 0 h 3"/>
                  <a:gd name="T12" fmla="*/ 23 w 25"/>
                  <a:gd name="T13" fmla="*/ 0 h 3"/>
                  <a:gd name="T14" fmla="*/ 23 w 25"/>
                  <a:gd name="T15" fmla="*/ 3 h 3"/>
                  <a:gd name="T16" fmla="*/ 0 w 25"/>
                  <a:gd name="T17" fmla="*/ 3 h 3"/>
                  <a:gd name="T18" fmla="*/ 0 w 2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3">
                    <a:moveTo>
                      <a:pt x="0" y="0"/>
                    </a:moveTo>
                    <a:lnTo>
                      <a:pt x="25" y="0"/>
                    </a:lnTo>
                    <a:lnTo>
                      <a:pt x="2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1" name="Freeform 84">
                <a:extLst>
                  <a:ext uri="{FF2B5EF4-FFF2-40B4-BE49-F238E27FC236}">
                    <a16:creationId xmlns:a16="http://schemas.microsoft.com/office/drawing/2014/main" id="{C452DBF2-7ADF-1743-88A8-3468E07D7D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3" cy="3"/>
              </a:xfrm>
              <a:custGeom>
                <a:avLst/>
                <a:gdLst>
                  <a:gd name="T0" fmla="*/ 0 w 23"/>
                  <a:gd name="T1" fmla="*/ 0 h 3"/>
                  <a:gd name="T2" fmla="*/ 23 w 23"/>
                  <a:gd name="T3" fmla="*/ 0 h 3"/>
                  <a:gd name="T4" fmla="*/ 23 w 23"/>
                  <a:gd name="T5" fmla="*/ 3 h 3"/>
                  <a:gd name="T6" fmla="*/ 0 w 23"/>
                  <a:gd name="T7" fmla="*/ 3 h 3"/>
                  <a:gd name="T8" fmla="*/ 0 w 23"/>
                  <a:gd name="T9" fmla="*/ 0 h 3"/>
                  <a:gd name="T10" fmla="*/ 0 w 23"/>
                  <a:gd name="T11" fmla="*/ 0 h 3"/>
                  <a:gd name="T12" fmla="*/ 21 w 23"/>
                  <a:gd name="T13" fmla="*/ 0 h 3"/>
                  <a:gd name="T14" fmla="*/ 21 w 23"/>
                  <a:gd name="T15" fmla="*/ 3 h 3"/>
                  <a:gd name="T16" fmla="*/ 0 w 23"/>
                  <a:gd name="T17" fmla="*/ 3 h 3"/>
                  <a:gd name="T18" fmla="*/ 0 w 2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3">
                    <a:moveTo>
                      <a:pt x="0" y="0"/>
                    </a:moveTo>
                    <a:lnTo>
                      <a:pt x="23" y="0"/>
                    </a:lnTo>
                    <a:lnTo>
                      <a:pt x="2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2" name="Freeform 85">
                <a:extLst>
                  <a:ext uri="{FF2B5EF4-FFF2-40B4-BE49-F238E27FC236}">
                    <a16:creationId xmlns:a16="http://schemas.microsoft.com/office/drawing/2014/main" id="{D87579B1-9CB2-2049-961A-BA318C284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1" cy="3"/>
              </a:xfrm>
              <a:custGeom>
                <a:avLst/>
                <a:gdLst>
                  <a:gd name="T0" fmla="*/ 0 w 21"/>
                  <a:gd name="T1" fmla="*/ 0 h 3"/>
                  <a:gd name="T2" fmla="*/ 21 w 21"/>
                  <a:gd name="T3" fmla="*/ 0 h 3"/>
                  <a:gd name="T4" fmla="*/ 21 w 21"/>
                  <a:gd name="T5" fmla="*/ 3 h 3"/>
                  <a:gd name="T6" fmla="*/ 0 w 21"/>
                  <a:gd name="T7" fmla="*/ 3 h 3"/>
                  <a:gd name="T8" fmla="*/ 0 w 21"/>
                  <a:gd name="T9" fmla="*/ 0 h 3"/>
                  <a:gd name="T10" fmla="*/ 0 w 21"/>
                  <a:gd name="T11" fmla="*/ 0 h 3"/>
                  <a:gd name="T12" fmla="*/ 19 w 21"/>
                  <a:gd name="T13" fmla="*/ 0 h 3"/>
                  <a:gd name="T14" fmla="*/ 19 w 21"/>
                  <a:gd name="T15" fmla="*/ 3 h 3"/>
                  <a:gd name="T16" fmla="*/ 0 w 21"/>
                  <a:gd name="T17" fmla="*/ 3 h 3"/>
                  <a:gd name="T18" fmla="*/ 0 w 21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3">
                    <a:moveTo>
                      <a:pt x="0" y="0"/>
                    </a:moveTo>
                    <a:lnTo>
                      <a:pt x="21" y="0"/>
                    </a:lnTo>
                    <a:lnTo>
                      <a:pt x="21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3" name="Freeform 86">
                <a:extLst>
                  <a:ext uri="{FF2B5EF4-FFF2-40B4-BE49-F238E27FC236}">
                    <a16:creationId xmlns:a16="http://schemas.microsoft.com/office/drawing/2014/main" id="{A986657F-64F6-264B-BBE1-6EC014714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9" cy="3"/>
              </a:xfrm>
              <a:custGeom>
                <a:avLst/>
                <a:gdLst>
                  <a:gd name="T0" fmla="*/ 0 w 19"/>
                  <a:gd name="T1" fmla="*/ 0 h 3"/>
                  <a:gd name="T2" fmla="*/ 19 w 19"/>
                  <a:gd name="T3" fmla="*/ 0 h 3"/>
                  <a:gd name="T4" fmla="*/ 19 w 19"/>
                  <a:gd name="T5" fmla="*/ 3 h 3"/>
                  <a:gd name="T6" fmla="*/ 0 w 19"/>
                  <a:gd name="T7" fmla="*/ 3 h 3"/>
                  <a:gd name="T8" fmla="*/ 0 w 19"/>
                  <a:gd name="T9" fmla="*/ 0 h 3"/>
                  <a:gd name="T10" fmla="*/ 0 w 19"/>
                  <a:gd name="T11" fmla="*/ 0 h 3"/>
                  <a:gd name="T12" fmla="*/ 18 w 19"/>
                  <a:gd name="T13" fmla="*/ 0 h 3"/>
                  <a:gd name="T14" fmla="*/ 18 w 19"/>
                  <a:gd name="T15" fmla="*/ 3 h 3"/>
                  <a:gd name="T16" fmla="*/ 0 w 19"/>
                  <a:gd name="T17" fmla="*/ 3 h 3"/>
                  <a:gd name="T18" fmla="*/ 0 w 19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3">
                    <a:moveTo>
                      <a:pt x="0" y="0"/>
                    </a:moveTo>
                    <a:lnTo>
                      <a:pt x="19" y="0"/>
                    </a:lnTo>
                    <a:lnTo>
                      <a:pt x="19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4" name="Freeform 87">
                <a:extLst>
                  <a:ext uri="{FF2B5EF4-FFF2-40B4-BE49-F238E27FC236}">
                    <a16:creationId xmlns:a16="http://schemas.microsoft.com/office/drawing/2014/main" id="{4BD34DDB-3C74-8843-8654-0F94EB907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8" cy="3"/>
              </a:xfrm>
              <a:custGeom>
                <a:avLst/>
                <a:gdLst>
                  <a:gd name="T0" fmla="*/ 0 w 18"/>
                  <a:gd name="T1" fmla="*/ 0 h 3"/>
                  <a:gd name="T2" fmla="*/ 18 w 18"/>
                  <a:gd name="T3" fmla="*/ 0 h 3"/>
                  <a:gd name="T4" fmla="*/ 18 w 18"/>
                  <a:gd name="T5" fmla="*/ 3 h 3"/>
                  <a:gd name="T6" fmla="*/ 0 w 18"/>
                  <a:gd name="T7" fmla="*/ 3 h 3"/>
                  <a:gd name="T8" fmla="*/ 0 w 18"/>
                  <a:gd name="T9" fmla="*/ 0 h 3"/>
                  <a:gd name="T10" fmla="*/ 0 w 18"/>
                  <a:gd name="T11" fmla="*/ 0 h 3"/>
                  <a:gd name="T12" fmla="*/ 16 w 18"/>
                  <a:gd name="T13" fmla="*/ 0 h 3"/>
                  <a:gd name="T14" fmla="*/ 16 w 18"/>
                  <a:gd name="T15" fmla="*/ 3 h 3"/>
                  <a:gd name="T16" fmla="*/ 0 w 18"/>
                  <a:gd name="T17" fmla="*/ 3 h 3"/>
                  <a:gd name="T18" fmla="*/ 0 w 18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0" y="0"/>
                    </a:moveTo>
                    <a:lnTo>
                      <a:pt x="18" y="0"/>
                    </a:lnTo>
                    <a:lnTo>
                      <a:pt x="18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5" name="Freeform 88">
                <a:extLst>
                  <a:ext uri="{FF2B5EF4-FFF2-40B4-BE49-F238E27FC236}">
                    <a16:creationId xmlns:a16="http://schemas.microsoft.com/office/drawing/2014/main" id="{96C6A57E-9B54-4840-94A9-43975A51F6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6" cy="3"/>
              </a:xfrm>
              <a:custGeom>
                <a:avLst/>
                <a:gdLst>
                  <a:gd name="T0" fmla="*/ 0 w 16"/>
                  <a:gd name="T1" fmla="*/ 0 h 3"/>
                  <a:gd name="T2" fmla="*/ 16 w 16"/>
                  <a:gd name="T3" fmla="*/ 0 h 3"/>
                  <a:gd name="T4" fmla="*/ 16 w 16"/>
                  <a:gd name="T5" fmla="*/ 3 h 3"/>
                  <a:gd name="T6" fmla="*/ 0 w 16"/>
                  <a:gd name="T7" fmla="*/ 3 h 3"/>
                  <a:gd name="T8" fmla="*/ 0 w 16"/>
                  <a:gd name="T9" fmla="*/ 0 h 3"/>
                  <a:gd name="T10" fmla="*/ 0 w 16"/>
                  <a:gd name="T11" fmla="*/ 0 h 3"/>
                  <a:gd name="T12" fmla="*/ 14 w 16"/>
                  <a:gd name="T13" fmla="*/ 0 h 3"/>
                  <a:gd name="T14" fmla="*/ 14 w 16"/>
                  <a:gd name="T15" fmla="*/ 2 h 3"/>
                  <a:gd name="T16" fmla="*/ 0 w 16"/>
                  <a:gd name="T17" fmla="*/ 2 h 3"/>
                  <a:gd name="T18" fmla="*/ 0 w 16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3">
                    <a:moveTo>
                      <a:pt x="0" y="0"/>
                    </a:moveTo>
                    <a:lnTo>
                      <a:pt x="16" y="0"/>
                    </a:lnTo>
                    <a:lnTo>
                      <a:pt x="16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6" name="Freeform 89">
                <a:extLst>
                  <a:ext uri="{FF2B5EF4-FFF2-40B4-BE49-F238E27FC236}">
                    <a16:creationId xmlns:a16="http://schemas.microsoft.com/office/drawing/2014/main" id="{F0146187-979F-564F-AD95-E95B5ABF0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4" cy="2"/>
              </a:xfrm>
              <a:custGeom>
                <a:avLst/>
                <a:gdLst>
                  <a:gd name="T0" fmla="*/ 0 w 14"/>
                  <a:gd name="T1" fmla="*/ 0 h 2"/>
                  <a:gd name="T2" fmla="*/ 14 w 14"/>
                  <a:gd name="T3" fmla="*/ 0 h 2"/>
                  <a:gd name="T4" fmla="*/ 14 w 14"/>
                  <a:gd name="T5" fmla="*/ 2 h 2"/>
                  <a:gd name="T6" fmla="*/ 0 w 14"/>
                  <a:gd name="T7" fmla="*/ 2 h 2"/>
                  <a:gd name="T8" fmla="*/ 0 w 14"/>
                  <a:gd name="T9" fmla="*/ 0 h 2"/>
                  <a:gd name="T10" fmla="*/ 0 w 14"/>
                  <a:gd name="T11" fmla="*/ 0 h 2"/>
                  <a:gd name="T12" fmla="*/ 12 w 14"/>
                  <a:gd name="T13" fmla="*/ 0 h 2"/>
                  <a:gd name="T14" fmla="*/ 12 w 14"/>
                  <a:gd name="T15" fmla="*/ 2 h 2"/>
                  <a:gd name="T16" fmla="*/ 0 w 14"/>
                  <a:gd name="T17" fmla="*/ 2 h 2"/>
                  <a:gd name="T18" fmla="*/ 0 w 1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2">
                    <a:moveTo>
                      <a:pt x="0" y="0"/>
                    </a:moveTo>
                    <a:lnTo>
                      <a:pt x="14" y="0"/>
                    </a:lnTo>
                    <a:lnTo>
                      <a:pt x="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7" name="Freeform 90">
                <a:extLst>
                  <a:ext uri="{FF2B5EF4-FFF2-40B4-BE49-F238E27FC236}">
                    <a16:creationId xmlns:a16="http://schemas.microsoft.com/office/drawing/2014/main" id="{8B28852B-1D36-2043-9835-7F707DA68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2" cy="2"/>
              </a:xfrm>
              <a:custGeom>
                <a:avLst/>
                <a:gdLst>
                  <a:gd name="T0" fmla="*/ 0 w 12"/>
                  <a:gd name="T1" fmla="*/ 0 h 2"/>
                  <a:gd name="T2" fmla="*/ 12 w 12"/>
                  <a:gd name="T3" fmla="*/ 0 h 2"/>
                  <a:gd name="T4" fmla="*/ 12 w 12"/>
                  <a:gd name="T5" fmla="*/ 2 h 2"/>
                  <a:gd name="T6" fmla="*/ 0 w 12"/>
                  <a:gd name="T7" fmla="*/ 2 h 2"/>
                  <a:gd name="T8" fmla="*/ 0 w 12"/>
                  <a:gd name="T9" fmla="*/ 0 h 2"/>
                  <a:gd name="T10" fmla="*/ 0 w 12"/>
                  <a:gd name="T11" fmla="*/ 0 h 2"/>
                  <a:gd name="T12" fmla="*/ 11 w 12"/>
                  <a:gd name="T13" fmla="*/ 0 h 2"/>
                  <a:gd name="T14" fmla="*/ 11 w 12"/>
                  <a:gd name="T15" fmla="*/ 2 h 2"/>
                  <a:gd name="T16" fmla="*/ 0 w 12"/>
                  <a:gd name="T17" fmla="*/ 2 h 2"/>
                  <a:gd name="T18" fmla="*/ 0 w 12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2" y="0"/>
                    </a:lnTo>
                    <a:lnTo>
                      <a:pt x="12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8" name="Freeform 91">
                <a:extLst>
                  <a:ext uri="{FF2B5EF4-FFF2-40B4-BE49-F238E27FC236}">
                    <a16:creationId xmlns:a16="http://schemas.microsoft.com/office/drawing/2014/main" id="{78D303CB-C175-D947-8A56-784A60C4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1" cy="2"/>
              </a:xfrm>
              <a:custGeom>
                <a:avLst/>
                <a:gdLst>
                  <a:gd name="T0" fmla="*/ 0 w 11"/>
                  <a:gd name="T1" fmla="*/ 0 h 2"/>
                  <a:gd name="T2" fmla="*/ 11 w 11"/>
                  <a:gd name="T3" fmla="*/ 0 h 2"/>
                  <a:gd name="T4" fmla="*/ 11 w 11"/>
                  <a:gd name="T5" fmla="*/ 2 h 2"/>
                  <a:gd name="T6" fmla="*/ 0 w 11"/>
                  <a:gd name="T7" fmla="*/ 2 h 2"/>
                  <a:gd name="T8" fmla="*/ 0 w 11"/>
                  <a:gd name="T9" fmla="*/ 0 h 2"/>
                  <a:gd name="T10" fmla="*/ 0 w 11"/>
                  <a:gd name="T11" fmla="*/ 0 h 2"/>
                  <a:gd name="T12" fmla="*/ 9 w 11"/>
                  <a:gd name="T13" fmla="*/ 0 h 2"/>
                  <a:gd name="T14" fmla="*/ 9 w 11"/>
                  <a:gd name="T15" fmla="*/ 2 h 2"/>
                  <a:gd name="T16" fmla="*/ 0 w 11"/>
                  <a:gd name="T17" fmla="*/ 2 h 2"/>
                  <a:gd name="T18" fmla="*/ 0 w 1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89" name="Freeform 92">
                <a:extLst>
                  <a:ext uri="{FF2B5EF4-FFF2-40B4-BE49-F238E27FC236}">
                    <a16:creationId xmlns:a16="http://schemas.microsoft.com/office/drawing/2014/main" id="{8F72C44C-0831-C647-8001-69BC3580D4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9" cy="2"/>
              </a:xfrm>
              <a:custGeom>
                <a:avLst/>
                <a:gdLst>
                  <a:gd name="T0" fmla="*/ 0 w 9"/>
                  <a:gd name="T1" fmla="*/ 0 h 2"/>
                  <a:gd name="T2" fmla="*/ 9 w 9"/>
                  <a:gd name="T3" fmla="*/ 0 h 2"/>
                  <a:gd name="T4" fmla="*/ 9 w 9"/>
                  <a:gd name="T5" fmla="*/ 2 h 2"/>
                  <a:gd name="T6" fmla="*/ 0 w 9"/>
                  <a:gd name="T7" fmla="*/ 2 h 2"/>
                  <a:gd name="T8" fmla="*/ 0 w 9"/>
                  <a:gd name="T9" fmla="*/ 0 h 2"/>
                  <a:gd name="T10" fmla="*/ 0 w 9"/>
                  <a:gd name="T11" fmla="*/ 0 h 2"/>
                  <a:gd name="T12" fmla="*/ 7 w 9"/>
                  <a:gd name="T13" fmla="*/ 0 h 2"/>
                  <a:gd name="T14" fmla="*/ 7 w 9"/>
                  <a:gd name="T15" fmla="*/ 1 h 2"/>
                  <a:gd name="T16" fmla="*/ 0 w 9"/>
                  <a:gd name="T17" fmla="*/ 1 h 2"/>
                  <a:gd name="T18" fmla="*/ 0 w 9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lnTo>
                      <a:pt x="9" y="0"/>
                    </a:lnTo>
                    <a:lnTo>
                      <a:pt x="9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0" name="Freeform 93">
                <a:extLst>
                  <a:ext uri="{FF2B5EF4-FFF2-40B4-BE49-F238E27FC236}">
                    <a16:creationId xmlns:a16="http://schemas.microsoft.com/office/drawing/2014/main" id="{CF9058DE-7203-8F46-9D6F-C29F54F6A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7" cy="1"/>
              </a:xfrm>
              <a:custGeom>
                <a:avLst/>
                <a:gdLst>
                  <a:gd name="T0" fmla="*/ 0 w 7"/>
                  <a:gd name="T1" fmla="*/ 0 h 1"/>
                  <a:gd name="T2" fmla="*/ 7 w 7"/>
                  <a:gd name="T3" fmla="*/ 0 h 1"/>
                  <a:gd name="T4" fmla="*/ 7 w 7"/>
                  <a:gd name="T5" fmla="*/ 1 h 1"/>
                  <a:gd name="T6" fmla="*/ 0 w 7"/>
                  <a:gd name="T7" fmla="*/ 1 h 1"/>
                  <a:gd name="T8" fmla="*/ 0 w 7"/>
                  <a:gd name="T9" fmla="*/ 0 h 1"/>
                  <a:gd name="T10" fmla="*/ 0 w 7"/>
                  <a:gd name="T11" fmla="*/ 0 h 1"/>
                  <a:gd name="T12" fmla="*/ 5 w 7"/>
                  <a:gd name="T13" fmla="*/ 0 h 1"/>
                  <a:gd name="T14" fmla="*/ 5 w 7"/>
                  <a:gd name="T15" fmla="*/ 1 h 1"/>
                  <a:gd name="T16" fmla="*/ 0 w 7"/>
                  <a:gd name="T17" fmla="*/ 1 h 1"/>
                  <a:gd name="T18" fmla="*/ 0 w 7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">
                    <a:moveTo>
                      <a:pt x="0" y="0"/>
                    </a:moveTo>
                    <a:lnTo>
                      <a:pt x="7" y="0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1" name="Freeform 94">
                <a:extLst>
                  <a:ext uri="{FF2B5EF4-FFF2-40B4-BE49-F238E27FC236}">
                    <a16:creationId xmlns:a16="http://schemas.microsoft.com/office/drawing/2014/main" id="{645CDBDB-D86F-8C4A-8D5C-CFEA12B2D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5" cy="1"/>
              </a:xfrm>
              <a:custGeom>
                <a:avLst/>
                <a:gdLst>
                  <a:gd name="T0" fmla="*/ 0 w 5"/>
                  <a:gd name="T1" fmla="*/ 0 h 1"/>
                  <a:gd name="T2" fmla="*/ 5 w 5"/>
                  <a:gd name="T3" fmla="*/ 0 h 1"/>
                  <a:gd name="T4" fmla="*/ 5 w 5"/>
                  <a:gd name="T5" fmla="*/ 1 h 1"/>
                  <a:gd name="T6" fmla="*/ 0 w 5"/>
                  <a:gd name="T7" fmla="*/ 1 h 1"/>
                  <a:gd name="T8" fmla="*/ 0 w 5"/>
                  <a:gd name="T9" fmla="*/ 0 h 1"/>
                  <a:gd name="T10" fmla="*/ 0 w 5"/>
                  <a:gd name="T11" fmla="*/ 0 h 1"/>
                  <a:gd name="T12" fmla="*/ 3 w 5"/>
                  <a:gd name="T13" fmla="*/ 0 h 1"/>
                  <a:gd name="T14" fmla="*/ 3 w 5"/>
                  <a:gd name="T15" fmla="*/ 1 h 1"/>
                  <a:gd name="T16" fmla="*/ 0 w 5"/>
                  <a:gd name="T17" fmla="*/ 1 h 1"/>
                  <a:gd name="T18" fmla="*/ 0 w 5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">
                    <a:moveTo>
                      <a:pt x="0" y="0"/>
                    </a:moveTo>
                    <a:lnTo>
                      <a:pt x="5" y="0"/>
                    </a:lnTo>
                    <a:lnTo>
                      <a:pt x="5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2" name="Freeform 95">
                <a:extLst>
                  <a:ext uri="{FF2B5EF4-FFF2-40B4-BE49-F238E27FC236}">
                    <a16:creationId xmlns:a16="http://schemas.microsoft.com/office/drawing/2014/main" id="{439D8432-8B25-E34A-8741-E92ABFE4A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3 w 3"/>
                  <a:gd name="T5" fmla="*/ 1 h 1"/>
                  <a:gd name="T6" fmla="*/ 0 w 3"/>
                  <a:gd name="T7" fmla="*/ 1 h 1"/>
                  <a:gd name="T8" fmla="*/ 0 w 3"/>
                  <a:gd name="T9" fmla="*/ 0 h 1"/>
                  <a:gd name="T10" fmla="*/ 0 w 3"/>
                  <a:gd name="T11" fmla="*/ 0 h 1"/>
                  <a:gd name="T12" fmla="*/ 2 w 3"/>
                  <a:gd name="T13" fmla="*/ 0 h 1"/>
                  <a:gd name="T14" fmla="*/ 2 w 3"/>
                  <a:gd name="T15" fmla="*/ 1 h 1"/>
                  <a:gd name="T16" fmla="*/ 0 w 3"/>
                  <a:gd name="T17" fmla="*/ 1 h 1"/>
                  <a:gd name="T18" fmla="*/ 0 w 3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3" y="0"/>
                    </a:lnTo>
                    <a:lnTo>
                      <a:pt x="3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3" name="Freeform 96">
                <a:extLst>
                  <a:ext uri="{FF2B5EF4-FFF2-40B4-BE49-F238E27FC236}">
                    <a16:creationId xmlns:a16="http://schemas.microsoft.com/office/drawing/2014/main" id="{1787FABD-0EFE-F44A-9383-C0538D4710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4" name="Freeform 97">
                <a:extLst>
                  <a:ext uri="{FF2B5EF4-FFF2-40B4-BE49-F238E27FC236}">
                    <a16:creationId xmlns:a16="http://schemas.microsoft.com/office/drawing/2014/main" id="{7E180D64-D8E8-C041-A566-F22E166D40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7" y="360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5" name="Freeform 98">
                <a:extLst>
                  <a:ext uri="{FF2B5EF4-FFF2-40B4-BE49-F238E27FC236}">
                    <a16:creationId xmlns:a16="http://schemas.microsoft.com/office/drawing/2014/main" id="{34ED3812-4C9D-5B49-90EE-A5F35B53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" y="3601"/>
                <a:ext cx="41" cy="5"/>
              </a:xfrm>
              <a:custGeom>
                <a:avLst/>
                <a:gdLst>
                  <a:gd name="T0" fmla="*/ 0 w 41"/>
                  <a:gd name="T1" fmla="*/ 5 h 5"/>
                  <a:gd name="T2" fmla="*/ 11 w 41"/>
                  <a:gd name="T3" fmla="*/ 0 h 5"/>
                  <a:gd name="T4" fmla="*/ 41 w 41"/>
                  <a:gd name="T5" fmla="*/ 0 h 5"/>
                  <a:gd name="T6" fmla="*/ 32 w 41"/>
                  <a:gd name="T7" fmla="*/ 5 h 5"/>
                  <a:gd name="T8" fmla="*/ 0 w 41"/>
                  <a:gd name="T9" fmla="*/ 5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0" y="5"/>
                    </a:moveTo>
                    <a:lnTo>
                      <a:pt x="11" y="0"/>
                    </a:lnTo>
                    <a:lnTo>
                      <a:pt x="41" y="0"/>
                    </a:lnTo>
                    <a:lnTo>
                      <a:pt x="32" y="5"/>
                    </a:lnTo>
                    <a:lnTo>
                      <a:pt x="0" y="5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6" name="Freeform 99">
                <a:extLst>
                  <a:ext uri="{FF2B5EF4-FFF2-40B4-BE49-F238E27FC236}">
                    <a16:creationId xmlns:a16="http://schemas.microsoft.com/office/drawing/2014/main" id="{82AD7E38-CF75-A04B-8313-14AFF5C238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3 w 16"/>
                  <a:gd name="T11" fmla="*/ 0 h 5"/>
                  <a:gd name="T12" fmla="*/ 14 w 16"/>
                  <a:gd name="T13" fmla="*/ 0 h 5"/>
                  <a:gd name="T14" fmla="*/ 14 w 16"/>
                  <a:gd name="T15" fmla="*/ 4 h 5"/>
                  <a:gd name="T16" fmla="*/ 3 w 16"/>
                  <a:gd name="T17" fmla="*/ 4 h 5"/>
                  <a:gd name="T18" fmla="*/ 3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3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3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7" name="Freeform 100">
                <a:extLst>
                  <a:ext uri="{FF2B5EF4-FFF2-40B4-BE49-F238E27FC236}">
                    <a16:creationId xmlns:a16="http://schemas.microsoft.com/office/drawing/2014/main" id="{EEEB52D6-DBB2-1D4A-8322-4BD25B29D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9 w 11"/>
                  <a:gd name="T13" fmla="*/ 1 h 4"/>
                  <a:gd name="T14" fmla="*/ 9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8" name="Freeform 101">
                <a:extLst>
                  <a:ext uri="{FF2B5EF4-FFF2-40B4-BE49-F238E27FC236}">
                    <a16:creationId xmlns:a16="http://schemas.microsoft.com/office/drawing/2014/main" id="{EFE3411C-0723-BE4F-B0DC-4F2658131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5" y="3624"/>
                <a:ext cx="7" cy="2"/>
              </a:xfrm>
              <a:custGeom>
                <a:avLst/>
                <a:gdLst>
                  <a:gd name="T0" fmla="*/ 0 w 7"/>
                  <a:gd name="T1" fmla="*/ 0 h 2"/>
                  <a:gd name="T2" fmla="*/ 7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  <a:gd name="T8" fmla="*/ 0 w 7"/>
                  <a:gd name="T9" fmla="*/ 0 h 2"/>
                  <a:gd name="T10" fmla="*/ 1 w 7"/>
                  <a:gd name="T11" fmla="*/ 1 h 2"/>
                  <a:gd name="T12" fmla="*/ 5 w 7"/>
                  <a:gd name="T13" fmla="*/ 1 h 2"/>
                  <a:gd name="T14" fmla="*/ 5 w 7"/>
                  <a:gd name="T15" fmla="*/ 1 h 2"/>
                  <a:gd name="T16" fmla="*/ 1 w 7"/>
                  <a:gd name="T17" fmla="*/ 1 h 2"/>
                  <a:gd name="T18" fmla="*/ 1 w 7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2">
                    <a:moveTo>
                      <a:pt x="0" y="0"/>
                    </a:moveTo>
                    <a:lnTo>
                      <a:pt x="7" y="0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99" name="Freeform 102">
                <a:extLst>
                  <a:ext uri="{FF2B5EF4-FFF2-40B4-BE49-F238E27FC236}">
                    <a16:creationId xmlns:a16="http://schemas.microsoft.com/office/drawing/2014/main" id="{9A79EDD5-5FFE-114A-B693-CD426F42D8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0" name="Freeform 103">
                <a:extLst>
                  <a:ext uri="{FF2B5EF4-FFF2-40B4-BE49-F238E27FC236}">
                    <a16:creationId xmlns:a16="http://schemas.microsoft.com/office/drawing/2014/main" id="{6A47D7A3-690E-6742-80CA-59887EBF69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1" y="3623"/>
                <a:ext cx="16" cy="5"/>
              </a:xfrm>
              <a:custGeom>
                <a:avLst/>
                <a:gdLst>
                  <a:gd name="T0" fmla="*/ 0 w 16"/>
                  <a:gd name="T1" fmla="*/ 0 h 5"/>
                  <a:gd name="T2" fmla="*/ 16 w 16"/>
                  <a:gd name="T3" fmla="*/ 0 h 5"/>
                  <a:gd name="T4" fmla="*/ 16 w 16"/>
                  <a:gd name="T5" fmla="*/ 5 h 5"/>
                  <a:gd name="T6" fmla="*/ 0 w 16"/>
                  <a:gd name="T7" fmla="*/ 5 h 5"/>
                  <a:gd name="T8" fmla="*/ 0 w 16"/>
                  <a:gd name="T9" fmla="*/ 0 h 5"/>
                  <a:gd name="T10" fmla="*/ 2 w 16"/>
                  <a:gd name="T11" fmla="*/ 0 h 5"/>
                  <a:gd name="T12" fmla="*/ 13 w 16"/>
                  <a:gd name="T13" fmla="*/ 0 h 5"/>
                  <a:gd name="T14" fmla="*/ 13 w 16"/>
                  <a:gd name="T15" fmla="*/ 4 h 5"/>
                  <a:gd name="T16" fmla="*/ 2 w 16"/>
                  <a:gd name="T17" fmla="*/ 4 h 5"/>
                  <a:gd name="T18" fmla="*/ 2 w 16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5">
                    <a:moveTo>
                      <a:pt x="0" y="0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3" y="0"/>
                    </a:lnTo>
                    <a:lnTo>
                      <a:pt x="13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1" name="Freeform 104">
                <a:extLst>
                  <a:ext uri="{FF2B5EF4-FFF2-40B4-BE49-F238E27FC236}">
                    <a16:creationId xmlns:a16="http://schemas.microsoft.com/office/drawing/2014/main" id="{5E581E0F-4C25-7E44-98C7-459F45D0A0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" y="3623"/>
                <a:ext cx="11" cy="4"/>
              </a:xfrm>
              <a:custGeom>
                <a:avLst/>
                <a:gdLst>
                  <a:gd name="T0" fmla="*/ 0 w 11"/>
                  <a:gd name="T1" fmla="*/ 0 h 4"/>
                  <a:gd name="T2" fmla="*/ 11 w 11"/>
                  <a:gd name="T3" fmla="*/ 0 h 4"/>
                  <a:gd name="T4" fmla="*/ 11 w 11"/>
                  <a:gd name="T5" fmla="*/ 4 h 4"/>
                  <a:gd name="T6" fmla="*/ 0 w 11"/>
                  <a:gd name="T7" fmla="*/ 4 h 4"/>
                  <a:gd name="T8" fmla="*/ 0 w 11"/>
                  <a:gd name="T9" fmla="*/ 0 h 4"/>
                  <a:gd name="T10" fmla="*/ 2 w 11"/>
                  <a:gd name="T11" fmla="*/ 1 h 4"/>
                  <a:gd name="T12" fmla="*/ 10 w 11"/>
                  <a:gd name="T13" fmla="*/ 1 h 4"/>
                  <a:gd name="T14" fmla="*/ 10 w 11"/>
                  <a:gd name="T15" fmla="*/ 3 h 4"/>
                  <a:gd name="T16" fmla="*/ 2 w 11"/>
                  <a:gd name="T17" fmla="*/ 3 h 4"/>
                  <a:gd name="T18" fmla="*/ 2 w 11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1" y="0"/>
                    </a:lnTo>
                    <a:lnTo>
                      <a:pt x="11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2" name="Freeform 105">
                <a:extLst>
                  <a:ext uri="{FF2B5EF4-FFF2-40B4-BE49-F238E27FC236}">
                    <a16:creationId xmlns:a16="http://schemas.microsoft.com/office/drawing/2014/main" id="{F20CBCEF-07C6-4044-B61F-6D4819EF2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3" name="Freeform 106">
                <a:extLst>
                  <a:ext uri="{FF2B5EF4-FFF2-40B4-BE49-F238E27FC236}">
                    <a16:creationId xmlns:a16="http://schemas.microsoft.com/office/drawing/2014/main" id="{0F0E9C9B-4235-A144-8961-A0E5927F8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2 w 4"/>
                  <a:gd name="T11" fmla="*/ 0 h 1"/>
                  <a:gd name="T12" fmla="*/ 2 w 4"/>
                  <a:gd name="T13" fmla="*/ 0 h 1"/>
                  <a:gd name="T14" fmla="*/ 2 w 4"/>
                  <a:gd name="T15" fmla="*/ 0 h 1"/>
                  <a:gd name="T16" fmla="*/ 2 w 4"/>
                  <a:gd name="T17" fmla="*/ 0 h 1"/>
                  <a:gd name="T18" fmla="*/ 2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4" name="Freeform 107">
                <a:extLst>
                  <a:ext uri="{FF2B5EF4-FFF2-40B4-BE49-F238E27FC236}">
                    <a16:creationId xmlns:a16="http://schemas.microsoft.com/office/drawing/2014/main" id="{DC576201-75A8-284E-89D2-7F0EF3CA4A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2" y="3623"/>
                <a:ext cx="15" cy="5"/>
              </a:xfrm>
              <a:custGeom>
                <a:avLst/>
                <a:gdLst>
                  <a:gd name="T0" fmla="*/ 0 w 15"/>
                  <a:gd name="T1" fmla="*/ 0 h 5"/>
                  <a:gd name="T2" fmla="*/ 15 w 15"/>
                  <a:gd name="T3" fmla="*/ 0 h 5"/>
                  <a:gd name="T4" fmla="*/ 15 w 15"/>
                  <a:gd name="T5" fmla="*/ 5 h 5"/>
                  <a:gd name="T6" fmla="*/ 0 w 15"/>
                  <a:gd name="T7" fmla="*/ 5 h 5"/>
                  <a:gd name="T8" fmla="*/ 0 w 15"/>
                  <a:gd name="T9" fmla="*/ 0 h 5"/>
                  <a:gd name="T10" fmla="*/ 2 w 15"/>
                  <a:gd name="T11" fmla="*/ 0 h 5"/>
                  <a:gd name="T12" fmla="*/ 14 w 15"/>
                  <a:gd name="T13" fmla="*/ 0 h 5"/>
                  <a:gd name="T14" fmla="*/ 14 w 15"/>
                  <a:gd name="T15" fmla="*/ 4 h 5"/>
                  <a:gd name="T16" fmla="*/ 2 w 15"/>
                  <a:gd name="T17" fmla="*/ 4 h 5"/>
                  <a:gd name="T18" fmla="*/ 2 w 15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0" y="0"/>
                    </a:moveTo>
                    <a:lnTo>
                      <a:pt x="15" y="0"/>
                    </a:lnTo>
                    <a:lnTo>
                      <a:pt x="15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4" y="0"/>
                    </a:lnTo>
                    <a:lnTo>
                      <a:pt x="14" y="4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5" name="Freeform 108">
                <a:extLst>
                  <a:ext uri="{FF2B5EF4-FFF2-40B4-BE49-F238E27FC236}">
                    <a16:creationId xmlns:a16="http://schemas.microsoft.com/office/drawing/2014/main" id="{330F2274-744B-3E4D-A831-0D96CAB9F7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" y="3623"/>
                <a:ext cx="12" cy="4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0 h 4"/>
                  <a:gd name="T4" fmla="*/ 12 w 12"/>
                  <a:gd name="T5" fmla="*/ 4 h 4"/>
                  <a:gd name="T6" fmla="*/ 0 w 12"/>
                  <a:gd name="T7" fmla="*/ 4 h 4"/>
                  <a:gd name="T8" fmla="*/ 0 w 12"/>
                  <a:gd name="T9" fmla="*/ 0 h 4"/>
                  <a:gd name="T10" fmla="*/ 2 w 12"/>
                  <a:gd name="T11" fmla="*/ 1 h 4"/>
                  <a:gd name="T12" fmla="*/ 10 w 12"/>
                  <a:gd name="T13" fmla="*/ 1 h 4"/>
                  <a:gd name="T14" fmla="*/ 10 w 12"/>
                  <a:gd name="T15" fmla="*/ 3 h 4"/>
                  <a:gd name="T16" fmla="*/ 2 w 12"/>
                  <a:gd name="T17" fmla="*/ 3 h 4"/>
                  <a:gd name="T18" fmla="*/ 2 w 12"/>
                  <a:gd name="T19" fmla="*/ 1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lnTo>
                      <a:pt x="12" y="0"/>
                    </a:lnTo>
                    <a:lnTo>
                      <a:pt x="12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" y="1"/>
                    </a:lnTo>
                    <a:lnTo>
                      <a:pt x="10" y="3"/>
                    </a:lnTo>
                    <a:lnTo>
                      <a:pt x="2" y="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6" name="Freeform 109">
                <a:extLst>
                  <a:ext uri="{FF2B5EF4-FFF2-40B4-BE49-F238E27FC236}">
                    <a16:creationId xmlns:a16="http://schemas.microsoft.com/office/drawing/2014/main" id="{586FD79D-084C-BD45-B190-E6AF73C1A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" y="3624"/>
                <a:ext cx="8" cy="2"/>
              </a:xfrm>
              <a:custGeom>
                <a:avLst/>
                <a:gdLst>
                  <a:gd name="T0" fmla="*/ 0 w 8"/>
                  <a:gd name="T1" fmla="*/ 0 h 2"/>
                  <a:gd name="T2" fmla="*/ 8 w 8"/>
                  <a:gd name="T3" fmla="*/ 0 h 2"/>
                  <a:gd name="T4" fmla="*/ 8 w 8"/>
                  <a:gd name="T5" fmla="*/ 2 h 2"/>
                  <a:gd name="T6" fmla="*/ 0 w 8"/>
                  <a:gd name="T7" fmla="*/ 2 h 2"/>
                  <a:gd name="T8" fmla="*/ 0 w 8"/>
                  <a:gd name="T9" fmla="*/ 0 h 2"/>
                  <a:gd name="T10" fmla="*/ 2 w 8"/>
                  <a:gd name="T11" fmla="*/ 1 h 2"/>
                  <a:gd name="T12" fmla="*/ 6 w 8"/>
                  <a:gd name="T13" fmla="*/ 1 h 2"/>
                  <a:gd name="T14" fmla="*/ 6 w 8"/>
                  <a:gd name="T15" fmla="*/ 1 h 2"/>
                  <a:gd name="T16" fmla="*/ 2 w 8"/>
                  <a:gd name="T17" fmla="*/ 1 h 2"/>
                  <a:gd name="T18" fmla="*/ 2 w 8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2">
                    <a:moveTo>
                      <a:pt x="0" y="0"/>
                    </a:moveTo>
                    <a:lnTo>
                      <a:pt x="8" y="0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7" name="Freeform 110">
                <a:extLst>
                  <a:ext uri="{FF2B5EF4-FFF2-40B4-BE49-F238E27FC236}">
                    <a16:creationId xmlns:a16="http://schemas.microsoft.com/office/drawing/2014/main" id="{AF690E37-E32B-F24D-8003-2D473C333E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" y="3625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0 h 1"/>
                  <a:gd name="T6" fmla="*/ 0 w 4"/>
                  <a:gd name="T7" fmla="*/ 0 h 1"/>
                  <a:gd name="T8" fmla="*/ 0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1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08" name="Rectangle 111">
                <a:extLst>
                  <a:ext uri="{FF2B5EF4-FFF2-40B4-BE49-F238E27FC236}">
                    <a16:creationId xmlns:a16="http://schemas.microsoft.com/office/drawing/2014/main" id="{17FB07B2-B265-4F44-8B29-D1BB3B121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09" name="Rectangle 112">
                <a:extLst>
                  <a:ext uri="{FF2B5EF4-FFF2-40B4-BE49-F238E27FC236}">
                    <a16:creationId xmlns:a16="http://schemas.microsoft.com/office/drawing/2014/main" id="{292FFAF9-96F8-D34E-A804-D272B0C9C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" y="3624"/>
                <a:ext cx="5" cy="2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0" name="Rectangle 113">
                <a:extLst>
                  <a:ext uri="{FF2B5EF4-FFF2-40B4-BE49-F238E27FC236}">
                    <a16:creationId xmlns:a16="http://schemas.microsoft.com/office/drawing/2014/main" id="{94B50CD1-D8E6-A447-B6B1-F628971E1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3624"/>
                <a:ext cx="6" cy="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911" name="Freeform 114">
                <a:extLst>
                  <a:ext uri="{FF2B5EF4-FFF2-40B4-BE49-F238E27FC236}">
                    <a16:creationId xmlns:a16="http://schemas.microsoft.com/office/drawing/2014/main" id="{53148007-1E42-ED45-BBCF-C297B770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" y="3581"/>
                <a:ext cx="16" cy="13"/>
              </a:xfrm>
              <a:custGeom>
                <a:avLst/>
                <a:gdLst>
                  <a:gd name="T0" fmla="*/ 0 w 16"/>
                  <a:gd name="T1" fmla="*/ 8 h 13"/>
                  <a:gd name="T2" fmla="*/ 16 w 16"/>
                  <a:gd name="T3" fmla="*/ 0 h 13"/>
                  <a:gd name="T4" fmla="*/ 16 w 16"/>
                  <a:gd name="T5" fmla="*/ 5 h 13"/>
                  <a:gd name="T6" fmla="*/ 0 w 16"/>
                  <a:gd name="T7" fmla="*/ 13 h 13"/>
                  <a:gd name="T8" fmla="*/ 0 w 16"/>
                  <a:gd name="T9" fmla="*/ 8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0" y="8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0" y="13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2" name="Freeform 115">
                <a:extLst>
                  <a:ext uri="{FF2B5EF4-FFF2-40B4-BE49-F238E27FC236}">
                    <a16:creationId xmlns:a16="http://schemas.microsoft.com/office/drawing/2014/main" id="{0C0D7729-E0CF-8142-9394-7F23272EAB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" y="3621"/>
                <a:ext cx="13" cy="3"/>
              </a:xfrm>
              <a:custGeom>
                <a:avLst/>
                <a:gdLst>
                  <a:gd name="T0" fmla="*/ 0 w 13"/>
                  <a:gd name="T1" fmla="*/ 0 h 3"/>
                  <a:gd name="T2" fmla="*/ 13 w 13"/>
                  <a:gd name="T3" fmla="*/ 0 h 3"/>
                  <a:gd name="T4" fmla="*/ 13 w 13"/>
                  <a:gd name="T5" fmla="*/ 3 h 3"/>
                  <a:gd name="T6" fmla="*/ 0 w 13"/>
                  <a:gd name="T7" fmla="*/ 3 h 3"/>
                  <a:gd name="T8" fmla="*/ 0 w 13"/>
                  <a:gd name="T9" fmla="*/ 0 h 3"/>
                  <a:gd name="T10" fmla="*/ 0 w 13"/>
                  <a:gd name="T11" fmla="*/ 0 h 3"/>
                  <a:gd name="T12" fmla="*/ 13 w 13"/>
                  <a:gd name="T13" fmla="*/ 0 h 3"/>
                  <a:gd name="T14" fmla="*/ 13 w 13"/>
                  <a:gd name="T15" fmla="*/ 0 h 3"/>
                  <a:gd name="T16" fmla="*/ 0 w 13"/>
                  <a:gd name="T17" fmla="*/ 0 h 3"/>
                  <a:gd name="T18" fmla="*/ 0 w 1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" h="3">
                    <a:moveTo>
                      <a:pt x="0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3" name="Freeform 116">
                <a:extLst>
                  <a:ext uri="{FF2B5EF4-FFF2-40B4-BE49-F238E27FC236}">
                    <a16:creationId xmlns:a16="http://schemas.microsoft.com/office/drawing/2014/main" id="{A51F9E2F-F367-D248-AC0E-44659A0E1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7 w 7"/>
                  <a:gd name="T9" fmla="*/ 6 h 6"/>
                  <a:gd name="T10" fmla="*/ 0 w 7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4" name="Freeform 117">
                <a:extLst>
                  <a:ext uri="{FF2B5EF4-FFF2-40B4-BE49-F238E27FC236}">
                    <a16:creationId xmlns:a16="http://schemas.microsoft.com/office/drawing/2014/main" id="{C5914C1C-8E5C-324C-93AF-7E764EE35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7" cy="6"/>
              </a:xfrm>
              <a:custGeom>
                <a:avLst/>
                <a:gdLst>
                  <a:gd name="T0" fmla="*/ 0 w 7"/>
                  <a:gd name="T1" fmla="*/ 6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3 w 7"/>
                  <a:gd name="T9" fmla="*/ 0 h 6"/>
                  <a:gd name="T10" fmla="*/ 3 w 7"/>
                  <a:gd name="T11" fmla="*/ 2 h 6"/>
                  <a:gd name="T12" fmla="*/ 2 w 7"/>
                  <a:gd name="T13" fmla="*/ 3 h 6"/>
                  <a:gd name="T14" fmla="*/ 0 w 7"/>
                  <a:gd name="T15" fmla="*/ 4 h 6"/>
                  <a:gd name="T16" fmla="*/ 0 w 7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6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5" name="Freeform 118">
                <a:extLst>
                  <a:ext uri="{FF2B5EF4-FFF2-40B4-BE49-F238E27FC236}">
                    <a16:creationId xmlns:a16="http://schemas.microsoft.com/office/drawing/2014/main" id="{BEE559B9-BFD9-CD47-AB3F-F5BE5EEA9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6" name="Freeform 119">
                <a:extLst>
                  <a:ext uri="{FF2B5EF4-FFF2-40B4-BE49-F238E27FC236}">
                    <a16:creationId xmlns:a16="http://schemas.microsoft.com/office/drawing/2014/main" id="{8539E70E-4A56-BA4E-B0C1-E9382AE86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7" name="Freeform 120">
                <a:extLst>
                  <a:ext uri="{FF2B5EF4-FFF2-40B4-BE49-F238E27FC236}">
                    <a16:creationId xmlns:a16="http://schemas.microsoft.com/office/drawing/2014/main" id="{1EE14EF8-962D-E64B-AC56-9A5351A99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1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8" name="Freeform 121">
                <a:extLst>
                  <a:ext uri="{FF2B5EF4-FFF2-40B4-BE49-F238E27FC236}">
                    <a16:creationId xmlns:a16="http://schemas.microsoft.com/office/drawing/2014/main" id="{6F101780-98D0-814B-AAAE-1D6D6291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19" name="Freeform 122">
                <a:extLst>
                  <a:ext uri="{FF2B5EF4-FFF2-40B4-BE49-F238E27FC236}">
                    <a16:creationId xmlns:a16="http://schemas.microsoft.com/office/drawing/2014/main" id="{56B54BCD-F184-0847-A749-69D37DD1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2 w 6"/>
                  <a:gd name="T9" fmla="*/ 0 h 6"/>
                  <a:gd name="T10" fmla="*/ 2 w 6"/>
                  <a:gd name="T11" fmla="*/ 2 h 6"/>
                  <a:gd name="T12" fmla="*/ 1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0" name="Freeform 123">
                <a:extLst>
                  <a:ext uri="{FF2B5EF4-FFF2-40B4-BE49-F238E27FC236}">
                    <a16:creationId xmlns:a16="http://schemas.microsoft.com/office/drawing/2014/main" id="{91EE6EC8-9465-024F-B7B8-870B8748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" y="3619"/>
                <a:ext cx="2" cy="4"/>
              </a:xfrm>
              <a:custGeom>
                <a:avLst/>
                <a:gdLst>
                  <a:gd name="T0" fmla="*/ 0 w 2"/>
                  <a:gd name="T1" fmla="*/ 4 h 4"/>
                  <a:gd name="T2" fmla="*/ 1 w 2"/>
                  <a:gd name="T3" fmla="*/ 3 h 4"/>
                  <a:gd name="T4" fmla="*/ 2 w 2"/>
                  <a:gd name="T5" fmla="*/ 2 h 4"/>
                  <a:gd name="T6" fmla="*/ 2 w 2"/>
                  <a:gd name="T7" fmla="*/ 0 h 4"/>
                  <a:gd name="T8" fmla="*/ 0 w 2"/>
                  <a:gd name="T9" fmla="*/ 0 h 4"/>
                  <a:gd name="T10" fmla="*/ 0 w 2"/>
                  <a:gd name="T11" fmla="*/ 0 h 4"/>
                  <a:gd name="T12" fmla="*/ 0 w 2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lnTo>
                      <a:pt x="1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1" name="Freeform 124">
                <a:extLst>
                  <a:ext uri="{FF2B5EF4-FFF2-40B4-BE49-F238E27FC236}">
                    <a16:creationId xmlns:a16="http://schemas.microsoft.com/office/drawing/2014/main" id="{247D15A4-4B26-DF49-904A-E4E295237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0 w 3"/>
                  <a:gd name="T9" fmla="*/ 0 h 3"/>
                  <a:gd name="T10" fmla="*/ 3 w 3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2" name="Freeform 125">
                <a:extLst>
                  <a:ext uri="{FF2B5EF4-FFF2-40B4-BE49-F238E27FC236}">
                    <a16:creationId xmlns:a16="http://schemas.microsoft.com/office/drawing/2014/main" id="{1A9D3F26-0913-3849-B01D-4688779A5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" y="3621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1 w 3"/>
                  <a:gd name="T3" fmla="*/ 0 h 3"/>
                  <a:gd name="T4" fmla="*/ 0 w 3"/>
                  <a:gd name="T5" fmla="*/ 2 h 3"/>
                  <a:gd name="T6" fmla="*/ 0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3" name="Freeform 126">
                <a:extLst>
                  <a:ext uri="{FF2B5EF4-FFF2-40B4-BE49-F238E27FC236}">
                    <a16:creationId xmlns:a16="http://schemas.microsoft.com/office/drawing/2014/main" id="{BE34695B-9684-9446-A07E-33F5EB98D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4" name="Freeform 127">
                <a:extLst>
                  <a:ext uri="{FF2B5EF4-FFF2-40B4-BE49-F238E27FC236}">
                    <a16:creationId xmlns:a16="http://schemas.microsoft.com/office/drawing/2014/main" id="{BC685F97-5833-7743-840F-A88C745E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4 w 6"/>
                  <a:gd name="T3" fmla="*/ 6 h 6"/>
                  <a:gd name="T4" fmla="*/ 6 w 6"/>
                  <a:gd name="T5" fmla="*/ 4 h 6"/>
                  <a:gd name="T6" fmla="*/ 6 w 6"/>
                  <a:gd name="T7" fmla="*/ 0 h 6"/>
                  <a:gd name="T8" fmla="*/ 4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5" name="Freeform 128">
                <a:extLst>
                  <a:ext uri="{FF2B5EF4-FFF2-40B4-BE49-F238E27FC236}">
                    <a16:creationId xmlns:a16="http://schemas.microsoft.com/office/drawing/2014/main" id="{7546B62F-C747-9447-8A72-42F0F131F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" y="3619"/>
                <a:ext cx="4" cy="4"/>
              </a:xfrm>
              <a:custGeom>
                <a:avLst/>
                <a:gdLst>
                  <a:gd name="T0" fmla="*/ 0 w 4"/>
                  <a:gd name="T1" fmla="*/ 4 h 4"/>
                  <a:gd name="T2" fmla="*/ 2 w 4"/>
                  <a:gd name="T3" fmla="*/ 3 h 4"/>
                  <a:gd name="T4" fmla="*/ 3 w 4"/>
                  <a:gd name="T5" fmla="*/ 2 h 4"/>
                  <a:gd name="T6" fmla="*/ 4 w 4"/>
                  <a:gd name="T7" fmla="*/ 0 h 4"/>
                  <a:gd name="T8" fmla="*/ 0 w 4"/>
                  <a:gd name="T9" fmla="*/ 0 h 4"/>
                  <a:gd name="T10" fmla="*/ 0 w 4"/>
                  <a:gd name="T11" fmla="*/ 0 h 4"/>
                  <a:gd name="T12" fmla="*/ 0 w 4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6" name="Freeform 129">
                <a:extLst>
                  <a:ext uri="{FF2B5EF4-FFF2-40B4-BE49-F238E27FC236}">
                    <a16:creationId xmlns:a16="http://schemas.microsoft.com/office/drawing/2014/main" id="{7E41BEC3-1BAF-2045-B23B-F3A9352BE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0 w 4"/>
                  <a:gd name="T9" fmla="*/ 0 h 3"/>
                  <a:gd name="T10" fmla="*/ 4 w 4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7" name="Freeform 130">
                <a:extLst>
                  <a:ext uri="{FF2B5EF4-FFF2-40B4-BE49-F238E27FC236}">
                    <a16:creationId xmlns:a16="http://schemas.microsoft.com/office/drawing/2014/main" id="{C2C15C88-B379-094B-9D66-D81A7EBA3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3621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0 w 4"/>
                  <a:gd name="T5" fmla="*/ 2 h 3"/>
                  <a:gd name="T6" fmla="*/ 0 w 4"/>
                  <a:gd name="T7" fmla="*/ 3 h 3"/>
                  <a:gd name="T8" fmla="*/ 4 w 4"/>
                  <a:gd name="T9" fmla="*/ 3 h 3"/>
                  <a:gd name="T10" fmla="*/ 4 w 4"/>
                  <a:gd name="T11" fmla="*/ 3 h 3"/>
                  <a:gd name="T12" fmla="*/ 4 w 4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8" name="Freeform 131">
                <a:extLst>
                  <a:ext uri="{FF2B5EF4-FFF2-40B4-BE49-F238E27FC236}">
                    <a16:creationId xmlns:a16="http://schemas.microsoft.com/office/drawing/2014/main" id="{24176680-225A-7547-9F1A-1B62C6593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6 w 6"/>
                  <a:gd name="T9" fmla="*/ 6 h 6"/>
                  <a:gd name="T10" fmla="*/ 0 w 6"/>
                  <a:gd name="T11" fmla="*/ 6 h 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29" name="Freeform 132">
                <a:extLst>
                  <a:ext uri="{FF2B5EF4-FFF2-40B4-BE49-F238E27FC236}">
                    <a16:creationId xmlns:a16="http://schemas.microsoft.com/office/drawing/2014/main" id="{F68D5629-E8C2-CE4E-AC0B-B53DEAB9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6 h 6"/>
                  <a:gd name="T4" fmla="*/ 5 w 6"/>
                  <a:gd name="T5" fmla="*/ 4 h 6"/>
                  <a:gd name="T6" fmla="*/ 6 w 6"/>
                  <a:gd name="T7" fmla="*/ 0 h 6"/>
                  <a:gd name="T8" fmla="*/ 3 w 6"/>
                  <a:gd name="T9" fmla="*/ 0 h 6"/>
                  <a:gd name="T10" fmla="*/ 3 w 6"/>
                  <a:gd name="T11" fmla="*/ 2 h 6"/>
                  <a:gd name="T12" fmla="*/ 2 w 6"/>
                  <a:gd name="T13" fmla="*/ 3 h 6"/>
                  <a:gd name="T14" fmla="*/ 0 w 6"/>
                  <a:gd name="T15" fmla="*/ 4 h 6"/>
                  <a:gd name="T16" fmla="*/ 0 w 6"/>
                  <a:gd name="T17" fmla="*/ 6 h 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6"/>
                    </a:lnTo>
                    <a:lnTo>
                      <a:pt x="5" y="4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0" name="Freeform 133">
                <a:extLst>
                  <a:ext uri="{FF2B5EF4-FFF2-40B4-BE49-F238E27FC236}">
                    <a16:creationId xmlns:a16="http://schemas.microsoft.com/office/drawing/2014/main" id="{8B3ED7A3-0F65-9B43-8164-5BD65F953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" y="3619"/>
                <a:ext cx="3" cy="4"/>
              </a:xfrm>
              <a:custGeom>
                <a:avLst/>
                <a:gdLst>
                  <a:gd name="T0" fmla="*/ 0 w 3"/>
                  <a:gd name="T1" fmla="*/ 4 h 4"/>
                  <a:gd name="T2" fmla="*/ 2 w 3"/>
                  <a:gd name="T3" fmla="*/ 3 h 4"/>
                  <a:gd name="T4" fmla="*/ 3 w 3"/>
                  <a:gd name="T5" fmla="*/ 2 h 4"/>
                  <a:gd name="T6" fmla="*/ 3 w 3"/>
                  <a:gd name="T7" fmla="*/ 0 h 4"/>
                  <a:gd name="T8" fmla="*/ 0 w 3"/>
                  <a:gd name="T9" fmla="*/ 0 h 4"/>
                  <a:gd name="T10" fmla="*/ 0 w 3"/>
                  <a:gd name="T11" fmla="*/ 0 h 4"/>
                  <a:gd name="T12" fmla="*/ 0 w 3"/>
                  <a:gd name="T13" fmla="*/ 4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4"/>
                    </a:moveTo>
                    <a:lnTo>
                      <a:pt x="2" y="3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1" name="Freeform 134">
                <a:extLst>
                  <a:ext uri="{FF2B5EF4-FFF2-40B4-BE49-F238E27FC236}">
                    <a16:creationId xmlns:a16="http://schemas.microsoft.com/office/drawing/2014/main" id="{5FA27ADA-121D-034D-9EDB-63D8C9D41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0 w 2"/>
                  <a:gd name="T9" fmla="*/ 0 h 3"/>
                  <a:gd name="T10" fmla="*/ 2 w 2"/>
                  <a:gd name="T11" fmla="*/ 0 h 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2" name="Freeform 135">
                <a:extLst>
                  <a:ext uri="{FF2B5EF4-FFF2-40B4-BE49-F238E27FC236}">
                    <a16:creationId xmlns:a16="http://schemas.microsoft.com/office/drawing/2014/main" id="{3D667DA0-9063-C545-B5DF-4EF49C87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" y="3621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0 w 2"/>
                  <a:gd name="T5" fmla="*/ 2 h 3"/>
                  <a:gd name="T6" fmla="*/ 0 w 2"/>
                  <a:gd name="T7" fmla="*/ 3 h 3"/>
                  <a:gd name="T8" fmla="*/ 2 w 2"/>
                  <a:gd name="T9" fmla="*/ 3 h 3"/>
                  <a:gd name="T10" fmla="*/ 2 w 2"/>
                  <a:gd name="T11" fmla="*/ 3 h 3"/>
                  <a:gd name="T12" fmla="*/ 2 w 2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3" name="Freeform 136">
                <a:extLst>
                  <a:ext uri="{FF2B5EF4-FFF2-40B4-BE49-F238E27FC236}">
                    <a16:creationId xmlns:a16="http://schemas.microsoft.com/office/drawing/2014/main" id="{D19AF009-1F5D-3C42-9F59-96B4A358E9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0 h 113"/>
                  <a:gd name="T2" fmla="*/ 264 w 264"/>
                  <a:gd name="T3" fmla="*/ 0 h 113"/>
                  <a:gd name="T4" fmla="*/ 264 w 264"/>
                  <a:gd name="T5" fmla="*/ 113 h 113"/>
                  <a:gd name="T6" fmla="*/ 0 w 264"/>
                  <a:gd name="T7" fmla="*/ 113 h 113"/>
                  <a:gd name="T8" fmla="*/ 0 w 264"/>
                  <a:gd name="T9" fmla="*/ 0 h 113"/>
                  <a:gd name="T10" fmla="*/ 0 w 264"/>
                  <a:gd name="T11" fmla="*/ 0 h 113"/>
                  <a:gd name="T12" fmla="*/ 262 w 264"/>
                  <a:gd name="T13" fmla="*/ 0 h 113"/>
                  <a:gd name="T14" fmla="*/ 262 w 264"/>
                  <a:gd name="T15" fmla="*/ 113 h 113"/>
                  <a:gd name="T16" fmla="*/ 0 w 264"/>
                  <a:gd name="T17" fmla="*/ 113 h 113"/>
                  <a:gd name="T18" fmla="*/ 0 w 264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4" h="113">
                    <a:moveTo>
                      <a:pt x="0" y="0"/>
                    </a:moveTo>
                    <a:lnTo>
                      <a:pt x="264" y="0"/>
                    </a:lnTo>
                    <a:lnTo>
                      <a:pt x="26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4" name="Freeform 137">
                <a:extLst>
                  <a:ext uri="{FF2B5EF4-FFF2-40B4-BE49-F238E27FC236}">
                    <a16:creationId xmlns:a16="http://schemas.microsoft.com/office/drawing/2014/main" id="{15C29092-A6C7-5E44-89EB-C2EACA4980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2" cy="113"/>
              </a:xfrm>
              <a:custGeom>
                <a:avLst/>
                <a:gdLst>
                  <a:gd name="T0" fmla="*/ 0 w 262"/>
                  <a:gd name="T1" fmla="*/ 0 h 113"/>
                  <a:gd name="T2" fmla="*/ 262 w 262"/>
                  <a:gd name="T3" fmla="*/ 0 h 113"/>
                  <a:gd name="T4" fmla="*/ 262 w 262"/>
                  <a:gd name="T5" fmla="*/ 113 h 113"/>
                  <a:gd name="T6" fmla="*/ 0 w 262"/>
                  <a:gd name="T7" fmla="*/ 113 h 113"/>
                  <a:gd name="T8" fmla="*/ 0 w 262"/>
                  <a:gd name="T9" fmla="*/ 0 h 113"/>
                  <a:gd name="T10" fmla="*/ 0 w 262"/>
                  <a:gd name="T11" fmla="*/ 0 h 113"/>
                  <a:gd name="T12" fmla="*/ 260 w 262"/>
                  <a:gd name="T13" fmla="*/ 0 h 113"/>
                  <a:gd name="T14" fmla="*/ 260 w 262"/>
                  <a:gd name="T15" fmla="*/ 112 h 113"/>
                  <a:gd name="T16" fmla="*/ 0 w 262"/>
                  <a:gd name="T17" fmla="*/ 112 h 113"/>
                  <a:gd name="T18" fmla="*/ 0 w 262"/>
                  <a:gd name="T19" fmla="*/ 0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2" h="113">
                    <a:moveTo>
                      <a:pt x="0" y="0"/>
                    </a:moveTo>
                    <a:lnTo>
                      <a:pt x="262" y="0"/>
                    </a:lnTo>
                    <a:lnTo>
                      <a:pt x="262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5" name="Freeform 138">
                <a:extLst>
                  <a:ext uri="{FF2B5EF4-FFF2-40B4-BE49-F238E27FC236}">
                    <a16:creationId xmlns:a16="http://schemas.microsoft.com/office/drawing/2014/main" id="{60C08E6C-C9DE-3045-B216-9F29B2133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60" cy="112"/>
              </a:xfrm>
              <a:custGeom>
                <a:avLst/>
                <a:gdLst>
                  <a:gd name="T0" fmla="*/ 0 w 260"/>
                  <a:gd name="T1" fmla="*/ 0 h 112"/>
                  <a:gd name="T2" fmla="*/ 260 w 260"/>
                  <a:gd name="T3" fmla="*/ 0 h 112"/>
                  <a:gd name="T4" fmla="*/ 260 w 260"/>
                  <a:gd name="T5" fmla="*/ 112 h 112"/>
                  <a:gd name="T6" fmla="*/ 0 w 260"/>
                  <a:gd name="T7" fmla="*/ 112 h 112"/>
                  <a:gd name="T8" fmla="*/ 0 w 260"/>
                  <a:gd name="T9" fmla="*/ 0 h 112"/>
                  <a:gd name="T10" fmla="*/ 0 w 260"/>
                  <a:gd name="T11" fmla="*/ 0 h 112"/>
                  <a:gd name="T12" fmla="*/ 258 w 260"/>
                  <a:gd name="T13" fmla="*/ 0 h 112"/>
                  <a:gd name="T14" fmla="*/ 258 w 260"/>
                  <a:gd name="T15" fmla="*/ 111 h 112"/>
                  <a:gd name="T16" fmla="*/ 0 w 260"/>
                  <a:gd name="T17" fmla="*/ 111 h 112"/>
                  <a:gd name="T18" fmla="*/ 0 w 260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0" h="112">
                    <a:moveTo>
                      <a:pt x="0" y="0"/>
                    </a:moveTo>
                    <a:lnTo>
                      <a:pt x="260" y="0"/>
                    </a:lnTo>
                    <a:lnTo>
                      <a:pt x="260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30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6" name="Freeform 139">
                <a:extLst>
                  <a:ext uri="{FF2B5EF4-FFF2-40B4-BE49-F238E27FC236}">
                    <a16:creationId xmlns:a16="http://schemas.microsoft.com/office/drawing/2014/main" id="{D0B3DE1B-5AB1-D443-AC1A-EDF2D43EC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8" cy="111"/>
              </a:xfrm>
              <a:custGeom>
                <a:avLst/>
                <a:gdLst>
                  <a:gd name="T0" fmla="*/ 0 w 258"/>
                  <a:gd name="T1" fmla="*/ 0 h 111"/>
                  <a:gd name="T2" fmla="*/ 258 w 258"/>
                  <a:gd name="T3" fmla="*/ 0 h 111"/>
                  <a:gd name="T4" fmla="*/ 258 w 258"/>
                  <a:gd name="T5" fmla="*/ 111 h 111"/>
                  <a:gd name="T6" fmla="*/ 0 w 258"/>
                  <a:gd name="T7" fmla="*/ 111 h 111"/>
                  <a:gd name="T8" fmla="*/ 0 w 258"/>
                  <a:gd name="T9" fmla="*/ 0 h 111"/>
                  <a:gd name="T10" fmla="*/ 0 w 258"/>
                  <a:gd name="T11" fmla="*/ 0 h 111"/>
                  <a:gd name="T12" fmla="*/ 257 w 258"/>
                  <a:gd name="T13" fmla="*/ 0 h 111"/>
                  <a:gd name="T14" fmla="*/ 257 w 258"/>
                  <a:gd name="T15" fmla="*/ 110 h 111"/>
                  <a:gd name="T16" fmla="*/ 0 w 258"/>
                  <a:gd name="T17" fmla="*/ 110 h 111"/>
                  <a:gd name="T18" fmla="*/ 0 w 258"/>
                  <a:gd name="T19" fmla="*/ 0 h 1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8" h="111">
                    <a:moveTo>
                      <a:pt x="0" y="0"/>
                    </a:moveTo>
                    <a:lnTo>
                      <a:pt x="258" y="0"/>
                    </a:lnTo>
                    <a:lnTo>
                      <a:pt x="258" y="111"/>
                    </a:lnTo>
                    <a:lnTo>
                      <a:pt x="0" y="1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50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7" name="Freeform 140">
                <a:extLst>
                  <a:ext uri="{FF2B5EF4-FFF2-40B4-BE49-F238E27FC236}">
                    <a16:creationId xmlns:a16="http://schemas.microsoft.com/office/drawing/2014/main" id="{A5A6479E-8416-524D-9FF3-A6E486CFE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7" cy="110"/>
              </a:xfrm>
              <a:custGeom>
                <a:avLst/>
                <a:gdLst>
                  <a:gd name="T0" fmla="*/ 0 w 257"/>
                  <a:gd name="T1" fmla="*/ 0 h 110"/>
                  <a:gd name="T2" fmla="*/ 257 w 257"/>
                  <a:gd name="T3" fmla="*/ 0 h 110"/>
                  <a:gd name="T4" fmla="*/ 257 w 257"/>
                  <a:gd name="T5" fmla="*/ 110 h 110"/>
                  <a:gd name="T6" fmla="*/ 0 w 257"/>
                  <a:gd name="T7" fmla="*/ 110 h 110"/>
                  <a:gd name="T8" fmla="*/ 0 w 257"/>
                  <a:gd name="T9" fmla="*/ 0 h 110"/>
                  <a:gd name="T10" fmla="*/ 0 w 257"/>
                  <a:gd name="T11" fmla="*/ 0 h 110"/>
                  <a:gd name="T12" fmla="*/ 255 w 257"/>
                  <a:gd name="T13" fmla="*/ 0 h 110"/>
                  <a:gd name="T14" fmla="*/ 255 w 257"/>
                  <a:gd name="T15" fmla="*/ 110 h 110"/>
                  <a:gd name="T16" fmla="*/ 0 w 257"/>
                  <a:gd name="T17" fmla="*/ 110 h 110"/>
                  <a:gd name="T18" fmla="*/ 0 w 257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7" h="110">
                    <a:moveTo>
                      <a:pt x="0" y="0"/>
                    </a:moveTo>
                    <a:lnTo>
                      <a:pt x="257" y="0"/>
                    </a:lnTo>
                    <a:lnTo>
                      <a:pt x="257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60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8" name="Freeform 141">
                <a:extLst>
                  <a:ext uri="{FF2B5EF4-FFF2-40B4-BE49-F238E27FC236}">
                    <a16:creationId xmlns:a16="http://schemas.microsoft.com/office/drawing/2014/main" id="{6C5AD36E-C2CA-CF41-B849-02B1C2E855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5" cy="110"/>
              </a:xfrm>
              <a:custGeom>
                <a:avLst/>
                <a:gdLst>
                  <a:gd name="T0" fmla="*/ 0 w 255"/>
                  <a:gd name="T1" fmla="*/ 0 h 110"/>
                  <a:gd name="T2" fmla="*/ 255 w 255"/>
                  <a:gd name="T3" fmla="*/ 0 h 110"/>
                  <a:gd name="T4" fmla="*/ 255 w 255"/>
                  <a:gd name="T5" fmla="*/ 110 h 110"/>
                  <a:gd name="T6" fmla="*/ 0 w 255"/>
                  <a:gd name="T7" fmla="*/ 110 h 110"/>
                  <a:gd name="T8" fmla="*/ 0 w 255"/>
                  <a:gd name="T9" fmla="*/ 0 h 110"/>
                  <a:gd name="T10" fmla="*/ 0 w 255"/>
                  <a:gd name="T11" fmla="*/ 0 h 110"/>
                  <a:gd name="T12" fmla="*/ 253 w 255"/>
                  <a:gd name="T13" fmla="*/ 0 h 110"/>
                  <a:gd name="T14" fmla="*/ 253 w 255"/>
                  <a:gd name="T15" fmla="*/ 109 h 110"/>
                  <a:gd name="T16" fmla="*/ 0 w 255"/>
                  <a:gd name="T17" fmla="*/ 109 h 110"/>
                  <a:gd name="T18" fmla="*/ 0 w 255"/>
                  <a:gd name="T19" fmla="*/ 0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5" h="110">
                    <a:moveTo>
                      <a:pt x="0" y="0"/>
                    </a:moveTo>
                    <a:lnTo>
                      <a:pt x="255" y="0"/>
                    </a:lnTo>
                    <a:lnTo>
                      <a:pt x="255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80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39" name="Freeform 142">
                <a:extLst>
                  <a:ext uri="{FF2B5EF4-FFF2-40B4-BE49-F238E27FC236}">
                    <a16:creationId xmlns:a16="http://schemas.microsoft.com/office/drawing/2014/main" id="{B8A969DE-1B24-944B-9D5C-61F463BB7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3" cy="109"/>
              </a:xfrm>
              <a:custGeom>
                <a:avLst/>
                <a:gdLst>
                  <a:gd name="T0" fmla="*/ 0 w 253"/>
                  <a:gd name="T1" fmla="*/ 0 h 109"/>
                  <a:gd name="T2" fmla="*/ 253 w 253"/>
                  <a:gd name="T3" fmla="*/ 0 h 109"/>
                  <a:gd name="T4" fmla="*/ 253 w 253"/>
                  <a:gd name="T5" fmla="*/ 109 h 109"/>
                  <a:gd name="T6" fmla="*/ 0 w 253"/>
                  <a:gd name="T7" fmla="*/ 109 h 109"/>
                  <a:gd name="T8" fmla="*/ 0 w 253"/>
                  <a:gd name="T9" fmla="*/ 0 h 109"/>
                  <a:gd name="T10" fmla="*/ 0 w 253"/>
                  <a:gd name="T11" fmla="*/ 0 h 109"/>
                  <a:gd name="T12" fmla="*/ 251 w 253"/>
                  <a:gd name="T13" fmla="*/ 0 h 109"/>
                  <a:gd name="T14" fmla="*/ 251 w 253"/>
                  <a:gd name="T15" fmla="*/ 108 h 109"/>
                  <a:gd name="T16" fmla="*/ 0 w 253"/>
                  <a:gd name="T17" fmla="*/ 108 h 109"/>
                  <a:gd name="T18" fmla="*/ 0 w 253"/>
                  <a:gd name="T19" fmla="*/ 0 h 10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109">
                    <a:moveTo>
                      <a:pt x="0" y="0"/>
                    </a:moveTo>
                    <a:lnTo>
                      <a:pt x="253" y="0"/>
                    </a:lnTo>
                    <a:lnTo>
                      <a:pt x="253" y="109"/>
                    </a:lnTo>
                    <a:lnTo>
                      <a:pt x="0" y="10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0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0" name="Freeform 143">
                <a:extLst>
                  <a:ext uri="{FF2B5EF4-FFF2-40B4-BE49-F238E27FC236}">
                    <a16:creationId xmlns:a16="http://schemas.microsoft.com/office/drawing/2014/main" id="{DDEF7A11-F1D6-EA45-96B9-5AB022A122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1" cy="108"/>
              </a:xfrm>
              <a:custGeom>
                <a:avLst/>
                <a:gdLst>
                  <a:gd name="T0" fmla="*/ 0 w 251"/>
                  <a:gd name="T1" fmla="*/ 0 h 108"/>
                  <a:gd name="T2" fmla="*/ 251 w 251"/>
                  <a:gd name="T3" fmla="*/ 0 h 108"/>
                  <a:gd name="T4" fmla="*/ 251 w 251"/>
                  <a:gd name="T5" fmla="*/ 108 h 108"/>
                  <a:gd name="T6" fmla="*/ 0 w 251"/>
                  <a:gd name="T7" fmla="*/ 108 h 108"/>
                  <a:gd name="T8" fmla="*/ 0 w 251"/>
                  <a:gd name="T9" fmla="*/ 0 h 108"/>
                  <a:gd name="T10" fmla="*/ 0 w 251"/>
                  <a:gd name="T11" fmla="*/ 0 h 108"/>
                  <a:gd name="T12" fmla="*/ 250 w 251"/>
                  <a:gd name="T13" fmla="*/ 0 h 108"/>
                  <a:gd name="T14" fmla="*/ 250 w 251"/>
                  <a:gd name="T15" fmla="*/ 107 h 108"/>
                  <a:gd name="T16" fmla="*/ 0 w 251"/>
                  <a:gd name="T17" fmla="*/ 107 h 108"/>
                  <a:gd name="T18" fmla="*/ 0 w 251"/>
                  <a:gd name="T19" fmla="*/ 0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1" h="108">
                    <a:moveTo>
                      <a:pt x="0" y="0"/>
                    </a:moveTo>
                    <a:lnTo>
                      <a:pt x="251" y="0"/>
                    </a:lnTo>
                    <a:lnTo>
                      <a:pt x="251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C0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1" name="Freeform 144">
                <a:extLst>
                  <a:ext uri="{FF2B5EF4-FFF2-40B4-BE49-F238E27FC236}">
                    <a16:creationId xmlns:a16="http://schemas.microsoft.com/office/drawing/2014/main" id="{6D7E5DA8-6854-C94E-BEF3-EB3056C125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0" cy="107"/>
              </a:xfrm>
              <a:custGeom>
                <a:avLst/>
                <a:gdLst>
                  <a:gd name="T0" fmla="*/ 0 w 250"/>
                  <a:gd name="T1" fmla="*/ 0 h 107"/>
                  <a:gd name="T2" fmla="*/ 250 w 250"/>
                  <a:gd name="T3" fmla="*/ 0 h 107"/>
                  <a:gd name="T4" fmla="*/ 250 w 250"/>
                  <a:gd name="T5" fmla="*/ 107 h 107"/>
                  <a:gd name="T6" fmla="*/ 0 w 250"/>
                  <a:gd name="T7" fmla="*/ 107 h 107"/>
                  <a:gd name="T8" fmla="*/ 0 w 250"/>
                  <a:gd name="T9" fmla="*/ 0 h 107"/>
                  <a:gd name="T10" fmla="*/ 0 w 250"/>
                  <a:gd name="T11" fmla="*/ 0 h 107"/>
                  <a:gd name="T12" fmla="*/ 248 w 250"/>
                  <a:gd name="T13" fmla="*/ 0 h 107"/>
                  <a:gd name="T14" fmla="*/ 248 w 250"/>
                  <a:gd name="T15" fmla="*/ 106 h 107"/>
                  <a:gd name="T16" fmla="*/ 0 w 250"/>
                  <a:gd name="T17" fmla="*/ 106 h 107"/>
                  <a:gd name="T18" fmla="*/ 0 w 250"/>
                  <a:gd name="T19" fmla="*/ 0 h 10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0" h="107">
                    <a:moveTo>
                      <a:pt x="0" y="0"/>
                    </a:moveTo>
                    <a:lnTo>
                      <a:pt x="250" y="0"/>
                    </a:lnTo>
                    <a:lnTo>
                      <a:pt x="250" y="107"/>
                    </a:lnTo>
                    <a:lnTo>
                      <a:pt x="0" y="10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D0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2" name="Freeform 145">
                <a:extLst>
                  <a:ext uri="{FF2B5EF4-FFF2-40B4-BE49-F238E27FC236}">
                    <a16:creationId xmlns:a16="http://schemas.microsoft.com/office/drawing/2014/main" id="{BCDB234A-1B48-B740-9E03-80593DCD0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8" cy="106"/>
              </a:xfrm>
              <a:custGeom>
                <a:avLst/>
                <a:gdLst>
                  <a:gd name="T0" fmla="*/ 0 w 248"/>
                  <a:gd name="T1" fmla="*/ 0 h 106"/>
                  <a:gd name="T2" fmla="*/ 248 w 248"/>
                  <a:gd name="T3" fmla="*/ 0 h 106"/>
                  <a:gd name="T4" fmla="*/ 248 w 248"/>
                  <a:gd name="T5" fmla="*/ 106 h 106"/>
                  <a:gd name="T6" fmla="*/ 0 w 248"/>
                  <a:gd name="T7" fmla="*/ 106 h 106"/>
                  <a:gd name="T8" fmla="*/ 0 w 248"/>
                  <a:gd name="T9" fmla="*/ 0 h 106"/>
                  <a:gd name="T10" fmla="*/ 0 w 248"/>
                  <a:gd name="T11" fmla="*/ 0 h 106"/>
                  <a:gd name="T12" fmla="*/ 246 w 248"/>
                  <a:gd name="T13" fmla="*/ 0 h 106"/>
                  <a:gd name="T14" fmla="*/ 246 w 248"/>
                  <a:gd name="T15" fmla="*/ 106 h 106"/>
                  <a:gd name="T16" fmla="*/ 0 w 248"/>
                  <a:gd name="T17" fmla="*/ 106 h 106"/>
                  <a:gd name="T18" fmla="*/ 0 w 248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8" h="106">
                    <a:moveTo>
                      <a:pt x="0" y="0"/>
                    </a:moveTo>
                    <a:lnTo>
                      <a:pt x="248" y="0"/>
                    </a:lnTo>
                    <a:lnTo>
                      <a:pt x="248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F0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3" name="Freeform 146">
                <a:extLst>
                  <a:ext uri="{FF2B5EF4-FFF2-40B4-BE49-F238E27FC236}">
                    <a16:creationId xmlns:a16="http://schemas.microsoft.com/office/drawing/2014/main" id="{CBB5B446-A917-4548-8189-7BBB227D6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6" cy="106"/>
              </a:xfrm>
              <a:custGeom>
                <a:avLst/>
                <a:gdLst>
                  <a:gd name="T0" fmla="*/ 0 w 246"/>
                  <a:gd name="T1" fmla="*/ 0 h 106"/>
                  <a:gd name="T2" fmla="*/ 246 w 246"/>
                  <a:gd name="T3" fmla="*/ 0 h 106"/>
                  <a:gd name="T4" fmla="*/ 246 w 246"/>
                  <a:gd name="T5" fmla="*/ 106 h 106"/>
                  <a:gd name="T6" fmla="*/ 0 w 246"/>
                  <a:gd name="T7" fmla="*/ 106 h 106"/>
                  <a:gd name="T8" fmla="*/ 0 w 246"/>
                  <a:gd name="T9" fmla="*/ 0 h 106"/>
                  <a:gd name="T10" fmla="*/ 0 w 246"/>
                  <a:gd name="T11" fmla="*/ 0 h 106"/>
                  <a:gd name="T12" fmla="*/ 244 w 246"/>
                  <a:gd name="T13" fmla="*/ 0 h 106"/>
                  <a:gd name="T14" fmla="*/ 244 w 246"/>
                  <a:gd name="T15" fmla="*/ 105 h 106"/>
                  <a:gd name="T16" fmla="*/ 0 w 246"/>
                  <a:gd name="T17" fmla="*/ 105 h 106"/>
                  <a:gd name="T18" fmla="*/ 0 w 246"/>
                  <a:gd name="T19" fmla="*/ 0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6" h="106">
                    <a:moveTo>
                      <a:pt x="0" y="0"/>
                    </a:moveTo>
                    <a:lnTo>
                      <a:pt x="246" y="0"/>
                    </a:lnTo>
                    <a:lnTo>
                      <a:pt x="246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11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4" name="Freeform 147">
                <a:extLst>
                  <a:ext uri="{FF2B5EF4-FFF2-40B4-BE49-F238E27FC236}">
                    <a16:creationId xmlns:a16="http://schemas.microsoft.com/office/drawing/2014/main" id="{A3950354-F6D8-F445-8001-D7364487C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4" cy="105"/>
              </a:xfrm>
              <a:custGeom>
                <a:avLst/>
                <a:gdLst>
                  <a:gd name="T0" fmla="*/ 0 w 244"/>
                  <a:gd name="T1" fmla="*/ 0 h 105"/>
                  <a:gd name="T2" fmla="*/ 244 w 244"/>
                  <a:gd name="T3" fmla="*/ 0 h 105"/>
                  <a:gd name="T4" fmla="*/ 244 w 244"/>
                  <a:gd name="T5" fmla="*/ 105 h 105"/>
                  <a:gd name="T6" fmla="*/ 0 w 244"/>
                  <a:gd name="T7" fmla="*/ 105 h 105"/>
                  <a:gd name="T8" fmla="*/ 0 w 244"/>
                  <a:gd name="T9" fmla="*/ 0 h 105"/>
                  <a:gd name="T10" fmla="*/ 0 w 244"/>
                  <a:gd name="T11" fmla="*/ 0 h 105"/>
                  <a:gd name="T12" fmla="*/ 243 w 244"/>
                  <a:gd name="T13" fmla="*/ 0 h 105"/>
                  <a:gd name="T14" fmla="*/ 243 w 244"/>
                  <a:gd name="T15" fmla="*/ 105 h 105"/>
                  <a:gd name="T16" fmla="*/ 0 w 244"/>
                  <a:gd name="T17" fmla="*/ 105 h 105"/>
                  <a:gd name="T18" fmla="*/ 0 w 244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4" h="105">
                    <a:moveTo>
                      <a:pt x="0" y="0"/>
                    </a:moveTo>
                    <a:lnTo>
                      <a:pt x="244" y="0"/>
                    </a:lnTo>
                    <a:lnTo>
                      <a:pt x="244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5" name="Freeform 148">
                <a:extLst>
                  <a:ext uri="{FF2B5EF4-FFF2-40B4-BE49-F238E27FC236}">
                    <a16:creationId xmlns:a16="http://schemas.microsoft.com/office/drawing/2014/main" id="{55383246-6A1B-F440-8A4D-6E71078FD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3" cy="105"/>
              </a:xfrm>
              <a:custGeom>
                <a:avLst/>
                <a:gdLst>
                  <a:gd name="T0" fmla="*/ 0 w 243"/>
                  <a:gd name="T1" fmla="*/ 0 h 105"/>
                  <a:gd name="T2" fmla="*/ 243 w 243"/>
                  <a:gd name="T3" fmla="*/ 0 h 105"/>
                  <a:gd name="T4" fmla="*/ 243 w 243"/>
                  <a:gd name="T5" fmla="*/ 105 h 105"/>
                  <a:gd name="T6" fmla="*/ 0 w 243"/>
                  <a:gd name="T7" fmla="*/ 105 h 105"/>
                  <a:gd name="T8" fmla="*/ 0 w 243"/>
                  <a:gd name="T9" fmla="*/ 0 h 105"/>
                  <a:gd name="T10" fmla="*/ 0 w 243"/>
                  <a:gd name="T11" fmla="*/ 0 h 105"/>
                  <a:gd name="T12" fmla="*/ 241 w 243"/>
                  <a:gd name="T13" fmla="*/ 0 h 105"/>
                  <a:gd name="T14" fmla="*/ 241 w 243"/>
                  <a:gd name="T15" fmla="*/ 104 h 105"/>
                  <a:gd name="T16" fmla="*/ 0 w 243"/>
                  <a:gd name="T17" fmla="*/ 104 h 105"/>
                  <a:gd name="T18" fmla="*/ 0 w 243"/>
                  <a:gd name="T19" fmla="*/ 0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3" h="105">
                    <a:moveTo>
                      <a:pt x="0" y="0"/>
                    </a:moveTo>
                    <a:lnTo>
                      <a:pt x="243" y="0"/>
                    </a:lnTo>
                    <a:lnTo>
                      <a:pt x="2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51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6" name="Freeform 149">
                <a:extLst>
                  <a:ext uri="{FF2B5EF4-FFF2-40B4-BE49-F238E27FC236}">
                    <a16:creationId xmlns:a16="http://schemas.microsoft.com/office/drawing/2014/main" id="{4E59A265-25C1-3D49-920F-B8A1BAFFFA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41" cy="104"/>
              </a:xfrm>
              <a:custGeom>
                <a:avLst/>
                <a:gdLst>
                  <a:gd name="T0" fmla="*/ 0 w 241"/>
                  <a:gd name="T1" fmla="*/ 0 h 104"/>
                  <a:gd name="T2" fmla="*/ 241 w 241"/>
                  <a:gd name="T3" fmla="*/ 0 h 104"/>
                  <a:gd name="T4" fmla="*/ 241 w 241"/>
                  <a:gd name="T5" fmla="*/ 104 h 104"/>
                  <a:gd name="T6" fmla="*/ 0 w 241"/>
                  <a:gd name="T7" fmla="*/ 104 h 104"/>
                  <a:gd name="T8" fmla="*/ 0 w 241"/>
                  <a:gd name="T9" fmla="*/ 0 h 104"/>
                  <a:gd name="T10" fmla="*/ 0 w 241"/>
                  <a:gd name="T11" fmla="*/ 0 h 104"/>
                  <a:gd name="T12" fmla="*/ 239 w 241"/>
                  <a:gd name="T13" fmla="*/ 0 h 104"/>
                  <a:gd name="T14" fmla="*/ 239 w 241"/>
                  <a:gd name="T15" fmla="*/ 103 h 104"/>
                  <a:gd name="T16" fmla="*/ 0 w 241"/>
                  <a:gd name="T17" fmla="*/ 103 h 104"/>
                  <a:gd name="T18" fmla="*/ 0 w 241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1" h="104">
                    <a:moveTo>
                      <a:pt x="0" y="0"/>
                    </a:moveTo>
                    <a:lnTo>
                      <a:pt x="241" y="0"/>
                    </a:lnTo>
                    <a:lnTo>
                      <a:pt x="2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7" name="Freeform 150">
                <a:extLst>
                  <a:ext uri="{FF2B5EF4-FFF2-40B4-BE49-F238E27FC236}">
                    <a16:creationId xmlns:a16="http://schemas.microsoft.com/office/drawing/2014/main" id="{E1F02A87-236A-B646-B09E-BE3265DCB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9" cy="103"/>
              </a:xfrm>
              <a:custGeom>
                <a:avLst/>
                <a:gdLst>
                  <a:gd name="T0" fmla="*/ 0 w 239"/>
                  <a:gd name="T1" fmla="*/ 0 h 103"/>
                  <a:gd name="T2" fmla="*/ 239 w 239"/>
                  <a:gd name="T3" fmla="*/ 0 h 103"/>
                  <a:gd name="T4" fmla="*/ 239 w 239"/>
                  <a:gd name="T5" fmla="*/ 103 h 103"/>
                  <a:gd name="T6" fmla="*/ 0 w 239"/>
                  <a:gd name="T7" fmla="*/ 103 h 103"/>
                  <a:gd name="T8" fmla="*/ 0 w 239"/>
                  <a:gd name="T9" fmla="*/ 0 h 103"/>
                  <a:gd name="T10" fmla="*/ 0 w 239"/>
                  <a:gd name="T11" fmla="*/ 0 h 103"/>
                  <a:gd name="T12" fmla="*/ 237 w 239"/>
                  <a:gd name="T13" fmla="*/ 0 h 103"/>
                  <a:gd name="T14" fmla="*/ 237 w 239"/>
                  <a:gd name="T15" fmla="*/ 102 h 103"/>
                  <a:gd name="T16" fmla="*/ 0 w 239"/>
                  <a:gd name="T17" fmla="*/ 102 h 103"/>
                  <a:gd name="T18" fmla="*/ 0 w 239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9" h="103">
                    <a:moveTo>
                      <a:pt x="0" y="0"/>
                    </a:moveTo>
                    <a:lnTo>
                      <a:pt x="239" y="0"/>
                    </a:lnTo>
                    <a:lnTo>
                      <a:pt x="239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8" name="Freeform 151">
                <a:extLst>
                  <a:ext uri="{FF2B5EF4-FFF2-40B4-BE49-F238E27FC236}">
                    <a16:creationId xmlns:a16="http://schemas.microsoft.com/office/drawing/2014/main" id="{B5030727-E948-F145-B09B-4BE66175E3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7" cy="102"/>
              </a:xfrm>
              <a:custGeom>
                <a:avLst/>
                <a:gdLst>
                  <a:gd name="T0" fmla="*/ 0 w 237"/>
                  <a:gd name="T1" fmla="*/ 0 h 102"/>
                  <a:gd name="T2" fmla="*/ 237 w 237"/>
                  <a:gd name="T3" fmla="*/ 0 h 102"/>
                  <a:gd name="T4" fmla="*/ 237 w 237"/>
                  <a:gd name="T5" fmla="*/ 102 h 102"/>
                  <a:gd name="T6" fmla="*/ 0 w 237"/>
                  <a:gd name="T7" fmla="*/ 102 h 102"/>
                  <a:gd name="T8" fmla="*/ 0 w 237"/>
                  <a:gd name="T9" fmla="*/ 0 h 102"/>
                  <a:gd name="T10" fmla="*/ 0 w 237"/>
                  <a:gd name="T11" fmla="*/ 0 h 102"/>
                  <a:gd name="T12" fmla="*/ 235 w 237"/>
                  <a:gd name="T13" fmla="*/ 0 h 102"/>
                  <a:gd name="T14" fmla="*/ 235 w 237"/>
                  <a:gd name="T15" fmla="*/ 101 h 102"/>
                  <a:gd name="T16" fmla="*/ 0 w 237"/>
                  <a:gd name="T17" fmla="*/ 101 h 102"/>
                  <a:gd name="T18" fmla="*/ 0 w 237"/>
                  <a:gd name="T19" fmla="*/ 0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7" h="102">
                    <a:moveTo>
                      <a:pt x="0" y="0"/>
                    </a:moveTo>
                    <a:lnTo>
                      <a:pt x="237" y="0"/>
                    </a:lnTo>
                    <a:lnTo>
                      <a:pt x="237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1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49" name="Freeform 152">
                <a:extLst>
                  <a:ext uri="{FF2B5EF4-FFF2-40B4-BE49-F238E27FC236}">
                    <a16:creationId xmlns:a16="http://schemas.microsoft.com/office/drawing/2014/main" id="{0839A1DC-8C5A-EC47-8858-B02145BCE2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5" cy="101"/>
              </a:xfrm>
              <a:custGeom>
                <a:avLst/>
                <a:gdLst>
                  <a:gd name="T0" fmla="*/ 0 w 235"/>
                  <a:gd name="T1" fmla="*/ 0 h 101"/>
                  <a:gd name="T2" fmla="*/ 235 w 235"/>
                  <a:gd name="T3" fmla="*/ 0 h 101"/>
                  <a:gd name="T4" fmla="*/ 235 w 235"/>
                  <a:gd name="T5" fmla="*/ 101 h 101"/>
                  <a:gd name="T6" fmla="*/ 0 w 235"/>
                  <a:gd name="T7" fmla="*/ 101 h 101"/>
                  <a:gd name="T8" fmla="*/ 0 w 235"/>
                  <a:gd name="T9" fmla="*/ 0 h 101"/>
                  <a:gd name="T10" fmla="*/ 0 w 235"/>
                  <a:gd name="T11" fmla="*/ 0 h 101"/>
                  <a:gd name="T12" fmla="*/ 234 w 235"/>
                  <a:gd name="T13" fmla="*/ 0 h 101"/>
                  <a:gd name="T14" fmla="*/ 234 w 235"/>
                  <a:gd name="T15" fmla="*/ 100 h 101"/>
                  <a:gd name="T16" fmla="*/ 0 w 235"/>
                  <a:gd name="T17" fmla="*/ 100 h 101"/>
                  <a:gd name="T18" fmla="*/ 0 w 23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5" h="101">
                    <a:moveTo>
                      <a:pt x="0" y="0"/>
                    </a:moveTo>
                    <a:lnTo>
                      <a:pt x="235" y="0"/>
                    </a:lnTo>
                    <a:lnTo>
                      <a:pt x="23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1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0" name="Freeform 153">
                <a:extLst>
                  <a:ext uri="{FF2B5EF4-FFF2-40B4-BE49-F238E27FC236}">
                    <a16:creationId xmlns:a16="http://schemas.microsoft.com/office/drawing/2014/main" id="{7E932860-967B-5D49-918E-671BA6C6BE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4" cy="100"/>
              </a:xfrm>
              <a:custGeom>
                <a:avLst/>
                <a:gdLst>
                  <a:gd name="T0" fmla="*/ 0 w 234"/>
                  <a:gd name="T1" fmla="*/ 0 h 100"/>
                  <a:gd name="T2" fmla="*/ 234 w 234"/>
                  <a:gd name="T3" fmla="*/ 0 h 100"/>
                  <a:gd name="T4" fmla="*/ 234 w 234"/>
                  <a:gd name="T5" fmla="*/ 100 h 100"/>
                  <a:gd name="T6" fmla="*/ 0 w 234"/>
                  <a:gd name="T7" fmla="*/ 100 h 100"/>
                  <a:gd name="T8" fmla="*/ 0 w 234"/>
                  <a:gd name="T9" fmla="*/ 0 h 100"/>
                  <a:gd name="T10" fmla="*/ 0 w 234"/>
                  <a:gd name="T11" fmla="*/ 0 h 100"/>
                  <a:gd name="T12" fmla="*/ 232 w 234"/>
                  <a:gd name="T13" fmla="*/ 0 h 100"/>
                  <a:gd name="T14" fmla="*/ 232 w 234"/>
                  <a:gd name="T15" fmla="*/ 100 h 100"/>
                  <a:gd name="T16" fmla="*/ 0 w 234"/>
                  <a:gd name="T17" fmla="*/ 100 h 100"/>
                  <a:gd name="T18" fmla="*/ 0 w 234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4" h="100">
                    <a:moveTo>
                      <a:pt x="0" y="0"/>
                    </a:moveTo>
                    <a:lnTo>
                      <a:pt x="234" y="0"/>
                    </a:lnTo>
                    <a:lnTo>
                      <a:pt x="234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1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1" name="Freeform 154">
                <a:extLst>
                  <a:ext uri="{FF2B5EF4-FFF2-40B4-BE49-F238E27FC236}">
                    <a16:creationId xmlns:a16="http://schemas.microsoft.com/office/drawing/2014/main" id="{B16F1684-6808-E043-9997-28786F56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2" cy="100"/>
              </a:xfrm>
              <a:custGeom>
                <a:avLst/>
                <a:gdLst>
                  <a:gd name="T0" fmla="*/ 0 w 232"/>
                  <a:gd name="T1" fmla="*/ 0 h 100"/>
                  <a:gd name="T2" fmla="*/ 232 w 232"/>
                  <a:gd name="T3" fmla="*/ 0 h 100"/>
                  <a:gd name="T4" fmla="*/ 232 w 232"/>
                  <a:gd name="T5" fmla="*/ 100 h 100"/>
                  <a:gd name="T6" fmla="*/ 0 w 232"/>
                  <a:gd name="T7" fmla="*/ 100 h 100"/>
                  <a:gd name="T8" fmla="*/ 0 w 232"/>
                  <a:gd name="T9" fmla="*/ 0 h 100"/>
                  <a:gd name="T10" fmla="*/ 0 w 232"/>
                  <a:gd name="T11" fmla="*/ 0 h 100"/>
                  <a:gd name="T12" fmla="*/ 230 w 232"/>
                  <a:gd name="T13" fmla="*/ 0 h 100"/>
                  <a:gd name="T14" fmla="*/ 230 w 232"/>
                  <a:gd name="T15" fmla="*/ 100 h 100"/>
                  <a:gd name="T16" fmla="*/ 0 w 232"/>
                  <a:gd name="T17" fmla="*/ 100 h 100"/>
                  <a:gd name="T18" fmla="*/ 0 w 23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2" h="100">
                    <a:moveTo>
                      <a:pt x="0" y="0"/>
                    </a:moveTo>
                    <a:lnTo>
                      <a:pt x="232" y="0"/>
                    </a:lnTo>
                    <a:lnTo>
                      <a:pt x="232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2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2" name="Freeform 155">
                <a:extLst>
                  <a:ext uri="{FF2B5EF4-FFF2-40B4-BE49-F238E27FC236}">
                    <a16:creationId xmlns:a16="http://schemas.microsoft.com/office/drawing/2014/main" id="{A9CB1589-495B-DB49-8A42-ABA33BA6C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0" cy="100"/>
              </a:xfrm>
              <a:custGeom>
                <a:avLst/>
                <a:gdLst>
                  <a:gd name="T0" fmla="*/ 0 w 230"/>
                  <a:gd name="T1" fmla="*/ 0 h 100"/>
                  <a:gd name="T2" fmla="*/ 230 w 230"/>
                  <a:gd name="T3" fmla="*/ 0 h 100"/>
                  <a:gd name="T4" fmla="*/ 230 w 230"/>
                  <a:gd name="T5" fmla="*/ 100 h 100"/>
                  <a:gd name="T6" fmla="*/ 0 w 230"/>
                  <a:gd name="T7" fmla="*/ 100 h 100"/>
                  <a:gd name="T8" fmla="*/ 0 w 230"/>
                  <a:gd name="T9" fmla="*/ 0 h 100"/>
                  <a:gd name="T10" fmla="*/ 0 w 230"/>
                  <a:gd name="T11" fmla="*/ 0 h 100"/>
                  <a:gd name="T12" fmla="*/ 228 w 230"/>
                  <a:gd name="T13" fmla="*/ 0 h 100"/>
                  <a:gd name="T14" fmla="*/ 228 w 230"/>
                  <a:gd name="T15" fmla="*/ 99 h 100"/>
                  <a:gd name="T16" fmla="*/ 0 w 230"/>
                  <a:gd name="T17" fmla="*/ 99 h 100"/>
                  <a:gd name="T18" fmla="*/ 0 w 23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0" h="100">
                    <a:moveTo>
                      <a:pt x="0" y="0"/>
                    </a:moveTo>
                    <a:lnTo>
                      <a:pt x="230" y="0"/>
                    </a:lnTo>
                    <a:lnTo>
                      <a:pt x="230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3" name="Freeform 156">
                <a:extLst>
                  <a:ext uri="{FF2B5EF4-FFF2-40B4-BE49-F238E27FC236}">
                    <a16:creationId xmlns:a16="http://schemas.microsoft.com/office/drawing/2014/main" id="{2531BDF6-5DBB-5C45-95BE-15A8D0A62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8" cy="99"/>
              </a:xfrm>
              <a:custGeom>
                <a:avLst/>
                <a:gdLst>
                  <a:gd name="T0" fmla="*/ 0 w 228"/>
                  <a:gd name="T1" fmla="*/ 0 h 99"/>
                  <a:gd name="T2" fmla="*/ 228 w 228"/>
                  <a:gd name="T3" fmla="*/ 0 h 99"/>
                  <a:gd name="T4" fmla="*/ 228 w 228"/>
                  <a:gd name="T5" fmla="*/ 99 h 99"/>
                  <a:gd name="T6" fmla="*/ 0 w 228"/>
                  <a:gd name="T7" fmla="*/ 99 h 99"/>
                  <a:gd name="T8" fmla="*/ 0 w 228"/>
                  <a:gd name="T9" fmla="*/ 0 h 99"/>
                  <a:gd name="T10" fmla="*/ 0 w 228"/>
                  <a:gd name="T11" fmla="*/ 0 h 99"/>
                  <a:gd name="T12" fmla="*/ 227 w 228"/>
                  <a:gd name="T13" fmla="*/ 0 h 99"/>
                  <a:gd name="T14" fmla="*/ 227 w 228"/>
                  <a:gd name="T15" fmla="*/ 98 h 99"/>
                  <a:gd name="T16" fmla="*/ 0 w 228"/>
                  <a:gd name="T17" fmla="*/ 98 h 99"/>
                  <a:gd name="T18" fmla="*/ 0 w 228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8" h="99">
                    <a:moveTo>
                      <a:pt x="0" y="0"/>
                    </a:moveTo>
                    <a:lnTo>
                      <a:pt x="228" y="0"/>
                    </a:lnTo>
                    <a:lnTo>
                      <a:pt x="228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42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4" name="Freeform 157">
                <a:extLst>
                  <a:ext uri="{FF2B5EF4-FFF2-40B4-BE49-F238E27FC236}">
                    <a16:creationId xmlns:a16="http://schemas.microsoft.com/office/drawing/2014/main" id="{0C530D2C-E9E0-AC4D-901A-B31F49DF3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7" cy="98"/>
              </a:xfrm>
              <a:custGeom>
                <a:avLst/>
                <a:gdLst>
                  <a:gd name="T0" fmla="*/ 0 w 227"/>
                  <a:gd name="T1" fmla="*/ 0 h 98"/>
                  <a:gd name="T2" fmla="*/ 227 w 227"/>
                  <a:gd name="T3" fmla="*/ 0 h 98"/>
                  <a:gd name="T4" fmla="*/ 227 w 227"/>
                  <a:gd name="T5" fmla="*/ 98 h 98"/>
                  <a:gd name="T6" fmla="*/ 0 w 227"/>
                  <a:gd name="T7" fmla="*/ 98 h 98"/>
                  <a:gd name="T8" fmla="*/ 0 w 227"/>
                  <a:gd name="T9" fmla="*/ 0 h 98"/>
                  <a:gd name="T10" fmla="*/ 0 w 227"/>
                  <a:gd name="T11" fmla="*/ 0 h 98"/>
                  <a:gd name="T12" fmla="*/ 225 w 227"/>
                  <a:gd name="T13" fmla="*/ 0 h 98"/>
                  <a:gd name="T14" fmla="*/ 225 w 227"/>
                  <a:gd name="T15" fmla="*/ 97 h 98"/>
                  <a:gd name="T16" fmla="*/ 0 w 227"/>
                  <a:gd name="T17" fmla="*/ 97 h 98"/>
                  <a:gd name="T18" fmla="*/ 0 w 227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7" h="98">
                    <a:moveTo>
                      <a:pt x="0" y="0"/>
                    </a:moveTo>
                    <a:lnTo>
                      <a:pt x="227" y="0"/>
                    </a:lnTo>
                    <a:lnTo>
                      <a:pt x="227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2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5" name="Freeform 158">
                <a:extLst>
                  <a:ext uri="{FF2B5EF4-FFF2-40B4-BE49-F238E27FC236}">
                    <a16:creationId xmlns:a16="http://schemas.microsoft.com/office/drawing/2014/main" id="{64291360-905F-EC44-82FE-C803EF1B6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5" cy="97"/>
              </a:xfrm>
              <a:custGeom>
                <a:avLst/>
                <a:gdLst>
                  <a:gd name="T0" fmla="*/ 0 w 225"/>
                  <a:gd name="T1" fmla="*/ 0 h 97"/>
                  <a:gd name="T2" fmla="*/ 225 w 225"/>
                  <a:gd name="T3" fmla="*/ 0 h 97"/>
                  <a:gd name="T4" fmla="*/ 225 w 225"/>
                  <a:gd name="T5" fmla="*/ 97 h 97"/>
                  <a:gd name="T6" fmla="*/ 0 w 225"/>
                  <a:gd name="T7" fmla="*/ 97 h 97"/>
                  <a:gd name="T8" fmla="*/ 0 w 225"/>
                  <a:gd name="T9" fmla="*/ 0 h 97"/>
                  <a:gd name="T10" fmla="*/ 0 w 225"/>
                  <a:gd name="T11" fmla="*/ 0 h 97"/>
                  <a:gd name="T12" fmla="*/ 223 w 225"/>
                  <a:gd name="T13" fmla="*/ 0 h 97"/>
                  <a:gd name="T14" fmla="*/ 223 w 225"/>
                  <a:gd name="T15" fmla="*/ 96 h 97"/>
                  <a:gd name="T16" fmla="*/ 0 w 225"/>
                  <a:gd name="T17" fmla="*/ 96 h 97"/>
                  <a:gd name="T18" fmla="*/ 0 w 225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5" h="97">
                    <a:moveTo>
                      <a:pt x="0" y="0"/>
                    </a:moveTo>
                    <a:lnTo>
                      <a:pt x="225" y="0"/>
                    </a:lnTo>
                    <a:lnTo>
                      <a:pt x="225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6" name="Freeform 159">
                <a:extLst>
                  <a:ext uri="{FF2B5EF4-FFF2-40B4-BE49-F238E27FC236}">
                    <a16:creationId xmlns:a16="http://schemas.microsoft.com/office/drawing/2014/main" id="{0CF40A02-DCEB-744C-9481-E344C4F373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3" cy="96"/>
              </a:xfrm>
              <a:custGeom>
                <a:avLst/>
                <a:gdLst>
                  <a:gd name="T0" fmla="*/ 0 w 223"/>
                  <a:gd name="T1" fmla="*/ 0 h 96"/>
                  <a:gd name="T2" fmla="*/ 223 w 223"/>
                  <a:gd name="T3" fmla="*/ 0 h 96"/>
                  <a:gd name="T4" fmla="*/ 223 w 223"/>
                  <a:gd name="T5" fmla="*/ 96 h 96"/>
                  <a:gd name="T6" fmla="*/ 0 w 223"/>
                  <a:gd name="T7" fmla="*/ 96 h 96"/>
                  <a:gd name="T8" fmla="*/ 0 w 223"/>
                  <a:gd name="T9" fmla="*/ 0 h 96"/>
                  <a:gd name="T10" fmla="*/ 0 w 223"/>
                  <a:gd name="T11" fmla="*/ 0 h 96"/>
                  <a:gd name="T12" fmla="*/ 221 w 223"/>
                  <a:gd name="T13" fmla="*/ 0 h 96"/>
                  <a:gd name="T14" fmla="*/ 221 w 223"/>
                  <a:gd name="T15" fmla="*/ 95 h 96"/>
                  <a:gd name="T16" fmla="*/ 0 w 223"/>
                  <a:gd name="T17" fmla="*/ 95 h 96"/>
                  <a:gd name="T18" fmla="*/ 0 w 223"/>
                  <a:gd name="T19" fmla="*/ 0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3" h="96">
                    <a:moveTo>
                      <a:pt x="0" y="0"/>
                    </a:moveTo>
                    <a:lnTo>
                      <a:pt x="223" y="0"/>
                    </a:lnTo>
                    <a:lnTo>
                      <a:pt x="223" y="96"/>
                    </a:lnTo>
                    <a:lnTo>
                      <a:pt x="0" y="9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2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7" name="Freeform 160">
                <a:extLst>
                  <a:ext uri="{FF2B5EF4-FFF2-40B4-BE49-F238E27FC236}">
                    <a16:creationId xmlns:a16="http://schemas.microsoft.com/office/drawing/2014/main" id="{66DD88D4-8AF6-3E4E-A0AE-5FA5A1D61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1" cy="95"/>
              </a:xfrm>
              <a:custGeom>
                <a:avLst/>
                <a:gdLst>
                  <a:gd name="T0" fmla="*/ 0 w 221"/>
                  <a:gd name="T1" fmla="*/ 0 h 95"/>
                  <a:gd name="T2" fmla="*/ 221 w 221"/>
                  <a:gd name="T3" fmla="*/ 0 h 95"/>
                  <a:gd name="T4" fmla="*/ 221 w 221"/>
                  <a:gd name="T5" fmla="*/ 95 h 95"/>
                  <a:gd name="T6" fmla="*/ 0 w 221"/>
                  <a:gd name="T7" fmla="*/ 95 h 95"/>
                  <a:gd name="T8" fmla="*/ 0 w 221"/>
                  <a:gd name="T9" fmla="*/ 0 h 95"/>
                  <a:gd name="T10" fmla="*/ 0 w 221"/>
                  <a:gd name="T11" fmla="*/ 0 h 95"/>
                  <a:gd name="T12" fmla="*/ 220 w 221"/>
                  <a:gd name="T13" fmla="*/ 0 h 95"/>
                  <a:gd name="T14" fmla="*/ 220 w 221"/>
                  <a:gd name="T15" fmla="*/ 94 h 95"/>
                  <a:gd name="T16" fmla="*/ 0 w 221"/>
                  <a:gd name="T17" fmla="*/ 94 h 95"/>
                  <a:gd name="T18" fmla="*/ 0 w 221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1" h="95">
                    <a:moveTo>
                      <a:pt x="0" y="0"/>
                    </a:moveTo>
                    <a:lnTo>
                      <a:pt x="221" y="0"/>
                    </a:lnTo>
                    <a:lnTo>
                      <a:pt x="221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8" name="Freeform 161">
                <a:extLst>
                  <a:ext uri="{FF2B5EF4-FFF2-40B4-BE49-F238E27FC236}">
                    <a16:creationId xmlns:a16="http://schemas.microsoft.com/office/drawing/2014/main" id="{667B1842-1525-1B45-A547-9127C857E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20" cy="94"/>
              </a:xfrm>
              <a:custGeom>
                <a:avLst/>
                <a:gdLst>
                  <a:gd name="T0" fmla="*/ 0 w 220"/>
                  <a:gd name="T1" fmla="*/ 0 h 94"/>
                  <a:gd name="T2" fmla="*/ 220 w 220"/>
                  <a:gd name="T3" fmla="*/ 0 h 94"/>
                  <a:gd name="T4" fmla="*/ 220 w 220"/>
                  <a:gd name="T5" fmla="*/ 94 h 94"/>
                  <a:gd name="T6" fmla="*/ 0 w 220"/>
                  <a:gd name="T7" fmla="*/ 94 h 94"/>
                  <a:gd name="T8" fmla="*/ 0 w 220"/>
                  <a:gd name="T9" fmla="*/ 0 h 94"/>
                  <a:gd name="T10" fmla="*/ 0 w 220"/>
                  <a:gd name="T11" fmla="*/ 0 h 94"/>
                  <a:gd name="T12" fmla="*/ 218 w 220"/>
                  <a:gd name="T13" fmla="*/ 0 h 94"/>
                  <a:gd name="T14" fmla="*/ 218 w 220"/>
                  <a:gd name="T15" fmla="*/ 93 h 94"/>
                  <a:gd name="T16" fmla="*/ 0 w 220"/>
                  <a:gd name="T17" fmla="*/ 93 h 94"/>
                  <a:gd name="T18" fmla="*/ 0 w 220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0" h="94">
                    <a:moveTo>
                      <a:pt x="0" y="0"/>
                    </a:moveTo>
                    <a:lnTo>
                      <a:pt x="220" y="0"/>
                    </a:lnTo>
                    <a:lnTo>
                      <a:pt x="220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59" name="Freeform 162">
                <a:extLst>
                  <a:ext uri="{FF2B5EF4-FFF2-40B4-BE49-F238E27FC236}">
                    <a16:creationId xmlns:a16="http://schemas.microsoft.com/office/drawing/2014/main" id="{51635196-2D71-424F-88B8-EF12251A2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8" cy="93"/>
              </a:xfrm>
              <a:custGeom>
                <a:avLst/>
                <a:gdLst>
                  <a:gd name="T0" fmla="*/ 0 w 218"/>
                  <a:gd name="T1" fmla="*/ 0 h 93"/>
                  <a:gd name="T2" fmla="*/ 218 w 218"/>
                  <a:gd name="T3" fmla="*/ 0 h 93"/>
                  <a:gd name="T4" fmla="*/ 218 w 218"/>
                  <a:gd name="T5" fmla="*/ 93 h 93"/>
                  <a:gd name="T6" fmla="*/ 0 w 218"/>
                  <a:gd name="T7" fmla="*/ 93 h 93"/>
                  <a:gd name="T8" fmla="*/ 0 w 218"/>
                  <a:gd name="T9" fmla="*/ 0 h 93"/>
                  <a:gd name="T10" fmla="*/ 0 w 218"/>
                  <a:gd name="T11" fmla="*/ 0 h 93"/>
                  <a:gd name="T12" fmla="*/ 216 w 218"/>
                  <a:gd name="T13" fmla="*/ 0 h 93"/>
                  <a:gd name="T14" fmla="*/ 216 w 218"/>
                  <a:gd name="T15" fmla="*/ 93 h 93"/>
                  <a:gd name="T16" fmla="*/ 0 w 218"/>
                  <a:gd name="T17" fmla="*/ 93 h 93"/>
                  <a:gd name="T18" fmla="*/ 0 w 218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93">
                    <a:moveTo>
                      <a:pt x="0" y="0"/>
                    </a:moveTo>
                    <a:lnTo>
                      <a:pt x="218" y="0"/>
                    </a:lnTo>
                    <a:lnTo>
                      <a:pt x="218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3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0" name="Freeform 163">
                <a:extLst>
                  <a:ext uri="{FF2B5EF4-FFF2-40B4-BE49-F238E27FC236}">
                    <a16:creationId xmlns:a16="http://schemas.microsoft.com/office/drawing/2014/main" id="{24181E90-954B-7E43-9B61-E638F73AE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6" cy="93"/>
              </a:xfrm>
              <a:custGeom>
                <a:avLst/>
                <a:gdLst>
                  <a:gd name="T0" fmla="*/ 0 w 216"/>
                  <a:gd name="T1" fmla="*/ 0 h 93"/>
                  <a:gd name="T2" fmla="*/ 216 w 216"/>
                  <a:gd name="T3" fmla="*/ 0 h 93"/>
                  <a:gd name="T4" fmla="*/ 216 w 216"/>
                  <a:gd name="T5" fmla="*/ 93 h 93"/>
                  <a:gd name="T6" fmla="*/ 0 w 216"/>
                  <a:gd name="T7" fmla="*/ 93 h 93"/>
                  <a:gd name="T8" fmla="*/ 0 w 216"/>
                  <a:gd name="T9" fmla="*/ 0 h 93"/>
                  <a:gd name="T10" fmla="*/ 0 w 216"/>
                  <a:gd name="T11" fmla="*/ 0 h 93"/>
                  <a:gd name="T12" fmla="*/ 214 w 216"/>
                  <a:gd name="T13" fmla="*/ 0 h 93"/>
                  <a:gd name="T14" fmla="*/ 214 w 216"/>
                  <a:gd name="T15" fmla="*/ 93 h 93"/>
                  <a:gd name="T16" fmla="*/ 0 w 216"/>
                  <a:gd name="T17" fmla="*/ 93 h 93"/>
                  <a:gd name="T18" fmla="*/ 0 w 216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" h="93">
                    <a:moveTo>
                      <a:pt x="0" y="0"/>
                    </a:moveTo>
                    <a:lnTo>
                      <a:pt x="216" y="0"/>
                    </a:lnTo>
                    <a:lnTo>
                      <a:pt x="216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1" name="Freeform 164">
                <a:extLst>
                  <a:ext uri="{FF2B5EF4-FFF2-40B4-BE49-F238E27FC236}">
                    <a16:creationId xmlns:a16="http://schemas.microsoft.com/office/drawing/2014/main" id="{67124433-025A-9846-BA19-8180DB2EC0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4" cy="93"/>
              </a:xfrm>
              <a:custGeom>
                <a:avLst/>
                <a:gdLst>
                  <a:gd name="T0" fmla="*/ 0 w 214"/>
                  <a:gd name="T1" fmla="*/ 0 h 93"/>
                  <a:gd name="T2" fmla="*/ 214 w 214"/>
                  <a:gd name="T3" fmla="*/ 0 h 93"/>
                  <a:gd name="T4" fmla="*/ 214 w 214"/>
                  <a:gd name="T5" fmla="*/ 93 h 93"/>
                  <a:gd name="T6" fmla="*/ 0 w 214"/>
                  <a:gd name="T7" fmla="*/ 93 h 93"/>
                  <a:gd name="T8" fmla="*/ 0 w 214"/>
                  <a:gd name="T9" fmla="*/ 0 h 93"/>
                  <a:gd name="T10" fmla="*/ 0 w 214"/>
                  <a:gd name="T11" fmla="*/ 0 h 93"/>
                  <a:gd name="T12" fmla="*/ 213 w 214"/>
                  <a:gd name="T13" fmla="*/ 0 h 93"/>
                  <a:gd name="T14" fmla="*/ 213 w 214"/>
                  <a:gd name="T15" fmla="*/ 92 h 93"/>
                  <a:gd name="T16" fmla="*/ 0 w 214"/>
                  <a:gd name="T17" fmla="*/ 92 h 93"/>
                  <a:gd name="T18" fmla="*/ 0 w 214"/>
                  <a:gd name="T19" fmla="*/ 0 h 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93">
                    <a:moveTo>
                      <a:pt x="0" y="0"/>
                    </a:moveTo>
                    <a:lnTo>
                      <a:pt x="214" y="0"/>
                    </a:lnTo>
                    <a:lnTo>
                      <a:pt x="214" y="93"/>
                    </a:lnTo>
                    <a:lnTo>
                      <a:pt x="0" y="9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3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2" name="Freeform 165">
                <a:extLst>
                  <a:ext uri="{FF2B5EF4-FFF2-40B4-BE49-F238E27FC236}">
                    <a16:creationId xmlns:a16="http://schemas.microsoft.com/office/drawing/2014/main" id="{6C544497-A6E5-D048-AF97-E29490745A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3" cy="92"/>
              </a:xfrm>
              <a:custGeom>
                <a:avLst/>
                <a:gdLst>
                  <a:gd name="T0" fmla="*/ 0 w 213"/>
                  <a:gd name="T1" fmla="*/ 0 h 92"/>
                  <a:gd name="T2" fmla="*/ 213 w 213"/>
                  <a:gd name="T3" fmla="*/ 0 h 92"/>
                  <a:gd name="T4" fmla="*/ 213 w 213"/>
                  <a:gd name="T5" fmla="*/ 92 h 92"/>
                  <a:gd name="T6" fmla="*/ 0 w 213"/>
                  <a:gd name="T7" fmla="*/ 92 h 92"/>
                  <a:gd name="T8" fmla="*/ 0 w 213"/>
                  <a:gd name="T9" fmla="*/ 0 h 92"/>
                  <a:gd name="T10" fmla="*/ 0 w 213"/>
                  <a:gd name="T11" fmla="*/ 0 h 92"/>
                  <a:gd name="T12" fmla="*/ 211 w 213"/>
                  <a:gd name="T13" fmla="*/ 0 h 92"/>
                  <a:gd name="T14" fmla="*/ 211 w 213"/>
                  <a:gd name="T15" fmla="*/ 91 h 92"/>
                  <a:gd name="T16" fmla="*/ 0 w 213"/>
                  <a:gd name="T17" fmla="*/ 91 h 92"/>
                  <a:gd name="T18" fmla="*/ 0 w 213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3" h="92">
                    <a:moveTo>
                      <a:pt x="0" y="0"/>
                    </a:moveTo>
                    <a:lnTo>
                      <a:pt x="213" y="0"/>
                    </a:lnTo>
                    <a:lnTo>
                      <a:pt x="213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3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3" name="Freeform 166">
                <a:extLst>
                  <a:ext uri="{FF2B5EF4-FFF2-40B4-BE49-F238E27FC236}">
                    <a16:creationId xmlns:a16="http://schemas.microsoft.com/office/drawing/2014/main" id="{E598B79B-B7FD-D94B-AB7F-2A3B62850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1" cy="91"/>
              </a:xfrm>
              <a:custGeom>
                <a:avLst/>
                <a:gdLst>
                  <a:gd name="T0" fmla="*/ 0 w 211"/>
                  <a:gd name="T1" fmla="*/ 0 h 91"/>
                  <a:gd name="T2" fmla="*/ 211 w 211"/>
                  <a:gd name="T3" fmla="*/ 0 h 91"/>
                  <a:gd name="T4" fmla="*/ 211 w 211"/>
                  <a:gd name="T5" fmla="*/ 91 h 91"/>
                  <a:gd name="T6" fmla="*/ 0 w 211"/>
                  <a:gd name="T7" fmla="*/ 91 h 91"/>
                  <a:gd name="T8" fmla="*/ 0 w 211"/>
                  <a:gd name="T9" fmla="*/ 0 h 91"/>
                  <a:gd name="T10" fmla="*/ 0 w 211"/>
                  <a:gd name="T11" fmla="*/ 0 h 91"/>
                  <a:gd name="T12" fmla="*/ 209 w 211"/>
                  <a:gd name="T13" fmla="*/ 0 h 91"/>
                  <a:gd name="T14" fmla="*/ 209 w 211"/>
                  <a:gd name="T15" fmla="*/ 90 h 91"/>
                  <a:gd name="T16" fmla="*/ 0 w 211"/>
                  <a:gd name="T17" fmla="*/ 90 h 91"/>
                  <a:gd name="T18" fmla="*/ 0 w 211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1" h="9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3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4" name="Freeform 167">
                <a:extLst>
                  <a:ext uri="{FF2B5EF4-FFF2-40B4-BE49-F238E27FC236}">
                    <a16:creationId xmlns:a16="http://schemas.microsoft.com/office/drawing/2014/main" id="{D8C8ECEB-0075-5143-98B6-371928AD3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9" cy="90"/>
              </a:xfrm>
              <a:custGeom>
                <a:avLst/>
                <a:gdLst>
                  <a:gd name="T0" fmla="*/ 0 w 209"/>
                  <a:gd name="T1" fmla="*/ 0 h 90"/>
                  <a:gd name="T2" fmla="*/ 209 w 209"/>
                  <a:gd name="T3" fmla="*/ 0 h 90"/>
                  <a:gd name="T4" fmla="*/ 209 w 209"/>
                  <a:gd name="T5" fmla="*/ 90 h 90"/>
                  <a:gd name="T6" fmla="*/ 0 w 209"/>
                  <a:gd name="T7" fmla="*/ 90 h 90"/>
                  <a:gd name="T8" fmla="*/ 0 w 209"/>
                  <a:gd name="T9" fmla="*/ 0 h 90"/>
                  <a:gd name="T10" fmla="*/ 0 w 209"/>
                  <a:gd name="T11" fmla="*/ 0 h 90"/>
                  <a:gd name="T12" fmla="*/ 207 w 209"/>
                  <a:gd name="T13" fmla="*/ 0 h 90"/>
                  <a:gd name="T14" fmla="*/ 207 w 209"/>
                  <a:gd name="T15" fmla="*/ 89 h 90"/>
                  <a:gd name="T16" fmla="*/ 0 w 209"/>
                  <a:gd name="T17" fmla="*/ 89 h 90"/>
                  <a:gd name="T18" fmla="*/ 0 w 209"/>
                  <a:gd name="T19" fmla="*/ 0 h 9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9" h="90">
                    <a:moveTo>
                      <a:pt x="0" y="0"/>
                    </a:moveTo>
                    <a:lnTo>
                      <a:pt x="209" y="0"/>
                    </a:lnTo>
                    <a:lnTo>
                      <a:pt x="209" y="90"/>
                    </a:lnTo>
                    <a:lnTo>
                      <a:pt x="0" y="9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5" name="Freeform 168">
                <a:extLst>
                  <a:ext uri="{FF2B5EF4-FFF2-40B4-BE49-F238E27FC236}">
                    <a16:creationId xmlns:a16="http://schemas.microsoft.com/office/drawing/2014/main" id="{64DC9638-BB88-C248-A787-DC5596710A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7" cy="89"/>
              </a:xfrm>
              <a:custGeom>
                <a:avLst/>
                <a:gdLst>
                  <a:gd name="T0" fmla="*/ 0 w 207"/>
                  <a:gd name="T1" fmla="*/ 0 h 89"/>
                  <a:gd name="T2" fmla="*/ 207 w 207"/>
                  <a:gd name="T3" fmla="*/ 0 h 89"/>
                  <a:gd name="T4" fmla="*/ 207 w 207"/>
                  <a:gd name="T5" fmla="*/ 89 h 89"/>
                  <a:gd name="T6" fmla="*/ 0 w 207"/>
                  <a:gd name="T7" fmla="*/ 89 h 89"/>
                  <a:gd name="T8" fmla="*/ 0 w 207"/>
                  <a:gd name="T9" fmla="*/ 0 h 89"/>
                  <a:gd name="T10" fmla="*/ 0 w 207"/>
                  <a:gd name="T11" fmla="*/ 0 h 89"/>
                  <a:gd name="T12" fmla="*/ 206 w 207"/>
                  <a:gd name="T13" fmla="*/ 0 h 89"/>
                  <a:gd name="T14" fmla="*/ 206 w 207"/>
                  <a:gd name="T15" fmla="*/ 88 h 89"/>
                  <a:gd name="T16" fmla="*/ 0 w 207"/>
                  <a:gd name="T17" fmla="*/ 88 h 89"/>
                  <a:gd name="T18" fmla="*/ 0 w 20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89">
                    <a:moveTo>
                      <a:pt x="0" y="0"/>
                    </a:moveTo>
                    <a:lnTo>
                      <a:pt x="207" y="0"/>
                    </a:lnTo>
                    <a:lnTo>
                      <a:pt x="20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3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6" name="Freeform 169">
                <a:extLst>
                  <a:ext uri="{FF2B5EF4-FFF2-40B4-BE49-F238E27FC236}">
                    <a16:creationId xmlns:a16="http://schemas.microsoft.com/office/drawing/2014/main" id="{46871DC6-DDCC-734F-BB67-694EAE0CF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6" cy="88"/>
              </a:xfrm>
              <a:custGeom>
                <a:avLst/>
                <a:gdLst>
                  <a:gd name="T0" fmla="*/ 0 w 206"/>
                  <a:gd name="T1" fmla="*/ 0 h 88"/>
                  <a:gd name="T2" fmla="*/ 206 w 206"/>
                  <a:gd name="T3" fmla="*/ 0 h 88"/>
                  <a:gd name="T4" fmla="*/ 206 w 206"/>
                  <a:gd name="T5" fmla="*/ 88 h 88"/>
                  <a:gd name="T6" fmla="*/ 0 w 206"/>
                  <a:gd name="T7" fmla="*/ 88 h 88"/>
                  <a:gd name="T8" fmla="*/ 0 w 206"/>
                  <a:gd name="T9" fmla="*/ 0 h 88"/>
                  <a:gd name="T10" fmla="*/ 0 w 206"/>
                  <a:gd name="T11" fmla="*/ 0 h 88"/>
                  <a:gd name="T12" fmla="*/ 204 w 206"/>
                  <a:gd name="T13" fmla="*/ 0 h 88"/>
                  <a:gd name="T14" fmla="*/ 204 w 206"/>
                  <a:gd name="T15" fmla="*/ 88 h 88"/>
                  <a:gd name="T16" fmla="*/ 0 w 206"/>
                  <a:gd name="T17" fmla="*/ 88 h 88"/>
                  <a:gd name="T18" fmla="*/ 0 w 20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6" h="88">
                    <a:moveTo>
                      <a:pt x="0" y="0"/>
                    </a:moveTo>
                    <a:lnTo>
                      <a:pt x="206" y="0"/>
                    </a:lnTo>
                    <a:lnTo>
                      <a:pt x="20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4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7" name="Freeform 170">
                <a:extLst>
                  <a:ext uri="{FF2B5EF4-FFF2-40B4-BE49-F238E27FC236}">
                    <a16:creationId xmlns:a16="http://schemas.microsoft.com/office/drawing/2014/main" id="{FD6C3469-7773-5C4B-ACCE-E26FDB88C0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4" cy="88"/>
              </a:xfrm>
              <a:custGeom>
                <a:avLst/>
                <a:gdLst>
                  <a:gd name="T0" fmla="*/ 0 w 204"/>
                  <a:gd name="T1" fmla="*/ 0 h 88"/>
                  <a:gd name="T2" fmla="*/ 204 w 204"/>
                  <a:gd name="T3" fmla="*/ 0 h 88"/>
                  <a:gd name="T4" fmla="*/ 204 w 204"/>
                  <a:gd name="T5" fmla="*/ 88 h 88"/>
                  <a:gd name="T6" fmla="*/ 0 w 204"/>
                  <a:gd name="T7" fmla="*/ 88 h 88"/>
                  <a:gd name="T8" fmla="*/ 0 w 204"/>
                  <a:gd name="T9" fmla="*/ 0 h 88"/>
                  <a:gd name="T10" fmla="*/ 0 w 204"/>
                  <a:gd name="T11" fmla="*/ 0 h 88"/>
                  <a:gd name="T12" fmla="*/ 202 w 204"/>
                  <a:gd name="T13" fmla="*/ 0 h 88"/>
                  <a:gd name="T14" fmla="*/ 202 w 204"/>
                  <a:gd name="T15" fmla="*/ 87 h 88"/>
                  <a:gd name="T16" fmla="*/ 0 w 204"/>
                  <a:gd name="T17" fmla="*/ 87 h 88"/>
                  <a:gd name="T18" fmla="*/ 0 w 20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4" h="88">
                    <a:moveTo>
                      <a:pt x="0" y="0"/>
                    </a:moveTo>
                    <a:lnTo>
                      <a:pt x="204" y="0"/>
                    </a:lnTo>
                    <a:lnTo>
                      <a:pt x="20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4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8" name="Freeform 171">
                <a:extLst>
                  <a:ext uri="{FF2B5EF4-FFF2-40B4-BE49-F238E27FC236}">
                    <a16:creationId xmlns:a16="http://schemas.microsoft.com/office/drawing/2014/main" id="{6611ED30-40B7-EA44-9F30-47BE9F15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2" cy="87"/>
              </a:xfrm>
              <a:custGeom>
                <a:avLst/>
                <a:gdLst>
                  <a:gd name="T0" fmla="*/ 0 w 202"/>
                  <a:gd name="T1" fmla="*/ 0 h 87"/>
                  <a:gd name="T2" fmla="*/ 202 w 202"/>
                  <a:gd name="T3" fmla="*/ 0 h 87"/>
                  <a:gd name="T4" fmla="*/ 202 w 202"/>
                  <a:gd name="T5" fmla="*/ 87 h 87"/>
                  <a:gd name="T6" fmla="*/ 0 w 202"/>
                  <a:gd name="T7" fmla="*/ 87 h 87"/>
                  <a:gd name="T8" fmla="*/ 0 w 202"/>
                  <a:gd name="T9" fmla="*/ 0 h 87"/>
                  <a:gd name="T10" fmla="*/ 0 w 202"/>
                  <a:gd name="T11" fmla="*/ 0 h 87"/>
                  <a:gd name="T12" fmla="*/ 200 w 202"/>
                  <a:gd name="T13" fmla="*/ 0 h 87"/>
                  <a:gd name="T14" fmla="*/ 200 w 202"/>
                  <a:gd name="T15" fmla="*/ 86 h 87"/>
                  <a:gd name="T16" fmla="*/ 0 w 202"/>
                  <a:gd name="T17" fmla="*/ 86 h 87"/>
                  <a:gd name="T18" fmla="*/ 0 w 202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2" h="87">
                    <a:moveTo>
                      <a:pt x="0" y="0"/>
                    </a:moveTo>
                    <a:lnTo>
                      <a:pt x="202" y="0"/>
                    </a:lnTo>
                    <a:lnTo>
                      <a:pt x="202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69" name="Freeform 172">
                <a:extLst>
                  <a:ext uri="{FF2B5EF4-FFF2-40B4-BE49-F238E27FC236}">
                    <a16:creationId xmlns:a16="http://schemas.microsoft.com/office/drawing/2014/main" id="{625A9BC1-6FC5-F84F-A3CA-26F79551A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00" cy="86"/>
              </a:xfrm>
              <a:custGeom>
                <a:avLst/>
                <a:gdLst>
                  <a:gd name="T0" fmla="*/ 0 w 200"/>
                  <a:gd name="T1" fmla="*/ 0 h 86"/>
                  <a:gd name="T2" fmla="*/ 200 w 200"/>
                  <a:gd name="T3" fmla="*/ 0 h 86"/>
                  <a:gd name="T4" fmla="*/ 200 w 200"/>
                  <a:gd name="T5" fmla="*/ 86 h 86"/>
                  <a:gd name="T6" fmla="*/ 0 w 200"/>
                  <a:gd name="T7" fmla="*/ 86 h 86"/>
                  <a:gd name="T8" fmla="*/ 0 w 200"/>
                  <a:gd name="T9" fmla="*/ 0 h 86"/>
                  <a:gd name="T10" fmla="*/ 0 w 200"/>
                  <a:gd name="T11" fmla="*/ 0 h 86"/>
                  <a:gd name="T12" fmla="*/ 199 w 200"/>
                  <a:gd name="T13" fmla="*/ 0 h 86"/>
                  <a:gd name="T14" fmla="*/ 199 w 200"/>
                  <a:gd name="T15" fmla="*/ 86 h 86"/>
                  <a:gd name="T16" fmla="*/ 0 w 200"/>
                  <a:gd name="T17" fmla="*/ 86 h 86"/>
                  <a:gd name="T18" fmla="*/ 0 w 200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86">
                    <a:moveTo>
                      <a:pt x="0" y="0"/>
                    </a:moveTo>
                    <a:lnTo>
                      <a:pt x="200" y="0"/>
                    </a:lnTo>
                    <a:lnTo>
                      <a:pt x="200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4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0" name="Freeform 173">
                <a:extLst>
                  <a:ext uri="{FF2B5EF4-FFF2-40B4-BE49-F238E27FC236}">
                    <a16:creationId xmlns:a16="http://schemas.microsoft.com/office/drawing/2014/main" id="{078C07D1-5D55-4A4C-B2B4-2AA7D6F95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9" cy="86"/>
              </a:xfrm>
              <a:custGeom>
                <a:avLst/>
                <a:gdLst>
                  <a:gd name="T0" fmla="*/ 0 w 199"/>
                  <a:gd name="T1" fmla="*/ 0 h 86"/>
                  <a:gd name="T2" fmla="*/ 199 w 199"/>
                  <a:gd name="T3" fmla="*/ 0 h 86"/>
                  <a:gd name="T4" fmla="*/ 199 w 199"/>
                  <a:gd name="T5" fmla="*/ 86 h 86"/>
                  <a:gd name="T6" fmla="*/ 0 w 199"/>
                  <a:gd name="T7" fmla="*/ 86 h 86"/>
                  <a:gd name="T8" fmla="*/ 0 w 199"/>
                  <a:gd name="T9" fmla="*/ 0 h 86"/>
                  <a:gd name="T10" fmla="*/ 0 w 199"/>
                  <a:gd name="T11" fmla="*/ 0 h 86"/>
                  <a:gd name="T12" fmla="*/ 197 w 199"/>
                  <a:gd name="T13" fmla="*/ 0 h 86"/>
                  <a:gd name="T14" fmla="*/ 197 w 199"/>
                  <a:gd name="T15" fmla="*/ 85 h 86"/>
                  <a:gd name="T16" fmla="*/ 0 w 199"/>
                  <a:gd name="T17" fmla="*/ 85 h 86"/>
                  <a:gd name="T18" fmla="*/ 0 w 199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9" h="86">
                    <a:moveTo>
                      <a:pt x="0" y="0"/>
                    </a:moveTo>
                    <a:lnTo>
                      <a:pt x="199" y="0"/>
                    </a:lnTo>
                    <a:lnTo>
                      <a:pt x="199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4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1" name="Freeform 174">
                <a:extLst>
                  <a:ext uri="{FF2B5EF4-FFF2-40B4-BE49-F238E27FC236}">
                    <a16:creationId xmlns:a16="http://schemas.microsoft.com/office/drawing/2014/main" id="{634057AE-F928-FF46-8143-113A1D3A2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7" cy="85"/>
              </a:xfrm>
              <a:custGeom>
                <a:avLst/>
                <a:gdLst>
                  <a:gd name="T0" fmla="*/ 0 w 197"/>
                  <a:gd name="T1" fmla="*/ 0 h 85"/>
                  <a:gd name="T2" fmla="*/ 197 w 197"/>
                  <a:gd name="T3" fmla="*/ 0 h 85"/>
                  <a:gd name="T4" fmla="*/ 197 w 197"/>
                  <a:gd name="T5" fmla="*/ 85 h 85"/>
                  <a:gd name="T6" fmla="*/ 0 w 197"/>
                  <a:gd name="T7" fmla="*/ 85 h 85"/>
                  <a:gd name="T8" fmla="*/ 0 w 197"/>
                  <a:gd name="T9" fmla="*/ 0 h 85"/>
                  <a:gd name="T10" fmla="*/ 0 w 197"/>
                  <a:gd name="T11" fmla="*/ 0 h 85"/>
                  <a:gd name="T12" fmla="*/ 195 w 197"/>
                  <a:gd name="T13" fmla="*/ 0 h 85"/>
                  <a:gd name="T14" fmla="*/ 195 w 197"/>
                  <a:gd name="T15" fmla="*/ 84 h 85"/>
                  <a:gd name="T16" fmla="*/ 0 w 197"/>
                  <a:gd name="T17" fmla="*/ 84 h 85"/>
                  <a:gd name="T18" fmla="*/ 0 w 197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7" h="85">
                    <a:moveTo>
                      <a:pt x="0" y="0"/>
                    </a:moveTo>
                    <a:lnTo>
                      <a:pt x="197" y="0"/>
                    </a:lnTo>
                    <a:lnTo>
                      <a:pt x="197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4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2" name="Freeform 175">
                <a:extLst>
                  <a:ext uri="{FF2B5EF4-FFF2-40B4-BE49-F238E27FC236}">
                    <a16:creationId xmlns:a16="http://schemas.microsoft.com/office/drawing/2014/main" id="{4B5C6C35-6C7E-7C46-8A30-8AD13A8999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5" cy="84"/>
              </a:xfrm>
              <a:custGeom>
                <a:avLst/>
                <a:gdLst>
                  <a:gd name="T0" fmla="*/ 0 w 195"/>
                  <a:gd name="T1" fmla="*/ 0 h 84"/>
                  <a:gd name="T2" fmla="*/ 195 w 195"/>
                  <a:gd name="T3" fmla="*/ 0 h 84"/>
                  <a:gd name="T4" fmla="*/ 195 w 195"/>
                  <a:gd name="T5" fmla="*/ 84 h 84"/>
                  <a:gd name="T6" fmla="*/ 0 w 195"/>
                  <a:gd name="T7" fmla="*/ 84 h 84"/>
                  <a:gd name="T8" fmla="*/ 0 w 195"/>
                  <a:gd name="T9" fmla="*/ 0 h 84"/>
                  <a:gd name="T10" fmla="*/ 0 w 195"/>
                  <a:gd name="T11" fmla="*/ 0 h 84"/>
                  <a:gd name="T12" fmla="*/ 193 w 195"/>
                  <a:gd name="T13" fmla="*/ 0 h 84"/>
                  <a:gd name="T14" fmla="*/ 193 w 195"/>
                  <a:gd name="T15" fmla="*/ 83 h 84"/>
                  <a:gd name="T16" fmla="*/ 0 w 195"/>
                  <a:gd name="T17" fmla="*/ 83 h 84"/>
                  <a:gd name="T18" fmla="*/ 0 w 195"/>
                  <a:gd name="T19" fmla="*/ 0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84">
                    <a:moveTo>
                      <a:pt x="0" y="0"/>
                    </a:moveTo>
                    <a:lnTo>
                      <a:pt x="195" y="0"/>
                    </a:lnTo>
                    <a:lnTo>
                      <a:pt x="19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3" name="Freeform 176">
                <a:extLst>
                  <a:ext uri="{FF2B5EF4-FFF2-40B4-BE49-F238E27FC236}">
                    <a16:creationId xmlns:a16="http://schemas.microsoft.com/office/drawing/2014/main" id="{A7DE2ED3-A511-2E4C-8639-719786864C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3" cy="83"/>
              </a:xfrm>
              <a:custGeom>
                <a:avLst/>
                <a:gdLst>
                  <a:gd name="T0" fmla="*/ 0 w 193"/>
                  <a:gd name="T1" fmla="*/ 0 h 83"/>
                  <a:gd name="T2" fmla="*/ 193 w 193"/>
                  <a:gd name="T3" fmla="*/ 0 h 83"/>
                  <a:gd name="T4" fmla="*/ 193 w 193"/>
                  <a:gd name="T5" fmla="*/ 83 h 83"/>
                  <a:gd name="T6" fmla="*/ 0 w 193"/>
                  <a:gd name="T7" fmla="*/ 83 h 83"/>
                  <a:gd name="T8" fmla="*/ 0 w 193"/>
                  <a:gd name="T9" fmla="*/ 0 h 83"/>
                  <a:gd name="T10" fmla="*/ 0 w 193"/>
                  <a:gd name="T11" fmla="*/ 0 h 83"/>
                  <a:gd name="T12" fmla="*/ 192 w 193"/>
                  <a:gd name="T13" fmla="*/ 0 h 83"/>
                  <a:gd name="T14" fmla="*/ 192 w 193"/>
                  <a:gd name="T15" fmla="*/ 82 h 83"/>
                  <a:gd name="T16" fmla="*/ 0 w 193"/>
                  <a:gd name="T17" fmla="*/ 82 h 83"/>
                  <a:gd name="T18" fmla="*/ 0 w 193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" h="83">
                    <a:moveTo>
                      <a:pt x="0" y="0"/>
                    </a:moveTo>
                    <a:lnTo>
                      <a:pt x="193" y="0"/>
                    </a:lnTo>
                    <a:lnTo>
                      <a:pt x="193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5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4" name="Freeform 177">
                <a:extLst>
                  <a:ext uri="{FF2B5EF4-FFF2-40B4-BE49-F238E27FC236}">
                    <a16:creationId xmlns:a16="http://schemas.microsoft.com/office/drawing/2014/main" id="{790C87D0-1B57-9142-8A1B-ACE7E7A1B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2" cy="82"/>
              </a:xfrm>
              <a:custGeom>
                <a:avLst/>
                <a:gdLst>
                  <a:gd name="T0" fmla="*/ 0 w 192"/>
                  <a:gd name="T1" fmla="*/ 0 h 82"/>
                  <a:gd name="T2" fmla="*/ 192 w 192"/>
                  <a:gd name="T3" fmla="*/ 0 h 82"/>
                  <a:gd name="T4" fmla="*/ 192 w 192"/>
                  <a:gd name="T5" fmla="*/ 82 h 82"/>
                  <a:gd name="T6" fmla="*/ 0 w 192"/>
                  <a:gd name="T7" fmla="*/ 82 h 82"/>
                  <a:gd name="T8" fmla="*/ 0 w 192"/>
                  <a:gd name="T9" fmla="*/ 0 h 82"/>
                  <a:gd name="T10" fmla="*/ 0 w 192"/>
                  <a:gd name="T11" fmla="*/ 0 h 82"/>
                  <a:gd name="T12" fmla="*/ 190 w 192"/>
                  <a:gd name="T13" fmla="*/ 0 h 82"/>
                  <a:gd name="T14" fmla="*/ 190 w 192"/>
                  <a:gd name="T15" fmla="*/ 82 h 82"/>
                  <a:gd name="T16" fmla="*/ 0 w 192"/>
                  <a:gd name="T17" fmla="*/ 82 h 82"/>
                  <a:gd name="T18" fmla="*/ 0 w 192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2" h="82">
                    <a:moveTo>
                      <a:pt x="0" y="0"/>
                    </a:moveTo>
                    <a:lnTo>
                      <a:pt x="192" y="0"/>
                    </a:lnTo>
                    <a:lnTo>
                      <a:pt x="192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5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5" name="Freeform 178">
                <a:extLst>
                  <a:ext uri="{FF2B5EF4-FFF2-40B4-BE49-F238E27FC236}">
                    <a16:creationId xmlns:a16="http://schemas.microsoft.com/office/drawing/2014/main" id="{4955DE15-0FAC-6949-9081-1A70A285C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0" cy="82"/>
              </a:xfrm>
              <a:custGeom>
                <a:avLst/>
                <a:gdLst>
                  <a:gd name="T0" fmla="*/ 0 w 190"/>
                  <a:gd name="T1" fmla="*/ 0 h 82"/>
                  <a:gd name="T2" fmla="*/ 190 w 190"/>
                  <a:gd name="T3" fmla="*/ 0 h 82"/>
                  <a:gd name="T4" fmla="*/ 190 w 190"/>
                  <a:gd name="T5" fmla="*/ 82 h 82"/>
                  <a:gd name="T6" fmla="*/ 0 w 190"/>
                  <a:gd name="T7" fmla="*/ 82 h 82"/>
                  <a:gd name="T8" fmla="*/ 0 w 190"/>
                  <a:gd name="T9" fmla="*/ 0 h 82"/>
                  <a:gd name="T10" fmla="*/ 0 w 190"/>
                  <a:gd name="T11" fmla="*/ 0 h 82"/>
                  <a:gd name="T12" fmla="*/ 188 w 190"/>
                  <a:gd name="T13" fmla="*/ 0 h 82"/>
                  <a:gd name="T14" fmla="*/ 188 w 190"/>
                  <a:gd name="T15" fmla="*/ 81 h 82"/>
                  <a:gd name="T16" fmla="*/ 0 w 190"/>
                  <a:gd name="T17" fmla="*/ 81 h 82"/>
                  <a:gd name="T18" fmla="*/ 0 w 190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0" h="82">
                    <a:moveTo>
                      <a:pt x="0" y="0"/>
                    </a:moveTo>
                    <a:lnTo>
                      <a:pt x="190" y="0"/>
                    </a:lnTo>
                    <a:lnTo>
                      <a:pt x="190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65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6" name="Freeform 179">
                <a:extLst>
                  <a:ext uri="{FF2B5EF4-FFF2-40B4-BE49-F238E27FC236}">
                    <a16:creationId xmlns:a16="http://schemas.microsoft.com/office/drawing/2014/main" id="{C8A6FC79-5D4D-2044-BB38-2A13F3898A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8" cy="81"/>
              </a:xfrm>
              <a:custGeom>
                <a:avLst/>
                <a:gdLst>
                  <a:gd name="T0" fmla="*/ 0 w 188"/>
                  <a:gd name="T1" fmla="*/ 0 h 81"/>
                  <a:gd name="T2" fmla="*/ 188 w 188"/>
                  <a:gd name="T3" fmla="*/ 0 h 81"/>
                  <a:gd name="T4" fmla="*/ 188 w 188"/>
                  <a:gd name="T5" fmla="*/ 81 h 81"/>
                  <a:gd name="T6" fmla="*/ 0 w 188"/>
                  <a:gd name="T7" fmla="*/ 81 h 81"/>
                  <a:gd name="T8" fmla="*/ 0 w 188"/>
                  <a:gd name="T9" fmla="*/ 0 h 81"/>
                  <a:gd name="T10" fmla="*/ 0 w 188"/>
                  <a:gd name="T11" fmla="*/ 0 h 81"/>
                  <a:gd name="T12" fmla="*/ 186 w 188"/>
                  <a:gd name="T13" fmla="*/ 0 h 81"/>
                  <a:gd name="T14" fmla="*/ 186 w 188"/>
                  <a:gd name="T15" fmla="*/ 80 h 81"/>
                  <a:gd name="T16" fmla="*/ 0 w 188"/>
                  <a:gd name="T17" fmla="*/ 80 h 81"/>
                  <a:gd name="T18" fmla="*/ 0 w 188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8" h="81">
                    <a:moveTo>
                      <a:pt x="0" y="0"/>
                    </a:moveTo>
                    <a:lnTo>
                      <a:pt x="188" y="0"/>
                    </a:lnTo>
                    <a:lnTo>
                      <a:pt x="188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7" name="Freeform 180">
                <a:extLst>
                  <a:ext uri="{FF2B5EF4-FFF2-40B4-BE49-F238E27FC236}">
                    <a16:creationId xmlns:a16="http://schemas.microsoft.com/office/drawing/2014/main" id="{6784BF24-09FE-3E49-9CDB-F47478B1AA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6" cy="80"/>
              </a:xfrm>
              <a:custGeom>
                <a:avLst/>
                <a:gdLst>
                  <a:gd name="T0" fmla="*/ 0 w 186"/>
                  <a:gd name="T1" fmla="*/ 0 h 80"/>
                  <a:gd name="T2" fmla="*/ 186 w 186"/>
                  <a:gd name="T3" fmla="*/ 0 h 80"/>
                  <a:gd name="T4" fmla="*/ 186 w 186"/>
                  <a:gd name="T5" fmla="*/ 80 h 80"/>
                  <a:gd name="T6" fmla="*/ 0 w 186"/>
                  <a:gd name="T7" fmla="*/ 80 h 80"/>
                  <a:gd name="T8" fmla="*/ 0 w 186"/>
                  <a:gd name="T9" fmla="*/ 0 h 80"/>
                  <a:gd name="T10" fmla="*/ 0 w 186"/>
                  <a:gd name="T11" fmla="*/ 0 h 80"/>
                  <a:gd name="T12" fmla="*/ 185 w 186"/>
                  <a:gd name="T13" fmla="*/ 0 h 80"/>
                  <a:gd name="T14" fmla="*/ 185 w 186"/>
                  <a:gd name="T15" fmla="*/ 79 h 80"/>
                  <a:gd name="T16" fmla="*/ 0 w 186"/>
                  <a:gd name="T17" fmla="*/ 79 h 80"/>
                  <a:gd name="T18" fmla="*/ 0 w 186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6" h="8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B5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8" name="Freeform 181">
                <a:extLst>
                  <a:ext uri="{FF2B5EF4-FFF2-40B4-BE49-F238E27FC236}">
                    <a16:creationId xmlns:a16="http://schemas.microsoft.com/office/drawing/2014/main" id="{F010AEA3-936B-AF4D-8BB7-942238C28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5" cy="79"/>
              </a:xfrm>
              <a:custGeom>
                <a:avLst/>
                <a:gdLst>
                  <a:gd name="T0" fmla="*/ 0 w 185"/>
                  <a:gd name="T1" fmla="*/ 0 h 79"/>
                  <a:gd name="T2" fmla="*/ 185 w 185"/>
                  <a:gd name="T3" fmla="*/ 0 h 79"/>
                  <a:gd name="T4" fmla="*/ 185 w 185"/>
                  <a:gd name="T5" fmla="*/ 79 h 79"/>
                  <a:gd name="T6" fmla="*/ 0 w 185"/>
                  <a:gd name="T7" fmla="*/ 79 h 79"/>
                  <a:gd name="T8" fmla="*/ 0 w 185"/>
                  <a:gd name="T9" fmla="*/ 0 h 79"/>
                  <a:gd name="T10" fmla="*/ 0 w 185"/>
                  <a:gd name="T11" fmla="*/ 0 h 79"/>
                  <a:gd name="T12" fmla="*/ 183 w 185"/>
                  <a:gd name="T13" fmla="*/ 0 h 79"/>
                  <a:gd name="T14" fmla="*/ 183 w 185"/>
                  <a:gd name="T15" fmla="*/ 79 h 79"/>
                  <a:gd name="T16" fmla="*/ 0 w 185"/>
                  <a:gd name="T17" fmla="*/ 79 h 79"/>
                  <a:gd name="T18" fmla="*/ 0 w 185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5" h="79">
                    <a:moveTo>
                      <a:pt x="0" y="0"/>
                    </a:moveTo>
                    <a:lnTo>
                      <a:pt x="185" y="0"/>
                    </a:lnTo>
                    <a:lnTo>
                      <a:pt x="185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5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79" name="Freeform 182">
                <a:extLst>
                  <a:ext uri="{FF2B5EF4-FFF2-40B4-BE49-F238E27FC236}">
                    <a16:creationId xmlns:a16="http://schemas.microsoft.com/office/drawing/2014/main" id="{DA04D122-E084-E345-9307-CB998EEB5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3" cy="79"/>
              </a:xfrm>
              <a:custGeom>
                <a:avLst/>
                <a:gdLst>
                  <a:gd name="T0" fmla="*/ 0 w 183"/>
                  <a:gd name="T1" fmla="*/ 0 h 79"/>
                  <a:gd name="T2" fmla="*/ 183 w 183"/>
                  <a:gd name="T3" fmla="*/ 0 h 79"/>
                  <a:gd name="T4" fmla="*/ 183 w 183"/>
                  <a:gd name="T5" fmla="*/ 79 h 79"/>
                  <a:gd name="T6" fmla="*/ 0 w 183"/>
                  <a:gd name="T7" fmla="*/ 79 h 79"/>
                  <a:gd name="T8" fmla="*/ 0 w 183"/>
                  <a:gd name="T9" fmla="*/ 0 h 79"/>
                  <a:gd name="T10" fmla="*/ 0 w 183"/>
                  <a:gd name="T11" fmla="*/ 0 h 79"/>
                  <a:gd name="T12" fmla="*/ 181 w 183"/>
                  <a:gd name="T13" fmla="*/ 0 h 79"/>
                  <a:gd name="T14" fmla="*/ 181 w 183"/>
                  <a:gd name="T15" fmla="*/ 78 h 79"/>
                  <a:gd name="T16" fmla="*/ 0 w 183"/>
                  <a:gd name="T17" fmla="*/ 78 h 79"/>
                  <a:gd name="T18" fmla="*/ 0 w 183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3" h="79">
                    <a:moveTo>
                      <a:pt x="0" y="0"/>
                    </a:moveTo>
                    <a:lnTo>
                      <a:pt x="183" y="0"/>
                    </a:lnTo>
                    <a:lnTo>
                      <a:pt x="183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6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0" name="Freeform 183">
                <a:extLst>
                  <a:ext uri="{FF2B5EF4-FFF2-40B4-BE49-F238E27FC236}">
                    <a16:creationId xmlns:a16="http://schemas.microsoft.com/office/drawing/2014/main" id="{E8D8ECDF-598C-F143-A312-F165D9BCDC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1" cy="78"/>
              </a:xfrm>
              <a:custGeom>
                <a:avLst/>
                <a:gdLst>
                  <a:gd name="T0" fmla="*/ 0 w 181"/>
                  <a:gd name="T1" fmla="*/ 0 h 78"/>
                  <a:gd name="T2" fmla="*/ 181 w 181"/>
                  <a:gd name="T3" fmla="*/ 0 h 78"/>
                  <a:gd name="T4" fmla="*/ 181 w 181"/>
                  <a:gd name="T5" fmla="*/ 78 h 78"/>
                  <a:gd name="T6" fmla="*/ 0 w 181"/>
                  <a:gd name="T7" fmla="*/ 78 h 78"/>
                  <a:gd name="T8" fmla="*/ 0 w 181"/>
                  <a:gd name="T9" fmla="*/ 0 h 78"/>
                  <a:gd name="T10" fmla="*/ 0 w 181"/>
                  <a:gd name="T11" fmla="*/ 0 h 78"/>
                  <a:gd name="T12" fmla="*/ 179 w 181"/>
                  <a:gd name="T13" fmla="*/ 0 h 78"/>
                  <a:gd name="T14" fmla="*/ 179 w 181"/>
                  <a:gd name="T15" fmla="*/ 77 h 78"/>
                  <a:gd name="T16" fmla="*/ 0 w 181"/>
                  <a:gd name="T17" fmla="*/ 77 h 78"/>
                  <a:gd name="T18" fmla="*/ 0 w 181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" h="78">
                    <a:moveTo>
                      <a:pt x="0" y="0"/>
                    </a:moveTo>
                    <a:lnTo>
                      <a:pt x="181" y="0"/>
                    </a:lnTo>
                    <a:lnTo>
                      <a:pt x="181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6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1" name="Freeform 184">
                <a:extLst>
                  <a:ext uri="{FF2B5EF4-FFF2-40B4-BE49-F238E27FC236}">
                    <a16:creationId xmlns:a16="http://schemas.microsoft.com/office/drawing/2014/main" id="{BEA4AD63-644E-2F40-890B-F9E4CD187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9" cy="77"/>
              </a:xfrm>
              <a:custGeom>
                <a:avLst/>
                <a:gdLst>
                  <a:gd name="T0" fmla="*/ 0 w 179"/>
                  <a:gd name="T1" fmla="*/ 0 h 77"/>
                  <a:gd name="T2" fmla="*/ 179 w 179"/>
                  <a:gd name="T3" fmla="*/ 0 h 77"/>
                  <a:gd name="T4" fmla="*/ 179 w 179"/>
                  <a:gd name="T5" fmla="*/ 77 h 77"/>
                  <a:gd name="T6" fmla="*/ 0 w 179"/>
                  <a:gd name="T7" fmla="*/ 77 h 77"/>
                  <a:gd name="T8" fmla="*/ 0 w 179"/>
                  <a:gd name="T9" fmla="*/ 0 h 77"/>
                  <a:gd name="T10" fmla="*/ 0 w 179"/>
                  <a:gd name="T11" fmla="*/ 0 h 77"/>
                  <a:gd name="T12" fmla="*/ 178 w 179"/>
                  <a:gd name="T13" fmla="*/ 0 h 77"/>
                  <a:gd name="T14" fmla="*/ 178 w 179"/>
                  <a:gd name="T15" fmla="*/ 77 h 77"/>
                  <a:gd name="T16" fmla="*/ 0 w 179"/>
                  <a:gd name="T17" fmla="*/ 77 h 77"/>
                  <a:gd name="T18" fmla="*/ 0 w 17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77">
                    <a:moveTo>
                      <a:pt x="0" y="0"/>
                    </a:moveTo>
                    <a:lnTo>
                      <a:pt x="179" y="0"/>
                    </a:lnTo>
                    <a:lnTo>
                      <a:pt x="17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2" name="Freeform 185">
                <a:extLst>
                  <a:ext uri="{FF2B5EF4-FFF2-40B4-BE49-F238E27FC236}">
                    <a16:creationId xmlns:a16="http://schemas.microsoft.com/office/drawing/2014/main" id="{85A36E74-E1DD-A44A-906E-3395EB1A23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8" cy="77"/>
              </a:xfrm>
              <a:custGeom>
                <a:avLst/>
                <a:gdLst>
                  <a:gd name="T0" fmla="*/ 0 w 178"/>
                  <a:gd name="T1" fmla="*/ 0 h 77"/>
                  <a:gd name="T2" fmla="*/ 178 w 178"/>
                  <a:gd name="T3" fmla="*/ 0 h 77"/>
                  <a:gd name="T4" fmla="*/ 178 w 178"/>
                  <a:gd name="T5" fmla="*/ 77 h 77"/>
                  <a:gd name="T6" fmla="*/ 0 w 178"/>
                  <a:gd name="T7" fmla="*/ 77 h 77"/>
                  <a:gd name="T8" fmla="*/ 0 w 178"/>
                  <a:gd name="T9" fmla="*/ 0 h 77"/>
                  <a:gd name="T10" fmla="*/ 0 w 178"/>
                  <a:gd name="T11" fmla="*/ 0 h 77"/>
                  <a:gd name="T12" fmla="*/ 176 w 178"/>
                  <a:gd name="T13" fmla="*/ 0 h 77"/>
                  <a:gd name="T14" fmla="*/ 176 w 178"/>
                  <a:gd name="T15" fmla="*/ 76 h 77"/>
                  <a:gd name="T16" fmla="*/ 0 w 178"/>
                  <a:gd name="T17" fmla="*/ 76 h 77"/>
                  <a:gd name="T18" fmla="*/ 0 w 178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77">
                    <a:moveTo>
                      <a:pt x="0" y="0"/>
                    </a:moveTo>
                    <a:lnTo>
                      <a:pt x="178" y="0"/>
                    </a:lnTo>
                    <a:lnTo>
                      <a:pt x="178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86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3" name="Freeform 186">
                <a:extLst>
                  <a:ext uri="{FF2B5EF4-FFF2-40B4-BE49-F238E27FC236}">
                    <a16:creationId xmlns:a16="http://schemas.microsoft.com/office/drawing/2014/main" id="{30587A93-9AB5-A344-BC70-8D88B489E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6" cy="76"/>
              </a:xfrm>
              <a:custGeom>
                <a:avLst/>
                <a:gdLst>
                  <a:gd name="T0" fmla="*/ 0 w 176"/>
                  <a:gd name="T1" fmla="*/ 0 h 76"/>
                  <a:gd name="T2" fmla="*/ 176 w 176"/>
                  <a:gd name="T3" fmla="*/ 0 h 76"/>
                  <a:gd name="T4" fmla="*/ 176 w 176"/>
                  <a:gd name="T5" fmla="*/ 76 h 76"/>
                  <a:gd name="T6" fmla="*/ 0 w 176"/>
                  <a:gd name="T7" fmla="*/ 76 h 76"/>
                  <a:gd name="T8" fmla="*/ 0 w 176"/>
                  <a:gd name="T9" fmla="*/ 0 h 76"/>
                  <a:gd name="T10" fmla="*/ 0 w 176"/>
                  <a:gd name="T11" fmla="*/ 0 h 76"/>
                  <a:gd name="T12" fmla="*/ 174 w 176"/>
                  <a:gd name="T13" fmla="*/ 0 h 76"/>
                  <a:gd name="T14" fmla="*/ 174 w 176"/>
                  <a:gd name="T15" fmla="*/ 75 h 76"/>
                  <a:gd name="T16" fmla="*/ 0 w 176"/>
                  <a:gd name="T17" fmla="*/ 75 h 76"/>
                  <a:gd name="T18" fmla="*/ 0 w 176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6" h="76">
                    <a:moveTo>
                      <a:pt x="0" y="0"/>
                    </a:moveTo>
                    <a:lnTo>
                      <a:pt x="176" y="0"/>
                    </a:lnTo>
                    <a:lnTo>
                      <a:pt x="176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B6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4" name="Freeform 187">
                <a:extLst>
                  <a:ext uri="{FF2B5EF4-FFF2-40B4-BE49-F238E27FC236}">
                    <a16:creationId xmlns:a16="http://schemas.microsoft.com/office/drawing/2014/main" id="{C2A0065E-B03D-D845-89C4-70AEDE1AB8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4" cy="75"/>
              </a:xfrm>
              <a:custGeom>
                <a:avLst/>
                <a:gdLst>
                  <a:gd name="T0" fmla="*/ 0 w 174"/>
                  <a:gd name="T1" fmla="*/ 0 h 75"/>
                  <a:gd name="T2" fmla="*/ 174 w 174"/>
                  <a:gd name="T3" fmla="*/ 0 h 75"/>
                  <a:gd name="T4" fmla="*/ 174 w 174"/>
                  <a:gd name="T5" fmla="*/ 75 h 75"/>
                  <a:gd name="T6" fmla="*/ 0 w 174"/>
                  <a:gd name="T7" fmla="*/ 75 h 75"/>
                  <a:gd name="T8" fmla="*/ 0 w 174"/>
                  <a:gd name="T9" fmla="*/ 0 h 75"/>
                  <a:gd name="T10" fmla="*/ 0 w 174"/>
                  <a:gd name="T11" fmla="*/ 0 h 75"/>
                  <a:gd name="T12" fmla="*/ 172 w 174"/>
                  <a:gd name="T13" fmla="*/ 0 h 75"/>
                  <a:gd name="T14" fmla="*/ 172 w 174"/>
                  <a:gd name="T15" fmla="*/ 74 h 75"/>
                  <a:gd name="T16" fmla="*/ 0 w 174"/>
                  <a:gd name="T17" fmla="*/ 74 h 75"/>
                  <a:gd name="T18" fmla="*/ 0 w 174"/>
                  <a:gd name="T19" fmla="*/ 0 h 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4" h="75">
                    <a:moveTo>
                      <a:pt x="0" y="0"/>
                    </a:moveTo>
                    <a:lnTo>
                      <a:pt x="174" y="0"/>
                    </a:lnTo>
                    <a:lnTo>
                      <a:pt x="174" y="75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5" name="Freeform 188">
                <a:extLst>
                  <a:ext uri="{FF2B5EF4-FFF2-40B4-BE49-F238E27FC236}">
                    <a16:creationId xmlns:a16="http://schemas.microsoft.com/office/drawing/2014/main" id="{228AB7E2-39D4-1F4D-AFE8-CFE1F9186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2" cy="74"/>
              </a:xfrm>
              <a:custGeom>
                <a:avLst/>
                <a:gdLst>
                  <a:gd name="T0" fmla="*/ 0 w 172"/>
                  <a:gd name="T1" fmla="*/ 0 h 74"/>
                  <a:gd name="T2" fmla="*/ 172 w 172"/>
                  <a:gd name="T3" fmla="*/ 0 h 74"/>
                  <a:gd name="T4" fmla="*/ 172 w 172"/>
                  <a:gd name="T5" fmla="*/ 74 h 74"/>
                  <a:gd name="T6" fmla="*/ 0 w 172"/>
                  <a:gd name="T7" fmla="*/ 74 h 74"/>
                  <a:gd name="T8" fmla="*/ 0 w 172"/>
                  <a:gd name="T9" fmla="*/ 0 h 74"/>
                  <a:gd name="T10" fmla="*/ 0 w 172"/>
                  <a:gd name="T11" fmla="*/ 0 h 74"/>
                  <a:gd name="T12" fmla="*/ 171 w 172"/>
                  <a:gd name="T13" fmla="*/ 0 h 74"/>
                  <a:gd name="T14" fmla="*/ 171 w 172"/>
                  <a:gd name="T15" fmla="*/ 73 h 74"/>
                  <a:gd name="T16" fmla="*/ 0 w 172"/>
                  <a:gd name="T17" fmla="*/ 73 h 74"/>
                  <a:gd name="T18" fmla="*/ 0 w 172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74">
                    <a:moveTo>
                      <a:pt x="0" y="0"/>
                    </a:moveTo>
                    <a:lnTo>
                      <a:pt x="172" y="0"/>
                    </a:lnTo>
                    <a:lnTo>
                      <a:pt x="172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7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6" name="Freeform 189">
                <a:extLst>
                  <a:ext uri="{FF2B5EF4-FFF2-40B4-BE49-F238E27FC236}">
                    <a16:creationId xmlns:a16="http://schemas.microsoft.com/office/drawing/2014/main" id="{B11CE60E-32B1-D343-83D8-CD574F7EB0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71" cy="73"/>
              </a:xfrm>
              <a:custGeom>
                <a:avLst/>
                <a:gdLst>
                  <a:gd name="T0" fmla="*/ 0 w 171"/>
                  <a:gd name="T1" fmla="*/ 0 h 73"/>
                  <a:gd name="T2" fmla="*/ 171 w 171"/>
                  <a:gd name="T3" fmla="*/ 0 h 73"/>
                  <a:gd name="T4" fmla="*/ 171 w 171"/>
                  <a:gd name="T5" fmla="*/ 73 h 73"/>
                  <a:gd name="T6" fmla="*/ 0 w 171"/>
                  <a:gd name="T7" fmla="*/ 73 h 73"/>
                  <a:gd name="T8" fmla="*/ 0 w 171"/>
                  <a:gd name="T9" fmla="*/ 0 h 73"/>
                  <a:gd name="T10" fmla="*/ 0 w 171"/>
                  <a:gd name="T11" fmla="*/ 0 h 73"/>
                  <a:gd name="T12" fmla="*/ 169 w 171"/>
                  <a:gd name="T13" fmla="*/ 0 h 73"/>
                  <a:gd name="T14" fmla="*/ 169 w 171"/>
                  <a:gd name="T15" fmla="*/ 73 h 73"/>
                  <a:gd name="T16" fmla="*/ 0 w 171"/>
                  <a:gd name="T17" fmla="*/ 73 h 73"/>
                  <a:gd name="T18" fmla="*/ 0 w 171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1" h="73">
                    <a:moveTo>
                      <a:pt x="0" y="0"/>
                    </a:moveTo>
                    <a:lnTo>
                      <a:pt x="171" y="0"/>
                    </a:lnTo>
                    <a:lnTo>
                      <a:pt x="171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7" name="Freeform 190">
                <a:extLst>
                  <a:ext uri="{FF2B5EF4-FFF2-40B4-BE49-F238E27FC236}">
                    <a16:creationId xmlns:a16="http://schemas.microsoft.com/office/drawing/2014/main" id="{E43FCD12-DC99-8C4F-B059-3F564678CE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9" cy="73"/>
              </a:xfrm>
              <a:custGeom>
                <a:avLst/>
                <a:gdLst>
                  <a:gd name="T0" fmla="*/ 0 w 169"/>
                  <a:gd name="T1" fmla="*/ 0 h 73"/>
                  <a:gd name="T2" fmla="*/ 169 w 169"/>
                  <a:gd name="T3" fmla="*/ 0 h 73"/>
                  <a:gd name="T4" fmla="*/ 169 w 169"/>
                  <a:gd name="T5" fmla="*/ 73 h 73"/>
                  <a:gd name="T6" fmla="*/ 0 w 169"/>
                  <a:gd name="T7" fmla="*/ 73 h 73"/>
                  <a:gd name="T8" fmla="*/ 0 w 169"/>
                  <a:gd name="T9" fmla="*/ 0 h 73"/>
                  <a:gd name="T10" fmla="*/ 0 w 169"/>
                  <a:gd name="T11" fmla="*/ 0 h 73"/>
                  <a:gd name="T12" fmla="*/ 167 w 169"/>
                  <a:gd name="T13" fmla="*/ 0 h 73"/>
                  <a:gd name="T14" fmla="*/ 167 w 169"/>
                  <a:gd name="T15" fmla="*/ 72 h 73"/>
                  <a:gd name="T16" fmla="*/ 0 w 169"/>
                  <a:gd name="T17" fmla="*/ 72 h 73"/>
                  <a:gd name="T18" fmla="*/ 0 w 169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9" h="73">
                    <a:moveTo>
                      <a:pt x="0" y="0"/>
                    </a:moveTo>
                    <a:lnTo>
                      <a:pt x="169" y="0"/>
                    </a:lnTo>
                    <a:lnTo>
                      <a:pt x="169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7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8" name="Freeform 191">
                <a:extLst>
                  <a:ext uri="{FF2B5EF4-FFF2-40B4-BE49-F238E27FC236}">
                    <a16:creationId xmlns:a16="http://schemas.microsoft.com/office/drawing/2014/main" id="{1EB047E5-4D6C-B244-BFC8-F0FB34DB4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7" cy="72"/>
              </a:xfrm>
              <a:custGeom>
                <a:avLst/>
                <a:gdLst>
                  <a:gd name="T0" fmla="*/ 0 w 167"/>
                  <a:gd name="T1" fmla="*/ 0 h 72"/>
                  <a:gd name="T2" fmla="*/ 167 w 167"/>
                  <a:gd name="T3" fmla="*/ 0 h 72"/>
                  <a:gd name="T4" fmla="*/ 167 w 167"/>
                  <a:gd name="T5" fmla="*/ 72 h 72"/>
                  <a:gd name="T6" fmla="*/ 0 w 167"/>
                  <a:gd name="T7" fmla="*/ 72 h 72"/>
                  <a:gd name="T8" fmla="*/ 0 w 167"/>
                  <a:gd name="T9" fmla="*/ 0 h 72"/>
                  <a:gd name="T10" fmla="*/ 0 w 167"/>
                  <a:gd name="T11" fmla="*/ 0 h 72"/>
                  <a:gd name="T12" fmla="*/ 165 w 167"/>
                  <a:gd name="T13" fmla="*/ 0 h 72"/>
                  <a:gd name="T14" fmla="*/ 165 w 167"/>
                  <a:gd name="T15" fmla="*/ 71 h 72"/>
                  <a:gd name="T16" fmla="*/ 0 w 167"/>
                  <a:gd name="T17" fmla="*/ 71 h 72"/>
                  <a:gd name="T18" fmla="*/ 0 w 167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72">
                    <a:moveTo>
                      <a:pt x="0" y="0"/>
                    </a:moveTo>
                    <a:lnTo>
                      <a:pt x="167" y="0"/>
                    </a:lnTo>
                    <a:lnTo>
                      <a:pt x="16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7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89" name="Freeform 192">
                <a:extLst>
                  <a:ext uri="{FF2B5EF4-FFF2-40B4-BE49-F238E27FC236}">
                    <a16:creationId xmlns:a16="http://schemas.microsoft.com/office/drawing/2014/main" id="{9131E3F7-D1EE-0246-9BB1-797B78B7A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5" cy="71"/>
              </a:xfrm>
              <a:custGeom>
                <a:avLst/>
                <a:gdLst>
                  <a:gd name="T0" fmla="*/ 0 w 165"/>
                  <a:gd name="T1" fmla="*/ 0 h 71"/>
                  <a:gd name="T2" fmla="*/ 165 w 165"/>
                  <a:gd name="T3" fmla="*/ 0 h 71"/>
                  <a:gd name="T4" fmla="*/ 165 w 165"/>
                  <a:gd name="T5" fmla="*/ 71 h 71"/>
                  <a:gd name="T6" fmla="*/ 0 w 165"/>
                  <a:gd name="T7" fmla="*/ 71 h 71"/>
                  <a:gd name="T8" fmla="*/ 0 w 165"/>
                  <a:gd name="T9" fmla="*/ 0 h 71"/>
                  <a:gd name="T10" fmla="*/ 0 w 165"/>
                  <a:gd name="T11" fmla="*/ 0 h 71"/>
                  <a:gd name="T12" fmla="*/ 163 w 165"/>
                  <a:gd name="T13" fmla="*/ 0 h 71"/>
                  <a:gd name="T14" fmla="*/ 163 w 165"/>
                  <a:gd name="T15" fmla="*/ 71 h 71"/>
                  <a:gd name="T16" fmla="*/ 0 w 165"/>
                  <a:gd name="T17" fmla="*/ 71 h 71"/>
                  <a:gd name="T18" fmla="*/ 0 w 165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7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0" name="Freeform 193">
                <a:extLst>
                  <a:ext uri="{FF2B5EF4-FFF2-40B4-BE49-F238E27FC236}">
                    <a16:creationId xmlns:a16="http://schemas.microsoft.com/office/drawing/2014/main" id="{5D989665-042C-8A4F-8729-CB7567696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3" cy="71"/>
              </a:xfrm>
              <a:custGeom>
                <a:avLst/>
                <a:gdLst>
                  <a:gd name="T0" fmla="*/ 0 w 163"/>
                  <a:gd name="T1" fmla="*/ 0 h 71"/>
                  <a:gd name="T2" fmla="*/ 163 w 163"/>
                  <a:gd name="T3" fmla="*/ 0 h 71"/>
                  <a:gd name="T4" fmla="*/ 163 w 163"/>
                  <a:gd name="T5" fmla="*/ 71 h 71"/>
                  <a:gd name="T6" fmla="*/ 0 w 163"/>
                  <a:gd name="T7" fmla="*/ 71 h 71"/>
                  <a:gd name="T8" fmla="*/ 0 w 163"/>
                  <a:gd name="T9" fmla="*/ 0 h 71"/>
                  <a:gd name="T10" fmla="*/ 0 w 163"/>
                  <a:gd name="T11" fmla="*/ 0 h 71"/>
                  <a:gd name="T12" fmla="*/ 162 w 163"/>
                  <a:gd name="T13" fmla="*/ 0 h 71"/>
                  <a:gd name="T14" fmla="*/ 162 w 163"/>
                  <a:gd name="T15" fmla="*/ 70 h 71"/>
                  <a:gd name="T16" fmla="*/ 0 w 163"/>
                  <a:gd name="T17" fmla="*/ 70 h 71"/>
                  <a:gd name="T18" fmla="*/ 0 w 163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71">
                    <a:moveTo>
                      <a:pt x="0" y="0"/>
                    </a:moveTo>
                    <a:lnTo>
                      <a:pt x="163" y="0"/>
                    </a:lnTo>
                    <a:lnTo>
                      <a:pt x="163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7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1" name="Freeform 194">
                <a:extLst>
                  <a:ext uri="{FF2B5EF4-FFF2-40B4-BE49-F238E27FC236}">
                    <a16:creationId xmlns:a16="http://schemas.microsoft.com/office/drawing/2014/main" id="{127C5E0B-D2B0-EB46-8EB4-AB4340483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2" cy="70"/>
              </a:xfrm>
              <a:custGeom>
                <a:avLst/>
                <a:gdLst>
                  <a:gd name="T0" fmla="*/ 0 w 162"/>
                  <a:gd name="T1" fmla="*/ 0 h 70"/>
                  <a:gd name="T2" fmla="*/ 162 w 162"/>
                  <a:gd name="T3" fmla="*/ 0 h 70"/>
                  <a:gd name="T4" fmla="*/ 162 w 162"/>
                  <a:gd name="T5" fmla="*/ 70 h 70"/>
                  <a:gd name="T6" fmla="*/ 0 w 162"/>
                  <a:gd name="T7" fmla="*/ 70 h 70"/>
                  <a:gd name="T8" fmla="*/ 0 w 162"/>
                  <a:gd name="T9" fmla="*/ 0 h 70"/>
                  <a:gd name="T10" fmla="*/ 0 w 162"/>
                  <a:gd name="T11" fmla="*/ 0 h 70"/>
                  <a:gd name="T12" fmla="*/ 160 w 162"/>
                  <a:gd name="T13" fmla="*/ 0 h 70"/>
                  <a:gd name="T14" fmla="*/ 160 w 162"/>
                  <a:gd name="T15" fmla="*/ 69 h 70"/>
                  <a:gd name="T16" fmla="*/ 0 w 162"/>
                  <a:gd name="T17" fmla="*/ 69 h 70"/>
                  <a:gd name="T18" fmla="*/ 0 w 162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2" h="70">
                    <a:moveTo>
                      <a:pt x="0" y="0"/>
                    </a:moveTo>
                    <a:lnTo>
                      <a:pt x="162" y="0"/>
                    </a:lnTo>
                    <a:lnTo>
                      <a:pt x="16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2" name="Freeform 195">
                <a:extLst>
                  <a:ext uri="{FF2B5EF4-FFF2-40B4-BE49-F238E27FC236}">
                    <a16:creationId xmlns:a16="http://schemas.microsoft.com/office/drawing/2014/main" id="{DD40A41A-6242-5243-BED0-AF28A9F74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0" cy="69"/>
              </a:xfrm>
              <a:custGeom>
                <a:avLst/>
                <a:gdLst>
                  <a:gd name="T0" fmla="*/ 0 w 160"/>
                  <a:gd name="T1" fmla="*/ 0 h 69"/>
                  <a:gd name="T2" fmla="*/ 160 w 160"/>
                  <a:gd name="T3" fmla="*/ 0 h 69"/>
                  <a:gd name="T4" fmla="*/ 160 w 160"/>
                  <a:gd name="T5" fmla="*/ 69 h 69"/>
                  <a:gd name="T6" fmla="*/ 0 w 160"/>
                  <a:gd name="T7" fmla="*/ 69 h 69"/>
                  <a:gd name="T8" fmla="*/ 0 w 160"/>
                  <a:gd name="T9" fmla="*/ 0 h 69"/>
                  <a:gd name="T10" fmla="*/ 0 w 160"/>
                  <a:gd name="T11" fmla="*/ 0 h 69"/>
                  <a:gd name="T12" fmla="*/ 158 w 160"/>
                  <a:gd name="T13" fmla="*/ 0 h 69"/>
                  <a:gd name="T14" fmla="*/ 158 w 160"/>
                  <a:gd name="T15" fmla="*/ 68 h 69"/>
                  <a:gd name="T16" fmla="*/ 0 w 160"/>
                  <a:gd name="T17" fmla="*/ 68 h 69"/>
                  <a:gd name="T18" fmla="*/ 0 w 16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69">
                    <a:moveTo>
                      <a:pt x="0" y="0"/>
                    </a:moveTo>
                    <a:lnTo>
                      <a:pt x="160" y="0"/>
                    </a:lnTo>
                    <a:lnTo>
                      <a:pt x="160" y="69"/>
                    </a:lnTo>
                    <a:lnTo>
                      <a:pt x="0" y="6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8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3" name="Freeform 196">
                <a:extLst>
                  <a:ext uri="{FF2B5EF4-FFF2-40B4-BE49-F238E27FC236}">
                    <a16:creationId xmlns:a16="http://schemas.microsoft.com/office/drawing/2014/main" id="{71B9B8BC-1B5F-BD45-BFB7-2B02156683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8" cy="68"/>
              </a:xfrm>
              <a:custGeom>
                <a:avLst/>
                <a:gdLst>
                  <a:gd name="T0" fmla="*/ 0 w 158"/>
                  <a:gd name="T1" fmla="*/ 0 h 68"/>
                  <a:gd name="T2" fmla="*/ 158 w 158"/>
                  <a:gd name="T3" fmla="*/ 0 h 68"/>
                  <a:gd name="T4" fmla="*/ 158 w 158"/>
                  <a:gd name="T5" fmla="*/ 68 h 68"/>
                  <a:gd name="T6" fmla="*/ 0 w 158"/>
                  <a:gd name="T7" fmla="*/ 68 h 68"/>
                  <a:gd name="T8" fmla="*/ 0 w 158"/>
                  <a:gd name="T9" fmla="*/ 0 h 68"/>
                  <a:gd name="T10" fmla="*/ 0 w 158"/>
                  <a:gd name="T11" fmla="*/ 0 h 68"/>
                  <a:gd name="T12" fmla="*/ 156 w 158"/>
                  <a:gd name="T13" fmla="*/ 0 h 68"/>
                  <a:gd name="T14" fmla="*/ 156 w 158"/>
                  <a:gd name="T15" fmla="*/ 67 h 68"/>
                  <a:gd name="T16" fmla="*/ 0 w 158"/>
                  <a:gd name="T17" fmla="*/ 67 h 68"/>
                  <a:gd name="T18" fmla="*/ 0 w 15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68">
                    <a:moveTo>
                      <a:pt x="0" y="0"/>
                    </a:moveTo>
                    <a:lnTo>
                      <a:pt x="158" y="0"/>
                    </a:lnTo>
                    <a:lnTo>
                      <a:pt x="15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8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4" name="Freeform 197">
                <a:extLst>
                  <a:ext uri="{FF2B5EF4-FFF2-40B4-BE49-F238E27FC236}">
                    <a16:creationId xmlns:a16="http://schemas.microsoft.com/office/drawing/2014/main" id="{8FD41512-13C1-CC44-9F84-9AD2593F9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6" cy="67"/>
              </a:xfrm>
              <a:custGeom>
                <a:avLst/>
                <a:gdLst>
                  <a:gd name="T0" fmla="*/ 0 w 156"/>
                  <a:gd name="T1" fmla="*/ 0 h 67"/>
                  <a:gd name="T2" fmla="*/ 156 w 156"/>
                  <a:gd name="T3" fmla="*/ 0 h 67"/>
                  <a:gd name="T4" fmla="*/ 156 w 156"/>
                  <a:gd name="T5" fmla="*/ 67 h 67"/>
                  <a:gd name="T6" fmla="*/ 0 w 156"/>
                  <a:gd name="T7" fmla="*/ 67 h 67"/>
                  <a:gd name="T8" fmla="*/ 0 w 156"/>
                  <a:gd name="T9" fmla="*/ 0 h 67"/>
                  <a:gd name="T10" fmla="*/ 0 w 156"/>
                  <a:gd name="T11" fmla="*/ 0 h 67"/>
                  <a:gd name="T12" fmla="*/ 155 w 156"/>
                  <a:gd name="T13" fmla="*/ 0 h 67"/>
                  <a:gd name="T14" fmla="*/ 155 w 156"/>
                  <a:gd name="T15" fmla="*/ 66 h 67"/>
                  <a:gd name="T16" fmla="*/ 0 w 156"/>
                  <a:gd name="T17" fmla="*/ 66 h 67"/>
                  <a:gd name="T18" fmla="*/ 0 w 15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67">
                    <a:moveTo>
                      <a:pt x="0" y="0"/>
                    </a:moveTo>
                    <a:lnTo>
                      <a:pt x="156" y="0"/>
                    </a:lnTo>
                    <a:lnTo>
                      <a:pt x="15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5" name="Freeform 198">
                <a:extLst>
                  <a:ext uri="{FF2B5EF4-FFF2-40B4-BE49-F238E27FC236}">
                    <a16:creationId xmlns:a16="http://schemas.microsoft.com/office/drawing/2014/main" id="{5163D776-EB36-6D44-8A10-31B3F33F14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5" cy="66"/>
              </a:xfrm>
              <a:custGeom>
                <a:avLst/>
                <a:gdLst>
                  <a:gd name="T0" fmla="*/ 0 w 155"/>
                  <a:gd name="T1" fmla="*/ 0 h 66"/>
                  <a:gd name="T2" fmla="*/ 155 w 155"/>
                  <a:gd name="T3" fmla="*/ 0 h 66"/>
                  <a:gd name="T4" fmla="*/ 155 w 155"/>
                  <a:gd name="T5" fmla="*/ 66 h 66"/>
                  <a:gd name="T6" fmla="*/ 0 w 155"/>
                  <a:gd name="T7" fmla="*/ 66 h 66"/>
                  <a:gd name="T8" fmla="*/ 0 w 155"/>
                  <a:gd name="T9" fmla="*/ 0 h 66"/>
                  <a:gd name="T10" fmla="*/ 0 w 155"/>
                  <a:gd name="T11" fmla="*/ 0 h 66"/>
                  <a:gd name="T12" fmla="*/ 153 w 155"/>
                  <a:gd name="T13" fmla="*/ 0 h 66"/>
                  <a:gd name="T14" fmla="*/ 153 w 155"/>
                  <a:gd name="T15" fmla="*/ 66 h 66"/>
                  <a:gd name="T16" fmla="*/ 0 w 155"/>
                  <a:gd name="T17" fmla="*/ 66 h 66"/>
                  <a:gd name="T18" fmla="*/ 0 w 155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66">
                    <a:moveTo>
                      <a:pt x="0" y="0"/>
                    </a:moveTo>
                    <a:lnTo>
                      <a:pt x="155" y="0"/>
                    </a:lnTo>
                    <a:lnTo>
                      <a:pt x="155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6" name="Freeform 199">
                <a:extLst>
                  <a:ext uri="{FF2B5EF4-FFF2-40B4-BE49-F238E27FC236}">
                    <a16:creationId xmlns:a16="http://schemas.microsoft.com/office/drawing/2014/main" id="{DA5A620F-5616-4E44-ABFE-2A49A080C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3" cy="66"/>
              </a:xfrm>
              <a:custGeom>
                <a:avLst/>
                <a:gdLst>
                  <a:gd name="T0" fmla="*/ 0 w 153"/>
                  <a:gd name="T1" fmla="*/ 0 h 66"/>
                  <a:gd name="T2" fmla="*/ 153 w 153"/>
                  <a:gd name="T3" fmla="*/ 0 h 66"/>
                  <a:gd name="T4" fmla="*/ 153 w 153"/>
                  <a:gd name="T5" fmla="*/ 66 h 66"/>
                  <a:gd name="T6" fmla="*/ 0 w 153"/>
                  <a:gd name="T7" fmla="*/ 66 h 66"/>
                  <a:gd name="T8" fmla="*/ 0 w 153"/>
                  <a:gd name="T9" fmla="*/ 0 h 66"/>
                  <a:gd name="T10" fmla="*/ 0 w 153"/>
                  <a:gd name="T11" fmla="*/ 0 h 66"/>
                  <a:gd name="T12" fmla="*/ 151 w 153"/>
                  <a:gd name="T13" fmla="*/ 0 h 66"/>
                  <a:gd name="T14" fmla="*/ 151 w 153"/>
                  <a:gd name="T15" fmla="*/ 66 h 66"/>
                  <a:gd name="T16" fmla="*/ 0 w 153"/>
                  <a:gd name="T17" fmla="*/ 66 h 66"/>
                  <a:gd name="T18" fmla="*/ 0 w 153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3" h="66">
                    <a:moveTo>
                      <a:pt x="0" y="0"/>
                    </a:moveTo>
                    <a:lnTo>
                      <a:pt x="153" y="0"/>
                    </a:lnTo>
                    <a:lnTo>
                      <a:pt x="153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7" name="Freeform 200">
                <a:extLst>
                  <a:ext uri="{FF2B5EF4-FFF2-40B4-BE49-F238E27FC236}">
                    <a16:creationId xmlns:a16="http://schemas.microsoft.com/office/drawing/2014/main" id="{4EFCED65-31DC-BA47-934E-3226B68F3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51" cy="66"/>
              </a:xfrm>
              <a:custGeom>
                <a:avLst/>
                <a:gdLst>
                  <a:gd name="T0" fmla="*/ 0 w 151"/>
                  <a:gd name="T1" fmla="*/ 0 h 66"/>
                  <a:gd name="T2" fmla="*/ 151 w 151"/>
                  <a:gd name="T3" fmla="*/ 0 h 66"/>
                  <a:gd name="T4" fmla="*/ 151 w 151"/>
                  <a:gd name="T5" fmla="*/ 66 h 66"/>
                  <a:gd name="T6" fmla="*/ 0 w 151"/>
                  <a:gd name="T7" fmla="*/ 66 h 66"/>
                  <a:gd name="T8" fmla="*/ 0 w 151"/>
                  <a:gd name="T9" fmla="*/ 0 h 66"/>
                  <a:gd name="T10" fmla="*/ 0 w 151"/>
                  <a:gd name="T11" fmla="*/ 0 h 66"/>
                  <a:gd name="T12" fmla="*/ 149 w 151"/>
                  <a:gd name="T13" fmla="*/ 0 h 66"/>
                  <a:gd name="T14" fmla="*/ 149 w 151"/>
                  <a:gd name="T15" fmla="*/ 65 h 66"/>
                  <a:gd name="T16" fmla="*/ 0 w 151"/>
                  <a:gd name="T17" fmla="*/ 65 h 66"/>
                  <a:gd name="T18" fmla="*/ 0 w 151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66">
                    <a:moveTo>
                      <a:pt x="0" y="0"/>
                    </a:moveTo>
                    <a:lnTo>
                      <a:pt x="151" y="0"/>
                    </a:lnTo>
                    <a:lnTo>
                      <a:pt x="151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8" name="Freeform 201">
                <a:extLst>
                  <a:ext uri="{FF2B5EF4-FFF2-40B4-BE49-F238E27FC236}">
                    <a16:creationId xmlns:a16="http://schemas.microsoft.com/office/drawing/2014/main" id="{5D31DDC7-2CE8-F24E-A55D-8D1C6251A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9" cy="65"/>
              </a:xfrm>
              <a:custGeom>
                <a:avLst/>
                <a:gdLst>
                  <a:gd name="T0" fmla="*/ 0 w 149"/>
                  <a:gd name="T1" fmla="*/ 0 h 65"/>
                  <a:gd name="T2" fmla="*/ 149 w 149"/>
                  <a:gd name="T3" fmla="*/ 0 h 65"/>
                  <a:gd name="T4" fmla="*/ 149 w 149"/>
                  <a:gd name="T5" fmla="*/ 65 h 65"/>
                  <a:gd name="T6" fmla="*/ 0 w 149"/>
                  <a:gd name="T7" fmla="*/ 65 h 65"/>
                  <a:gd name="T8" fmla="*/ 0 w 149"/>
                  <a:gd name="T9" fmla="*/ 0 h 65"/>
                  <a:gd name="T10" fmla="*/ 0 w 149"/>
                  <a:gd name="T11" fmla="*/ 0 h 65"/>
                  <a:gd name="T12" fmla="*/ 148 w 149"/>
                  <a:gd name="T13" fmla="*/ 0 h 65"/>
                  <a:gd name="T14" fmla="*/ 148 w 149"/>
                  <a:gd name="T15" fmla="*/ 64 h 65"/>
                  <a:gd name="T16" fmla="*/ 0 w 149"/>
                  <a:gd name="T17" fmla="*/ 64 h 65"/>
                  <a:gd name="T18" fmla="*/ 0 w 149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65">
                    <a:moveTo>
                      <a:pt x="0" y="0"/>
                    </a:moveTo>
                    <a:lnTo>
                      <a:pt x="149" y="0"/>
                    </a:lnTo>
                    <a:lnTo>
                      <a:pt x="149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999" name="Freeform 202">
                <a:extLst>
                  <a:ext uri="{FF2B5EF4-FFF2-40B4-BE49-F238E27FC236}">
                    <a16:creationId xmlns:a16="http://schemas.microsoft.com/office/drawing/2014/main" id="{D0601637-CB63-3F40-904F-6C3F4017C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8" cy="64"/>
              </a:xfrm>
              <a:custGeom>
                <a:avLst/>
                <a:gdLst>
                  <a:gd name="T0" fmla="*/ 0 w 148"/>
                  <a:gd name="T1" fmla="*/ 0 h 64"/>
                  <a:gd name="T2" fmla="*/ 148 w 148"/>
                  <a:gd name="T3" fmla="*/ 0 h 64"/>
                  <a:gd name="T4" fmla="*/ 148 w 148"/>
                  <a:gd name="T5" fmla="*/ 64 h 64"/>
                  <a:gd name="T6" fmla="*/ 0 w 148"/>
                  <a:gd name="T7" fmla="*/ 64 h 64"/>
                  <a:gd name="T8" fmla="*/ 0 w 148"/>
                  <a:gd name="T9" fmla="*/ 0 h 64"/>
                  <a:gd name="T10" fmla="*/ 0 w 148"/>
                  <a:gd name="T11" fmla="*/ 0 h 64"/>
                  <a:gd name="T12" fmla="*/ 146 w 148"/>
                  <a:gd name="T13" fmla="*/ 0 h 64"/>
                  <a:gd name="T14" fmla="*/ 146 w 148"/>
                  <a:gd name="T15" fmla="*/ 63 h 64"/>
                  <a:gd name="T16" fmla="*/ 0 w 148"/>
                  <a:gd name="T17" fmla="*/ 63 h 64"/>
                  <a:gd name="T18" fmla="*/ 0 w 148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6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9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0" name="Freeform 203">
                <a:extLst>
                  <a:ext uri="{FF2B5EF4-FFF2-40B4-BE49-F238E27FC236}">
                    <a16:creationId xmlns:a16="http://schemas.microsoft.com/office/drawing/2014/main" id="{38AEA8D7-119A-4042-AED7-AB3CBDA28A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6" cy="63"/>
              </a:xfrm>
              <a:custGeom>
                <a:avLst/>
                <a:gdLst>
                  <a:gd name="T0" fmla="*/ 0 w 146"/>
                  <a:gd name="T1" fmla="*/ 0 h 63"/>
                  <a:gd name="T2" fmla="*/ 146 w 146"/>
                  <a:gd name="T3" fmla="*/ 0 h 63"/>
                  <a:gd name="T4" fmla="*/ 146 w 146"/>
                  <a:gd name="T5" fmla="*/ 63 h 63"/>
                  <a:gd name="T6" fmla="*/ 0 w 146"/>
                  <a:gd name="T7" fmla="*/ 63 h 63"/>
                  <a:gd name="T8" fmla="*/ 0 w 146"/>
                  <a:gd name="T9" fmla="*/ 0 h 63"/>
                  <a:gd name="T10" fmla="*/ 0 w 146"/>
                  <a:gd name="T11" fmla="*/ 0 h 63"/>
                  <a:gd name="T12" fmla="*/ 144 w 146"/>
                  <a:gd name="T13" fmla="*/ 0 h 63"/>
                  <a:gd name="T14" fmla="*/ 144 w 146"/>
                  <a:gd name="T15" fmla="*/ 62 h 63"/>
                  <a:gd name="T16" fmla="*/ 0 w 146"/>
                  <a:gd name="T17" fmla="*/ 62 h 63"/>
                  <a:gd name="T18" fmla="*/ 0 w 146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6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1" name="Freeform 204">
                <a:extLst>
                  <a:ext uri="{FF2B5EF4-FFF2-40B4-BE49-F238E27FC236}">
                    <a16:creationId xmlns:a16="http://schemas.microsoft.com/office/drawing/2014/main" id="{4A170BD3-6B2B-CE49-AFD4-ECA4ADD4D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4" cy="62"/>
              </a:xfrm>
              <a:custGeom>
                <a:avLst/>
                <a:gdLst>
                  <a:gd name="T0" fmla="*/ 0 w 144"/>
                  <a:gd name="T1" fmla="*/ 0 h 62"/>
                  <a:gd name="T2" fmla="*/ 144 w 144"/>
                  <a:gd name="T3" fmla="*/ 0 h 62"/>
                  <a:gd name="T4" fmla="*/ 144 w 144"/>
                  <a:gd name="T5" fmla="*/ 62 h 62"/>
                  <a:gd name="T6" fmla="*/ 0 w 144"/>
                  <a:gd name="T7" fmla="*/ 62 h 62"/>
                  <a:gd name="T8" fmla="*/ 0 w 144"/>
                  <a:gd name="T9" fmla="*/ 0 h 62"/>
                  <a:gd name="T10" fmla="*/ 0 w 144"/>
                  <a:gd name="T11" fmla="*/ 0 h 62"/>
                  <a:gd name="T12" fmla="*/ 142 w 144"/>
                  <a:gd name="T13" fmla="*/ 0 h 62"/>
                  <a:gd name="T14" fmla="*/ 142 w 144"/>
                  <a:gd name="T15" fmla="*/ 61 h 62"/>
                  <a:gd name="T16" fmla="*/ 0 w 144"/>
                  <a:gd name="T17" fmla="*/ 61 h 62"/>
                  <a:gd name="T18" fmla="*/ 0 w 144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4" h="62">
                    <a:moveTo>
                      <a:pt x="0" y="0"/>
                    </a:moveTo>
                    <a:lnTo>
                      <a:pt x="144" y="0"/>
                    </a:lnTo>
                    <a:lnTo>
                      <a:pt x="144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4002" name="Freeform 205">
                <a:extLst>
                  <a:ext uri="{FF2B5EF4-FFF2-40B4-BE49-F238E27FC236}">
                    <a16:creationId xmlns:a16="http://schemas.microsoft.com/office/drawing/2014/main" id="{BBB2A472-898A-2248-ABD2-AB6C2C1D2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2" cy="61"/>
              </a:xfrm>
              <a:custGeom>
                <a:avLst/>
                <a:gdLst>
                  <a:gd name="T0" fmla="*/ 0 w 142"/>
                  <a:gd name="T1" fmla="*/ 0 h 61"/>
                  <a:gd name="T2" fmla="*/ 142 w 142"/>
                  <a:gd name="T3" fmla="*/ 0 h 61"/>
                  <a:gd name="T4" fmla="*/ 142 w 142"/>
                  <a:gd name="T5" fmla="*/ 61 h 61"/>
                  <a:gd name="T6" fmla="*/ 0 w 142"/>
                  <a:gd name="T7" fmla="*/ 61 h 61"/>
                  <a:gd name="T8" fmla="*/ 0 w 142"/>
                  <a:gd name="T9" fmla="*/ 0 h 61"/>
                  <a:gd name="T10" fmla="*/ 0 w 142"/>
                  <a:gd name="T11" fmla="*/ 0 h 61"/>
                  <a:gd name="T12" fmla="*/ 141 w 142"/>
                  <a:gd name="T13" fmla="*/ 0 h 61"/>
                  <a:gd name="T14" fmla="*/ 141 w 142"/>
                  <a:gd name="T15" fmla="*/ 60 h 61"/>
                  <a:gd name="T16" fmla="*/ 0 w 142"/>
                  <a:gd name="T17" fmla="*/ 60 h 61"/>
                  <a:gd name="T18" fmla="*/ 0 w 142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2" h="61">
                    <a:moveTo>
                      <a:pt x="0" y="0"/>
                    </a:moveTo>
                    <a:lnTo>
                      <a:pt x="142" y="0"/>
                    </a:lnTo>
                    <a:lnTo>
                      <a:pt x="142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2" name="Group 206">
              <a:extLst>
                <a:ext uri="{FF2B5EF4-FFF2-40B4-BE49-F238E27FC236}">
                  <a16:creationId xmlns:a16="http://schemas.microsoft.com/office/drawing/2014/main" id="{E37E6FF0-9D98-EF4E-BB69-AE6DE95754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9454" y="3369470"/>
              <a:ext cx="4143375" cy="1365647"/>
              <a:chOff x="184" y="2830"/>
              <a:chExt cx="3480" cy="1147"/>
            </a:xfrm>
          </p:grpSpPr>
          <p:sp>
            <p:nvSpPr>
              <p:cNvPr id="43603" name="Freeform 207">
                <a:extLst>
                  <a:ext uri="{FF2B5EF4-FFF2-40B4-BE49-F238E27FC236}">
                    <a16:creationId xmlns:a16="http://schemas.microsoft.com/office/drawing/2014/main" id="{B975452F-DBB8-3041-823B-9BF45FC1EE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1" cy="60"/>
              </a:xfrm>
              <a:custGeom>
                <a:avLst/>
                <a:gdLst>
                  <a:gd name="T0" fmla="*/ 0 w 141"/>
                  <a:gd name="T1" fmla="*/ 0 h 60"/>
                  <a:gd name="T2" fmla="*/ 141 w 141"/>
                  <a:gd name="T3" fmla="*/ 0 h 60"/>
                  <a:gd name="T4" fmla="*/ 141 w 141"/>
                  <a:gd name="T5" fmla="*/ 60 h 60"/>
                  <a:gd name="T6" fmla="*/ 0 w 141"/>
                  <a:gd name="T7" fmla="*/ 60 h 60"/>
                  <a:gd name="T8" fmla="*/ 0 w 141"/>
                  <a:gd name="T9" fmla="*/ 0 h 60"/>
                  <a:gd name="T10" fmla="*/ 0 w 141"/>
                  <a:gd name="T11" fmla="*/ 0 h 60"/>
                  <a:gd name="T12" fmla="*/ 139 w 141"/>
                  <a:gd name="T13" fmla="*/ 0 h 60"/>
                  <a:gd name="T14" fmla="*/ 139 w 141"/>
                  <a:gd name="T15" fmla="*/ 59 h 60"/>
                  <a:gd name="T16" fmla="*/ 0 w 141"/>
                  <a:gd name="T17" fmla="*/ 59 h 60"/>
                  <a:gd name="T18" fmla="*/ 0 w 141"/>
                  <a:gd name="T19" fmla="*/ 0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60">
                    <a:moveTo>
                      <a:pt x="0" y="0"/>
                    </a:moveTo>
                    <a:lnTo>
                      <a:pt x="141" y="0"/>
                    </a:lnTo>
                    <a:lnTo>
                      <a:pt x="141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4" name="Freeform 208">
                <a:extLst>
                  <a:ext uri="{FF2B5EF4-FFF2-40B4-BE49-F238E27FC236}">
                    <a16:creationId xmlns:a16="http://schemas.microsoft.com/office/drawing/2014/main" id="{80C148B2-7E18-5F41-999C-BD852756F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9" cy="59"/>
              </a:xfrm>
              <a:custGeom>
                <a:avLst/>
                <a:gdLst>
                  <a:gd name="T0" fmla="*/ 0 w 139"/>
                  <a:gd name="T1" fmla="*/ 0 h 59"/>
                  <a:gd name="T2" fmla="*/ 139 w 139"/>
                  <a:gd name="T3" fmla="*/ 0 h 59"/>
                  <a:gd name="T4" fmla="*/ 139 w 139"/>
                  <a:gd name="T5" fmla="*/ 59 h 59"/>
                  <a:gd name="T6" fmla="*/ 0 w 139"/>
                  <a:gd name="T7" fmla="*/ 59 h 59"/>
                  <a:gd name="T8" fmla="*/ 0 w 139"/>
                  <a:gd name="T9" fmla="*/ 0 h 59"/>
                  <a:gd name="T10" fmla="*/ 0 w 139"/>
                  <a:gd name="T11" fmla="*/ 0 h 59"/>
                  <a:gd name="T12" fmla="*/ 137 w 139"/>
                  <a:gd name="T13" fmla="*/ 0 h 59"/>
                  <a:gd name="T14" fmla="*/ 137 w 139"/>
                  <a:gd name="T15" fmla="*/ 59 h 59"/>
                  <a:gd name="T16" fmla="*/ 0 w 139"/>
                  <a:gd name="T17" fmla="*/ 59 h 59"/>
                  <a:gd name="T18" fmla="*/ 0 w 139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9" h="59">
                    <a:moveTo>
                      <a:pt x="0" y="0"/>
                    </a:moveTo>
                    <a:lnTo>
                      <a:pt x="139" y="0"/>
                    </a:lnTo>
                    <a:lnTo>
                      <a:pt x="13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A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5" name="Freeform 209">
                <a:extLst>
                  <a:ext uri="{FF2B5EF4-FFF2-40B4-BE49-F238E27FC236}">
                    <a16:creationId xmlns:a16="http://schemas.microsoft.com/office/drawing/2014/main" id="{E85EE9F6-81C7-7E4B-8A75-C0F10DD067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7" cy="59"/>
              </a:xfrm>
              <a:custGeom>
                <a:avLst/>
                <a:gdLst>
                  <a:gd name="T0" fmla="*/ 0 w 137"/>
                  <a:gd name="T1" fmla="*/ 0 h 59"/>
                  <a:gd name="T2" fmla="*/ 137 w 137"/>
                  <a:gd name="T3" fmla="*/ 0 h 59"/>
                  <a:gd name="T4" fmla="*/ 137 w 137"/>
                  <a:gd name="T5" fmla="*/ 59 h 59"/>
                  <a:gd name="T6" fmla="*/ 0 w 137"/>
                  <a:gd name="T7" fmla="*/ 59 h 59"/>
                  <a:gd name="T8" fmla="*/ 0 w 137"/>
                  <a:gd name="T9" fmla="*/ 0 h 59"/>
                  <a:gd name="T10" fmla="*/ 0 w 137"/>
                  <a:gd name="T11" fmla="*/ 0 h 59"/>
                  <a:gd name="T12" fmla="*/ 135 w 137"/>
                  <a:gd name="T13" fmla="*/ 0 h 59"/>
                  <a:gd name="T14" fmla="*/ 135 w 137"/>
                  <a:gd name="T15" fmla="*/ 59 h 59"/>
                  <a:gd name="T16" fmla="*/ 0 w 137"/>
                  <a:gd name="T17" fmla="*/ 59 h 59"/>
                  <a:gd name="T18" fmla="*/ 0 w 137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59">
                    <a:moveTo>
                      <a:pt x="0" y="0"/>
                    </a:moveTo>
                    <a:lnTo>
                      <a:pt x="137" y="0"/>
                    </a:lnTo>
                    <a:lnTo>
                      <a:pt x="137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B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6" name="Freeform 210">
                <a:extLst>
                  <a:ext uri="{FF2B5EF4-FFF2-40B4-BE49-F238E27FC236}">
                    <a16:creationId xmlns:a16="http://schemas.microsoft.com/office/drawing/2014/main" id="{0A95BB04-0C50-2B45-A942-16762ABFF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5" cy="59"/>
              </a:xfrm>
              <a:custGeom>
                <a:avLst/>
                <a:gdLst>
                  <a:gd name="T0" fmla="*/ 0 w 135"/>
                  <a:gd name="T1" fmla="*/ 0 h 59"/>
                  <a:gd name="T2" fmla="*/ 135 w 135"/>
                  <a:gd name="T3" fmla="*/ 0 h 59"/>
                  <a:gd name="T4" fmla="*/ 135 w 135"/>
                  <a:gd name="T5" fmla="*/ 59 h 59"/>
                  <a:gd name="T6" fmla="*/ 0 w 135"/>
                  <a:gd name="T7" fmla="*/ 59 h 59"/>
                  <a:gd name="T8" fmla="*/ 0 w 135"/>
                  <a:gd name="T9" fmla="*/ 0 h 59"/>
                  <a:gd name="T10" fmla="*/ 0 w 135"/>
                  <a:gd name="T11" fmla="*/ 0 h 59"/>
                  <a:gd name="T12" fmla="*/ 134 w 135"/>
                  <a:gd name="T13" fmla="*/ 0 h 59"/>
                  <a:gd name="T14" fmla="*/ 134 w 135"/>
                  <a:gd name="T15" fmla="*/ 58 h 59"/>
                  <a:gd name="T16" fmla="*/ 0 w 135"/>
                  <a:gd name="T17" fmla="*/ 58 h 59"/>
                  <a:gd name="T18" fmla="*/ 0 w 135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59">
                    <a:moveTo>
                      <a:pt x="0" y="0"/>
                    </a:moveTo>
                    <a:lnTo>
                      <a:pt x="135" y="0"/>
                    </a:lnTo>
                    <a:lnTo>
                      <a:pt x="135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7" name="Freeform 211">
                <a:extLst>
                  <a:ext uri="{FF2B5EF4-FFF2-40B4-BE49-F238E27FC236}">
                    <a16:creationId xmlns:a16="http://schemas.microsoft.com/office/drawing/2014/main" id="{2EF919DE-15FA-B947-9FA6-18E6504C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4" cy="58"/>
              </a:xfrm>
              <a:custGeom>
                <a:avLst/>
                <a:gdLst>
                  <a:gd name="T0" fmla="*/ 0 w 134"/>
                  <a:gd name="T1" fmla="*/ 0 h 58"/>
                  <a:gd name="T2" fmla="*/ 134 w 134"/>
                  <a:gd name="T3" fmla="*/ 0 h 58"/>
                  <a:gd name="T4" fmla="*/ 134 w 134"/>
                  <a:gd name="T5" fmla="*/ 58 h 58"/>
                  <a:gd name="T6" fmla="*/ 0 w 134"/>
                  <a:gd name="T7" fmla="*/ 58 h 58"/>
                  <a:gd name="T8" fmla="*/ 0 w 134"/>
                  <a:gd name="T9" fmla="*/ 0 h 58"/>
                  <a:gd name="T10" fmla="*/ 0 w 134"/>
                  <a:gd name="T11" fmla="*/ 0 h 58"/>
                  <a:gd name="T12" fmla="*/ 132 w 134"/>
                  <a:gd name="T13" fmla="*/ 0 h 58"/>
                  <a:gd name="T14" fmla="*/ 132 w 134"/>
                  <a:gd name="T15" fmla="*/ 57 h 58"/>
                  <a:gd name="T16" fmla="*/ 0 w 134"/>
                  <a:gd name="T17" fmla="*/ 57 h 58"/>
                  <a:gd name="T18" fmla="*/ 0 w 134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58">
                    <a:moveTo>
                      <a:pt x="0" y="0"/>
                    </a:moveTo>
                    <a:lnTo>
                      <a:pt x="134" y="0"/>
                    </a:lnTo>
                    <a:lnTo>
                      <a:pt x="134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8" name="Freeform 212">
                <a:extLst>
                  <a:ext uri="{FF2B5EF4-FFF2-40B4-BE49-F238E27FC236}">
                    <a16:creationId xmlns:a16="http://schemas.microsoft.com/office/drawing/2014/main" id="{1242F80C-00B7-C349-ACCC-41FA293C7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2" cy="57"/>
              </a:xfrm>
              <a:custGeom>
                <a:avLst/>
                <a:gdLst>
                  <a:gd name="T0" fmla="*/ 0 w 132"/>
                  <a:gd name="T1" fmla="*/ 0 h 57"/>
                  <a:gd name="T2" fmla="*/ 132 w 132"/>
                  <a:gd name="T3" fmla="*/ 0 h 57"/>
                  <a:gd name="T4" fmla="*/ 132 w 132"/>
                  <a:gd name="T5" fmla="*/ 57 h 57"/>
                  <a:gd name="T6" fmla="*/ 0 w 132"/>
                  <a:gd name="T7" fmla="*/ 57 h 57"/>
                  <a:gd name="T8" fmla="*/ 0 w 132"/>
                  <a:gd name="T9" fmla="*/ 0 h 57"/>
                  <a:gd name="T10" fmla="*/ 0 w 132"/>
                  <a:gd name="T11" fmla="*/ 0 h 57"/>
                  <a:gd name="T12" fmla="*/ 130 w 132"/>
                  <a:gd name="T13" fmla="*/ 0 h 57"/>
                  <a:gd name="T14" fmla="*/ 130 w 132"/>
                  <a:gd name="T15" fmla="*/ 56 h 57"/>
                  <a:gd name="T16" fmla="*/ 0 w 132"/>
                  <a:gd name="T17" fmla="*/ 56 h 57"/>
                  <a:gd name="T18" fmla="*/ 0 w 132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5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9" name="Freeform 213">
                <a:extLst>
                  <a:ext uri="{FF2B5EF4-FFF2-40B4-BE49-F238E27FC236}">
                    <a16:creationId xmlns:a16="http://schemas.microsoft.com/office/drawing/2014/main" id="{AD7C23C5-FF61-F747-8400-230CD22FA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30" cy="56"/>
              </a:xfrm>
              <a:custGeom>
                <a:avLst/>
                <a:gdLst>
                  <a:gd name="T0" fmla="*/ 0 w 130"/>
                  <a:gd name="T1" fmla="*/ 0 h 56"/>
                  <a:gd name="T2" fmla="*/ 130 w 130"/>
                  <a:gd name="T3" fmla="*/ 0 h 56"/>
                  <a:gd name="T4" fmla="*/ 130 w 130"/>
                  <a:gd name="T5" fmla="*/ 56 h 56"/>
                  <a:gd name="T6" fmla="*/ 0 w 130"/>
                  <a:gd name="T7" fmla="*/ 56 h 56"/>
                  <a:gd name="T8" fmla="*/ 0 w 130"/>
                  <a:gd name="T9" fmla="*/ 0 h 56"/>
                  <a:gd name="T10" fmla="*/ 0 w 130"/>
                  <a:gd name="T11" fmla="*/ 0 h 56"/>
                  <a:gd name="T12" fmla="*/ 128 w 130"/>
                  <a:gd name="T13" fmla="*/ 0 h 56"/>
                  <a:gd name="T14" fmla="*/ 128 w 130"/>
                  <a:gd name="T15" fmla="*/ 55 h 56"/>
                  <a:gd name="T16" fmla="*/ 0 w 130"/>
                  <a:gd name="T17" fmla="*/ 55 h 56"/>
                  <a:gd name="T18" fmla="*/ 0 w 130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56">
                    <a:moveTo>
                      <a:pt x="0" y="0"/>
                    </a:moveTo>
                    <a:lnTo>
                      <a:pt x="130" y="0"/>
                    </a:lnTo>
                    <a:lnTo>
                      <a:pt x="130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0" name="Freeform 214">
                <a:extLst>
                  <a:ext uri="{FF2B5EF4-FFF2-40B4-BE49-F238E27FC236}">
                    <a16:creationId xmlns:a16="http://schemas.microsoft.com/office/drawing/2014/main" id="{4D565E2A-BC05-334F-BC48-C1C79CA8A6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8" cy="55"/>
              </a:xfrm>
              <a:custGeom>
                <a:avLst/>
                <a:gdLst>
                  <a:gd name="T0" fmla="*/ 0 w 128"/>
                  <a:gd name="T1" fmla="*/ 0 h 55"/>
                  <a:gd name="T2" fmla="*/ 128 w 128"/>
                  <a:gd name="T3" fmla="*/ 0 h 55"/>
                  <a:gd name="T4" fmla="*/ 128 w 128"/>
                  <a:gd name="T5" fmla="*/ 55 h 55"/>
                  <a:gd name="T6" fmla="*/ 0 w 128"/>
                  <a:gd name="T7" fmla="*/ 55 h 55"/>
                  <a:gd name="T8" fmla="*/ 0 w 128"/>
                  <a:gd name="T9" fmla="*/ 0 h 55"/>
                  <a:gd name="T10" fmla="*/ 0 w 128"/>
                  <a:gd name="T11" fmla="*/ 0 h 55"/>
                  <a:gd name="T12" fmla="*/ 127 w 128"/>
                  <a:gd name="T13" fmla="*/ 0 h 55"/>
                  <a:gd name="T14" fmla="*/ 127 w 128"/>
                  <a:gd name="T15" fmla="*/ 54 h 55"/>
                  <a:gd name="T16" fmla="*/ 0 w 128"/>
                  <a:gd name="T17" fmla="*/ 54 h 55"/>
                  <a:gd name="T18" fmla="*/ 0 w 128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55">
                    <a:moveTo>
                      <a:pt x="0" y="0"/>
                    </a:moveTo>
                    <a:lnTo>
                      <a:pt x="128" y="0"/>
                    </a:lnTo>
                    <a:lnTo>
                      <a:pt x="128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7B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1" name="Freeform 215">
                <a:extLst>
                  <a:ext uri="{FF2B5EF4-FFF2-40B4-BE49-F238E27FC236}">
                    <a16:creationId xmlns:a16="http://schemas.microsoft.com/office/drawing/2014/main" id="{492E881C-C666-7847-A043-2F8096E69E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7" cy="54"/>
              </a:xfrm>
              <a:custGeom>
                <a:avLst/>
                <a:gdLst>
                  <a:gd name="T0" fmla="*/ 0 w 127"/>
                  <a:gd name="T1" fmla="*/ 0 h 54"/>
                  <a:gd name="T2" fmla="*/ 127 w 127"/>
                  <a:gd name="T3" fmla="*/ 0 h 54"/>
                  <a:gd name="T4" fmla="*/ 127 w 127"/>
                  <a:gd name="T5" fmla="*/ 54 h 54"/>
                  <a:gd name="T6" fmla="*/ 0 w 127"/>
                  <a:gd name="T7" fmla="*/ 54 h 54"/>
                  <a:gd name="T8" fmla="*/ 0 w 127"/>
                  <a:gd name="T9" fmla="*/ 0 h 54"/>
                  <a:gd name="T10" fmla="*/ 0 w 127"/>
                  <a:gd name="T11" fmla="*/ 0 h 54"/>
                  <a:gd name="T12" fmla="*/ 125 w 127"/>
                  <a:gd name="T13" fmla="*/ 0 h 54"/>
                  <a:gd name="T14" fmla="*/ 125 w 127"/>
                  <a:gd name="T15" fmla="*/ 54 h 54"/>
                  <a:gd name="T16" fmla="*/ 0 w 127"/>
                  <a:gd name="T17" fmla="*/ 54 h 54"/>
                  <a:gd name="T18" fmla="*/ 0 w 127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54">
                    <a:moveTo>
                      <a:pt x="0" y="0"/>
                    </a:moveTo>
                    <a:lnTo>
                      <a:pt x="127" y="0"/>
                    </a:lnTo>
                    <a:lnTo>
                      <a:pt x="127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2" name="Freeform 216">
                <a:extLst>
                  <a:ext uri="{FF2B5EF4-FFF2-40B4-BE49-F238E27FC236}">
                    <a16:creationId xmlns:a16="http://schemas.microsoft.com/office/drawing/2014/main" id="{C8091A64-FB6E-7D48-BA9D-E220554385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5" cy="54"/>
              </a:xfrm>
              <a:custGeom>
                <a:avLst/>
                <a:gdLst>
                  <a:gd name="T0" fmla="*/ 0 w 125"/>
                  <a:gd name="T1" fmla="*/ 0 h 54"/>
                  <a:gd name="T2" fmla="*/ 125 w 125"/>
                  <a:gd name="T3" fmla="*/ 0 h 54"/>
                  <a:gd name="T4" fmla="*/ 125 w 125"/>
                  <a:gd name="T5" fmla="*/ 54 h 54"/>
                  <a:gd name="T6" fmla="*/ 0 w 125"/>
                  <a:gd name="T7" fmla="*/ 54 h 54"/>
                  <a:gd name="T8" fmla="*/ 0 w 125"/>
                  <a:gd name="T9" fmla="*/ 0 h 54"/>
                  <a:gd name="T10" fmla="*/ 0 w 125"/>
                  <a:gd name="T11" fmla="*/ 0 h 54"/>
                  <a:gd name="T12" fmla="*/ 123 w 125"/>
                  <a:gd name="T13" fmla="*/ 0 h 54"/>
                  <a:gd name="T14" fmla="*/ 123 w 125"/>
                  <a:gd name="T15" fmla="*/ 53 h 54"/>
                  <a:gd name="T16" fmla="*/ 0 w 125"/>
                  <a:gd name="T17" fmla="*/ 53 h 54"/>
                  <a:gd name="T18" fmla="*/ 0 w 125"/>
                  <a:gd name="T19" fmla="*/ 0 h 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54">
                    <a:moveTo>
                      <a:pt x="0" y="0"/>
                    </a:moveTo>
                    <a:lnTo>
                      <a:pt x="125" y="0"/>
                    </a:lnTo>
                    <a:lnTo>
                      <a:pt x="125" y="54"/>
                    </a:lnTo>
                    <a:lnTo>
                      <a:pt x="0" y="5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CB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3" name="Freeform 217">
                <a:extLst>
                  <a:ext uri="{FF2B5EF4-FFF2-40B4-BE49-F238E27FC236}">
                    <a16:creationId xmlns:a16="http://schemas.microsoft.com/office/drawing/2014/main" id="{8915D6B8-8251-1044-BE3A-FFBA6D3BC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3" cy="53"/>
              </a:xfrm>
              <a:custGeom>
                <a:avLst/>
                <a:gdLst>
                  <a:gd name="T0" fmla="*/ 0 w 123"/>
                  <a:gd name="T1" fmla="*/ 0 h 53"/>
                  <a:gd name="T2" fmla="*/ 123 w 123"/>
                  <a:gd name="T3" fmla="*/ 0 h 53"/>
                  <a:gd name="T4" fmla="*/ 123 w 123"/>
                  <a:gd name="T5" fmla="*/ 53 h 53"/>
                  <a:gd name="T6" fmla="*/ 0 w 123"/>
                  <a:gd name="T7" fmla="*/ 53 h 53"/>
                  <a:gd name="T8" fmla="*/ 0 w 123"/>
                  <a:gd name="T9" fmla="*/ 0 h 53"/>
                  <a:gd name="T10" fmla="*/ 0 w 123"/>
                  <a:gd name="T11" fmla="*/ 0 h 53"/>
                  <a:gd name="T12" fmla="*/ 121 w 123"/>
                  <a:gd name="T13" fmla="*/ 0 h 53"/>
                  <a:gd name="T14" fmla="*/ 121 w 123"/>
                  <a:gd name="T15" fmla="*/ 52 h 53"/>
                  <a:gd name="T16" fmla="*/ 0 w 123"/>
                  <a:gd name="T17" fmla="*/ 52 h 53"/>
                  <a:gd name="T18" fmla="*/ 0 w 123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53">
                    <a:moveTo>
                      <a:pt x="0" y="0"/>
                    </a:moveTo>
                    <a:lnTo>
                      <a:pt x="123" y="0"/>
                    </a:lnTo>
                    <a:lnTo>
                      <a:pt x="12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4" name="Freeform 218">
                <a:extLst>
                  <a:ext uri="{FF2B5EF4-FFF2-40B4-BE49-F238E27FC236}">
                    <a16:creationId xmlns:a16="http://schemas.microsoft.com/office/drawing/2014/main" id="{B67D424B-DA5A-734A-8A31-2DD5F1BDE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1" cy="52"/>
              </a:xfrm>
              <a:custGeom>
                <a:avLst/>
                <a:gdLst>
                  <a:gd name="T0" fmla="*/ 0 w 121"/>
                  <a:gd name="T1" fmla="*/ 0 h 52"/>
                  <a:gd name="T2" fmla="*/ 121 w 121"/>
                  <a:gd name="T3" fmla="*/ 0 h 52"/>
                  <a:gd name="T4" fmla="*/ 121 w 121"/>
                  <a:gd name="T5" fmla="*/ 52 h 52"/>
                  <a:gd name="T6" fmla="*/ 0 w 121"/>
                  <a:gd name="T7" fmla="*/ 52 h 52"/>
                  <a:gd name="T8" fmla="*/ 0 w 121"/>
                  <a:gd name="T9" fmla="*/ 0 h 52"/>
                  <a:gd name="T10" fmla="*/ 0 w 121"/>
                  <a:gd name="T11" fmla="*/ 0 h 52"/>
                  <a:gd name="T12" fmla="*/ 120 w 121"/>
                  <a:gd name="T13" fmla="*/ 0 h 52"/>
                  <a:gd name="T14" fmla="*/ 120 w 121"/>
                  <a:gd name="T15" fmla="*/ 52 h 52"/>
                  <a:gd name="T16" fmla="*/ 0 w 121"/>
                  <a:gd name="T17" fmla="*/ 52 h 52"/>
                  <a:gd name="T18" fmla="*/ 0 w 121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52">
                    <a:moveTo>
                      <a:pt x="0" y="0"/>
                    </a:moveTo>
                    <a:lnTo>
                      <a:pt x="121" y="0"/>
                    </a:lnTo>
                    <a:lnTo>
                      <a:pt x="12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5" name="Freeform 219">
                <a:extLst>
                  <a:ext uri="{FF2B5EF4-FFF2-40B4-BE49-F238E27FC236}">
                    <a16:creationId xmlns:a16="http://schemas.microsoft.com/office/drawing/2014/main" id="{C4555334-24F6-1E4E-8E28-00565E483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0" cy="52"/>
              </a:xfrm>
              <a:custGeom>
                <a:avLst/>
                <a:gdLst>
                  <a:gd name="T0" fmla="*/ 0 w 120"/>
                  <a:gd name="T1" fmla="*/ 0 h 52"/>
                  <a:gd name="T2" fmla="*/ 120 w 120"/>
                  <a:gd name="T3" fmla="*/ 0 h 52"/>
                  <a:gd name="T4" fmla="*/ 120 w 120"/>
                  <a:gd name="T5" fmla="*/ 52 h 52"/>
                  <a:gd name="T6" fmla="*/ 0 w 120"/>
                  <a:gd name="T7" fmla="*/ 52 h 52"/>
                  <a:gd name="T8" fmla="*/ 0 w 120"/>
                  <a:gd name="T9" fmla="*/ 0 h 52"/>
                  <a:gd name="T10" fmla="*/ 0 w 120"/>
                  <a:gd name="T11" fmla="*/ 0 h 52"/>
                  <a:gd name="T12" fmla="*/ 118 w 120"/>
                  <a:gd name="T13" fmla="*/ 0 h 52"/>
                  <a:gd name="T14" fmla="*/ 118 w 120"/>
                  <a:gd name="T15" fmla="*/ 51 h 52"/>
                  <a:gd name="T16" fmla="*/ 0 w 120"/>
                  <a:gd name="T17" fmla="*/ 51 h 52"/>
                  <a:gd name="T18" fmla="*/ 0 w 120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52">
                    <a:moveTo>
                      <a:pt x="0" y="0"/>
                    </a:moveTo>
                    <a:lnTo>
                      <a:pt x="120" y="0"/>
                    </a:lnTo>
                    <a:lnTo>
                      <a:pt x="120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6" name="Freeform 220">
                <a:extLst>
                  <a:ext uri="{FF2B5EF4-FFF2-40B4-BE49-F238E27FC236}">
                    <a16:creationId xmlns:a16="http://schemas.microsoft.com/office/drawing/2014/main" id="{625EE999-AD9E-C344-9C0F-51BF9BD23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8" cy="51"/>
              </a:xfrm>
              <a:custGeom>
                <a:avLst/>
                <a:gdLst>
                  <a:gd name="T0" fmla="*/ 0 w 118"/>
                  <a:gd name="T1" fmla="*/ 0 h 51"/>
                  <a:gd name="T2" fmla="*/ 118 w 118"/>
                  <a:gd name="T3" fmla="*/ 0 h 51"/>
                  <a:gd name="T4" fmla="*/ 118 w 118"/>
                  <a:gd name="T5" fmla="*/ 51 h 51"/>
                  <a:gd name="T6" fmla="*/ 0 w 118"/>
                  <a:gd name="T7" fmla="*/ 51 h 51"/>
                  <a:gd name="T8" fmla="*/ 0 w 118"/>
                  <a:gd name="T9" fmla="*/ 0 h 51"/>
                  <a:gd name="T10" fmla="*/ 0 w 118"/>
                  <a:gd name="T11" fmla="*/ 0 h 51"/>
                  <a:gd name="T12" fmla="*/ 116 w 118"/>
                  <a:gd name="T13" fmla="*/ 0 h 51"/>
                  <a:gd name="T14" fmla="*/ 116 w 118"/>
                  <a:gd name="T15" fmla="*/ 50 h 51"/>
                  <a:gd name="T16" fmla="*/ 0 w 118"/>
                  <a:gd name="T17" fmla="*/ 50 h 51"/>
                  <a:gd name="T18" fmla="*/ 0 w 118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" h="51">
                    <a:moveTo>
                      <a:pt x="0" y="0"/>
                    </a:moveTo>
                    <a:lnTo>
                      <a:pt x="118" y="0"/>
                    </a:lnTo>
                    <a:lnTo>
                      <a:pt x="118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7" name="Freeform 221">
                <a:extLst>
                  <a:ext uri="{FF2B5EF4-FFF2-40B4-BE49-F238E27FC236}">
                    <a16:creationId xmlns:a16="http://schemas.microsoft.com/office/drawing/2014/main" id="{F425D3E6-0158-354C-B3D7-31070470B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6" cy="50"/>
              </a:xfrm>
              <a:custGeom>
                <a:avLst/>
                <a:gdLst>
                  <a:gd name="T0" fmla="*/ 0 w 116"/>
                  <a:gd name="T1" fmla="*/ 0 h 50"/>
                  <a:gd name="T2" fmla="*/ 116 w 116"/>
                  <a:gd name="T3" fmla="*/ 0 h 50"/>
                  <a:gd name="T4" fmla="*/ 116 w 116"/>
                  <a:gd name="T5" fmla="*/ 50 h 50"/>
                  <a:gd name="T6" fmla="*/ 0 w 116"/>
                  <a:gd name="T7" fmla="*/ 50 h 50"/>
                  <a:gd name="T8" fmla="*/ 0 w 116"/>
                  <a:gd name="T9" fmla="*/ 0 h 50"/>
                  <a:gd name="T10" fmla="*/ 0 w 116"/>
                  <a:gd name="T11" fmla="*/ 0 h 50"/>
                  <a:gd name="T12" fmla="*/ 114 w 116"/>
                  <a:gd name="T13" fmla="*/ 0 h 50"/>
                  <a:gd name="T14" fmla="*/ 114 w 116"/>
                  <a:gd name="T15" fmla="*/ 49 h 50"/>
                  <a:gd name="T16" fmla="*/ 0 w 116"/>
                  <a:gd name="T17" fmla="*/ 49 h 50"/>
                  <a:gd name="T18" fmla="*/ 0 w 11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50">
                    <a:moveTo>
                      <a:pt x="0" y="0"/>
                    </a:moveTo>
                    <a:lnTo>
                      <a:pt x="116" y="0"/>
                    </a:lnTo>
                    <a:lnTo>
                      <a:pt x="116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8" name="Freeform 222">
                <a:extLst>
                  <a:ext uri="{FF2B5EF4-FFF2-40B4-BE49-F238E27FC236}">
                    <a16:creationId xmlns:a16="http://schemas.microsoft.com/office/drawing/2014/main" id="{EECE6897-5DE4-334C-A29C-4BC62E39BA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4" cy="49"/>
              </a:xfrm>
              <a:custGeom>
                <a:avLst/>
                <a:gdLst>
                  <a:gd name="T0" fmla="*/ 0 w 114"/>
                  <a:gd name="T1" fmla="*/ 0 h 49"/>
                  <a:gd name="T2" fmla="*/ 114 w 114"/>
                  <a:gd name="T3" fmla="*/ 0 h 49"/>
                  <a:gd name="T4" fmla="*/ 114 w 114"/>
                  <a:gd name="T5" fmla="*/ 49 h 49"/>
                  <a:gd name="T6" fmla="*/ 0 w 114"/>
                  <a:gd name="T7" fmla="*/ 49 h 49"/>
                  <a:gd name="T8" fmla="*/ 0 w 114"/>
                  <a:gd name="T9" fmla="*/ 0 h 49"/>
                  <a:gd name="T10" fmla="*/ 0 w 114"/>
                  <a:gd name="T11" fmla="*/ 0 h 49"/>
                  <a:gd name="T12" fmla="*/ 113 w 114"/>
                  <a:gd name="T13" fmla="*/ 0 h 49"/>
                  <a:gd name="T14" fmla="*/ 113 w 114"/>
                  <a:gd name="T15" fmla="*/ 48 h 49"/>
                  <a:gd name="T16" fmla="*/ 0 w 114"/>
                  <a:gd name="T17" fmla="*/ 48 h 49"/>
                  <a:gd name="T18" fmla="*/ 0 w 114"/>
                  <a:gd name="T19" fmla="*/ 0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9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19" name="Freeform 223">
                <a:extLst>
                  <a:ext uri="{FF2B5EF4-FFF2-40B4-BE49-F238E27FC236}">
                    <a16:creationId xmlns:a16="http://schemas.microsoft.com/office/drawing/2014/main" id="{44AE3E60-29D9-084C-9D0F-CA8F15F3C9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3" cy="48"/>
              </a:xfrm>
              <a:custGeom>
                <a:avLst/>
                <a:gdLst>
                  <a:gd name="T0" fmla="*/ 0 w 113"/>
                  <a:gd name="T1" fmla="*/ 0 h 48"/>
                  <a:gd name="T2" fmla="*/ 113 w 113"/>
                  <a:gd name="T3" fmla="*/ 0 h 48"/>
                  <a:gd name="T4" fmla="*/ 113 w 113"/>
                  <a:gd name="T5" fmla="*/ 48 h 48"/>
                  <a:gd name="T6" fmla="*/ 0 w 113"/>
                  <a:gd name="T7" fmla="*/ 48 h 48"/>
                  <a:gd name="T8" fmla="*/ 0 w 113"/>
                  <a:gd name="T9" fmla="*/ 0 h 48"/>
                  <a:gd name="T10" fmla="*/ 0 w 113"/>
                  <a:gd name="T11" fmla="*/ 0 h 48"/>
                  <a:gd name="T12" fmla="*/ 111 w 113"/>
                  <a:gd name="T13" fmla="*/ 0 h 48"/>
                  <a:gd name="T14" fmla="*/ 111 w 113"/>
                  <a:gd name="T15" fmla="*/ 48 h 48"/>
                  <a:gd name="T16" fmla="*/ 0 w 113"/>
                  <a:gd name="T17" fmla="*/ 48 h 48"/>
                  <a:gd name="T18" fmla="*/ 0 w 113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48">
                    <a:moveTo>
                      <a:pt x="0" y="0"/>
                    </a:moveTo>
                    <a:lnTo>
                      <a:pt x="113" y="0"/>
                    </a:lnTo>
                    <a:lnTo>
                      <a:pt x="113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0" name="Freeform 224">
                <a:extLst>
                  <a:ext uri="{FF2B5EF4-FFF2-40B4-BE49-F238E27FC236}">
                    <a16:creationId xmlns:a16="http://schemas.microsoft.com/office/drawing/2014/main" id="{F285FDCD-A185-194E-8E41-D1C153902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1" cy="48"/>
              </a:xfrm>
              <a:custGeom>
                <a:avLst/>
                <a:gdLst>
                  <a:gd name="T0" fmla="*/ 0 w 111"/>
                  <a:gd name="T1" fmla="*/ 0 h 48"/>
                  <a:gd name="T2" fmla="*/ 111 w 111"/>
                  <a:gd name="T3" fmla="*/ 0 h 48"/>
                  <a:gd name="T4" fmla="*/ 111 w 111"/>
                  <a:gd name="T5" fmla="*/ 48 h 48"/>
                  <a:gd name="T6" fmla="*/ 0 w 111"/>
                  <a:gd name="T7" fmla="*/ 48 h 48"/>
                  <a:gd name="T8" fmla="*/ 0 w 111"/>
                  <a:gd name="T9" fmla="*/ 0 h 48"/>
                  <a:gd name="T10" fmla="*/ 0 w 111"/>
                  <a:gd name="T11" fmla="*/ 0 h 48"/>
                  <a:gd name="T12" fmla="*/ 109 w 111"/>
                  <a:gd name="T13" fmla="*/ 0 h 48"/>
                  <a:gd name="T14" fmla="*/ 109 w 111"/>
                  <a:gd name="T15" fmla="*/ 47 h 48"/>
                  <a:gd name="T16" fmla="*/ 0 w 111"/>
                  <a:gd name="T17" fmla="*/ 47 h 48"/>
                  <a:gd name="T18" fmla="*/ 0 w 111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1" h="48">
                    <a:moveTo>
                      <a:pt x="0" y="0"/>
                    </a:moveTo>
                    <a:lnTo>
                      <a:pt x="111" y="0"/>
                    </a:lnTo>
                    <a:lnTo>
                      <a:pt x="111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1" name="Freeform 225">
                <a:extLst>
                  <a:ext uri="{FF2B5EF4-FFF2-40B4-BE49-F238E27FC236}">
                    <a16:creationId xmlns:a16="http://schemas.microsoft.com/office/drawing/2014/main" id="{5BB1A110-DEA7-F741-95AE-708BD7E7BB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9" cy="47"/>
              </a:xfrm>
              <a:custGeom>
                <a:avLst/>
                <a:gdLst>
                  <a:gd name="T0" fmla="*/ 0 w 109"/>
                  <a:gd name="T1" fmla="*/ 0 h 47"/>
                  <a:gd name="T2" fmla="*/ 109 w 109"/>
                  <a:gd name="T3" fmla="*/ 0 h 47"/>
                  <a:gd name="T4" fmla="*/ 109 w 109"/>
                  <a:gd name="T5" fmla="*/ 47 h 47"/>
                  <a:gd name="T6" fmla="*/ 0 w 109"/>
                  <a:gd name="T7" fmla="*/ 47 h 47"/>
                  <a:gd name="T8" fmla="*/ 0 w 109"/>
                  <a:gd name="T9" fmla="*/ 0 h 47"/>
                  <a:gd name="T10" fmla="*/ 0 w 109"/>
                  <a:gd name="T11" fmla="*/ 0 h 47"/>
                  <a:gd name="T12" fmla="*/ 107 w 109"/>
                  <a:gd name="T13" fmla="*/ 0 h 47"/>
                  <a:gd name="T14" fmla="*/ 107 w 109"/>
                  <a:gd name="T15" fmla="*/ 46 h 47"/>
                  <a:gd name="T16" fmla="*/ 0 w 109"/>
                  <a:gd name="T17" fmla="*/ 46 h 47"/>
                  <a:gd name="T18" fmla="*/ 0 w 109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2" name="Freeform 226">
                <a:extLst>
                  <a:ext uri="{FF2B5EF4-FFF2-40B4-BE49-F238E27FC236}">
                    <a16:creationId xmlns:a16="http://schemas.microsoft.com/office/drawing/2014/main" id="{70CE9864-B2F3-A74E-B003-F8823745D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7" cy="46"/>
              </a:xfrm>
              <a:custGeom>
                <a:avLst/>
                <a:gdLst>
                  <a:gd name="T0" fmla="*/ 0 w 107"/>
                  <a:gd name="T1" fmla="*/ 0 h 46"/>
                  <a:gd name="T2" fmla="*/ 107 w 107"/>
                  <a:gd name="T3" fmla="*/ 0 h 46"/>
                  <a:gd name="T4" fmla="*/ 107 w 107"/>
                  <a:gd name="T5" fmla="*/ 46 h 46"/>
                  <a:gd name="T6" fmla="*/ 0 w 107"/>
                  <a:gd name="T7" fmla="*/ 46 h 46"/>
                  <a:gd name="T8" fmla="*/ 0 w 107"/>
                  <a:gd name="T9" fmla="*/ 0 h 46"/>
                  <a:gd name="T10" fmla="*/ 0 w 107"/>
                  <a:gd name="T11" fmla="*/ 0 h 46"/>
                  <a:gd name="T12" fmla="*/ 106 w 107"/>
                  <a:gd name="T13" fmla="*/ 0 h 46"/>
                  <a:gd name="T14" fmla="*/ 106 w 107"/>
                  <a:gd name="T15" fmla="*/ 45 h 46"/>
                  <a:gd name="T16" fmla="*/ 0 w 107"/>
                  <a:gd name="T17" fmla="*/ 45 h 46"/>
                  <a:gd name="T18" fmla="*/ 0 w 107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4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3" name="Freeform 227">
                <a:extLst>
                  <a:ext uri="{FF2B5EF4-FFF2-40B4-BE49-F238E27FC236}">
                    <a16:creationId xmlns:a16="http://schemas.microsoft.com/office/drawing/2014/main" id="{D59B1935-7D46-4044-AF1E-3838EB58C9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6" cy="45"/>
              </a:xfrm>
              <a:custGeom>
                <a:avLst/>
                <a:gdLst>
                  <a:gd name="T0" fmla="*/ 0 w 106"/>
                  <a:gd name="T1" fmla="*/ 0 h 45"/>
                  <a:gd name="T2" fmla="*/ 106 w 106"/>
                  <a:gd name="T3" fmla="*/ 0 h 45"/>
                  <a:gd name="T4" fmla="*/ 106 w 106"/>
                  <a:gd name="T5" fmla="*/ 45 h 45"/>
                  <a:gd name="T6" fmla="*/ 0 w 106"/>
                  <a:gd name="T7" fmla="*/ 45 h 45"/>
                  <a:gd name="T8" fmla="*/ 0 w 106"/>
                  <a:gd name="T9" fmla="*/ 0 h 45"/>
                  <a:gd name="T10" fmla="*/ 0 w 106"/>
                  <a:gd name="T11" fmla="*/ 0 h 45"/>
                  <a:gd name="T12" fmla="*/ 104 w 106"/>
                  <a:gd name="T13" fmla="*/ 0 h 45"/>
                  <a:gd name="T14" fmla="*/ 104 w 106"/>
                  <a:gd name="T15" fmla="*/ 45 h 45"/>
                  <a:gd name="T16" fmla="*/ 0 w 106"/>
                  <a:gd name="T17" fmla="*/ 45 h 45"/>
                  <a:gd name="T18" fmla="*/ 0 w 106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45">
                    <a:moveTo>
                      <a:pt x="0" y="0"/>
                    </a:moveTo>
                    <a:lnTo>
                      <a:pt x="106" y="0"/>
                    </a:lnTo>
                    <a:lnTo>
                      <a:pt x="106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4" name="Freeform 228">
                <a:extLst>
                  <a:ext uri="{FF2B5EF4-FFF2-40B4-BE49-F238E27FC236}">
                    <a16:creationId xmlns:a16="http://schemas.microsoft.com/office/drawing/2014/main" id="{B6F23778-E78C-4E46-A2FB-67DCD96577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4" cy="45"/>
              </a:xfrm>
              <a:custGeom>
                <a:avLst/>
                <a:gdLst>
                  <a:gd name="T0" fmla="*/ 0 w 104"/>
                  <a:gd name="T1" fmla="*/ 0 h 45"/>
                  <a:gd name="T2" fmla="*/ 104 w 104"/>
                  <a:gd name="T3" fmla="*/ 0 h 45"/>
                  <a:gd name="T4" fmla="*/ 104 w 104"/>
                  <a:gd name="T5" fmla="*/ 45 h 45"/>
                  <a:gd name="T6" fmla="*/ 0 w 104"/>
                  <a:gd name="T7" fmla="*/ 45 h 45"/>
                  <a:gd name="T8" fmla="*/ 0 w 104"/>
                  <a:gd name="T9" fmla="*/ 0 h 45"/>
                  <a:gd name="T10" fmla="*/ 0 w 104"/>
                  <a:gd name="T11" fmla="*/ 0 h 45"/>
                  <a:gd name="T12" fmla="*/ 102 w 104"/>
                  <a:gd name="T13" fmla="*/ 0 h 45"/>
                  <a:gd name="T14" fmla="*/ 102 w 104"/>
                  <a:gd name="T15" fmla="*/ 44 h 45"/>
                  <a:gd name="T16" fmla="*/ 0 w 104"/>
                  <a:gd name="T17" fmla="*/ 44 h 45"/>
                  <a:gd name="T18" fmla="*/ 0 w 104"/>
                  <a:gd name="T19" fmla="*/ 0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45">
                    <a:moveTo>
                      <a:pt x="0" y="0"/>
                    </a:moveTo>
                    <a:lnTo>
                      <a:pt x="104" y="0"/>
                    </a:lnTo>
                    <a:lnTo>
                      <a:pt x="104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5" name="Freeform 229">
                <a:extLst>
                  <a:ext uri="{FF2B5EF4-FFF2-40B4-BE49-F238E27FC236}">
                    <a16:creationId xmlns:a16="http://schemas.microsoft.com/office/drawing/2014/main" id="{DF8649B2-A93F-7440-B193-FCFEDA651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2" cy="44"/>
              </a:xfrm>
              <a:custGeom>
                <a:avLst/>
                <a:gdLst>
                  <a:gd name="T0" fmla="*/ 0 w 102"/>
                  <a:gd name="T1" fmla="*/ 0 h 44"/>
                  <a:gd name="T2" fmla="*/ 102 w 102"/>
                  <a:gd name="T3" fmla="*/ 0 h 44"/>
                  <a:gd name="T4" fmla="*/ 102 w 102"/>
                  <a:gd name="T5" fmla="*/ 44 h 44"/>
                  <a:gd name="T6" fmla="*/ 0 w 102"/>
                  <a:gd name="T7" fmla="*/ 44 h 44"/>
                  <a:gd name="T8" fmla="*/ 0 w 102"/>
                  <a:gd name="T9" fmla="*/ 0 h 44"/>
                  <a:gd name="T10" fmla="*/ 0 w 102"/>
                  <a:gd name="T11" fmla="*/ 0 h 44"/>
                  <a:gd name="T12" fmla="*/ 100 w 102"/>
                  <a:gd name="T13" fmla="*/ 0 h 44"/>
                  <a:gd name="T14" fmla="*/ 100 w 102"/>
                  <a:gd name="T15" fmla="*/ 43 h 44"/>
                  <a:gd name="T16" fmla="*/ 0 w 102"/>
                  <a:gd name="T17" fmla="*/ 43 h 44"/>
                  <a:gd name="T18" fmla="*/ 0 w 102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44">
                    <a:moveTo>
                      <a:pt x="0" y="0"/>
                    </a:moveTo>
                    <a:lnTo>
                      <a:pt x="102" y="0"/>
                    </a:lnTo>
                    <a:lnTo>
                      <a:pt x="102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6" name="Freeform 230">
                <a:extLst>
                  <a:ext uri="{FF2B5EF4-FFF2-40B4-BE49-F238E27FC236}">
                    <a16:creationId xmlns:a16="http://schemas.microsoft.com/office/drawing/2014/main" id="{2A19B241-FDBE-2E49-8B25-BBD6BA555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00" cy="43"/>
              </a:xfrm>
              <a:custGeom>
                <a:avLst/>
                <a:gdLst>
                  <a:gd name="T0" fmla="*/ 0 w 100"/>
                  <a:gd name="T1" fmla="*/ 0 h 43"/>
                  <a:gd name="T2" fmla="*/ 100 w 100"/>
                  <a:gd name="T3" fmla="*/ 0 h 43"/>
                  <a:gd name="T4" fmla="*/ 100 w 100"/>
                  <a:gd name="T5" fmla="*/ 43 h 43"/>
                  <a:gd name="T6" fmla="*/ 0 w 100"/>
                  <a:gd name="T7" fmla="*/ 43 h 43"/>
                  <a:gd name="T8" fmla="*/ 0 w 100"/>
                  <a:gd name="T9" fmla="*/ 0 h 43"/>
                  <a:gd name="T10" fmla="*/ 0 w 100"/>
                  <a:gd name="T11" fmla="*/ 0 h 43"/>
                  <a:gd name="T12" fmla="*/ 99 w 100"/>
                  <a:gd name="T13" fmla="*/ 0 h 43"/>
                  <a:gd name="T14" fmla="*/ 99 w 100"/>
                  <a:gd name="T15" fmla="*/ 43 h 43"/>
                  <a:gd name="T16" fmla="*/ 0 w 100"/>
                  <a:gd name="T17" fmla="*/ 43 h 43"/>
                  <a:gd name="T18" fmla="*/ 0 w 100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43">
                    <a:moveTo>
                      <a:pt x="0" y="0"/>
                    </a:moveTo>
                    <a:lnTo>
                      <a:pt x="100" y="0"/>
                    </a:lnTo>
                    <a:lnTo>
                      <a:pt x="100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7" name="Freeform 231">
                <a:extLst>
                  <a:ext uri="{FF2B5EF4-FFF2-40B4-BE49-F238E27FC236}">
                    <a16:creationId xmlns:a16="http://schemas.microsoft.com/office/drawing/2014/main" id="{E9461C29-4259-FC47-A15D-B2154CE14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9" cy="43"/>
              </a:xfrm>
              <a:custGeom>
                <a:avLst/>
                <a:gdLst>
                  <a:gd name="T0" fmla="*/ 0 w 99"/>
                  <a:gd name="T1" fmla="*/ 0 h 43"/>
                  <a:gd name="T2" fmla="*/ 99 w 99"/>
                  <a:gd name="T3" fmla="*/ 0 h 43"/>
                  <a:gd name="T4" fmla="*/ 99 w 99"/>
                  <a:gd name="T5" fmla="*/ 43 h 43"/>
                  <a:gd name="T6" fmla="*/ 0 w 99"/>
                  <a:gd name="T7" fmla="*/ 43 h 43"/>
                  <a:gd name="T8" fmla="*/ 0 w 99"/>
                  <a:gd name="T9" fmla="*/ 0 h 43"/>
                  <a:gd name="T10" fmla="*/ 0 w 99"/>
                  <a:gd name="T11" fmla="*/ 0 h 43"/>
                  <a:gd name="T12" fmla="*/ 97 w 99"/>
                  <a:gd name="T13" fmla="*/ 0 h 43"/>
                  <a:gd name="T14" fmla="*/ 97 w 99"/>
                  <a:gd name="T15" fmla="*/ 42 h 43"/>
                  <a:gd name="T16" fmla="*/ 0 w 99"/>
                  <a:gd name="T17" fmla="*/ 42 h 43"/>
                  <a:gd name="T18" fmla="*/ 0 w 99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43">
                    <a:moveTo>
                      <a:pt x="0" y="0"/>
                    </a:moveTo>
                    <a:lnTo>
                      <a:pt x="99" y="0"/>
                    </a:lnTo>
                    <a:lnTo>
                      <a:pt x="99" y="43"/>
                    </a:lnTo>
                    <a:lnTo>
                      <a:pt x="0" y="4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8" name="Freeform 232">
                <a:extLst>
                  <a:ext uri="{FF2B5EF4-FFF2-40B4-BE49-F238E27FC236}">
                    <a16:creationId xmlns:a16="http://schemas.microsoft.com/office/drawing/2014/main" id="{CA61A57D-D977-B545-ADF7-CD4B52341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7" cy="42"/>
              </a:xfrm>
              <a:custGeom>
                <a:avLst/>
                <a:gdLst>
                  <a:gd name="T0" fmla="*/ 0 w 97"/>
                  <a:gd name="T1" fmla="*/ 0 h 42"/>
                  <a:gd name="T2" fmla="*/ 97 w 97"/>
                  <a:gd name="T3" fmla="*/ 0 h 42"/>
                  <a:gd name="T4" fmla="*/ 97 w 97"/>
                  <a:gd name="T5" fmla="*/ 42 h 42"/>
                  <a:gd name="T6" fmla="*/ 0 w 97"/>
                  <a:gd name="T7" fmla="*/ 42 h 42"/>
                  <a:gd name="T8" fmla="*/ 0 w 97"/>
                  <a:gd name="T9" fmla="*/ 0 h 42"/>
                  <a:gd name="T10" fmla="*/ 0 w 97"/>
                  <a:gd name="T11" fmla="*/ 0 h 42"/>
                  <a:gd name="T12" fmla="*/ 95 w 97"/>
                  <a:gd name="T13" fmla="*/ 0 h 42"/>
                  <a:gd name="T14" fmla="*/ 95 w 97"/>
                  <a:gd name="T15" fmla="*/ 41 h 42"/>
                  <a:gd name="T16" fmla="*/ 0 w 97"/>
                  <a:gd name="T17" fmla="*/ 41 h 42"/>
                  <a:gd name="T18" fmla="*/ 0 w 97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42">
                    <a:moveTo>
                      <a:pt x="0" y="0"/>
                    </a:moveTo>
                    <a:lnTo>
                      <a:pt x="97" y="0"/>
                    </a:lnTo>
                    <a:lnTo>
                      <a:pt x="9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29" name="Freeform 233">
                <a:extLst>
                  <a:ext uri="{FF2B5EF4-FFF2-40B4-BE49-F238E27FC236}">
                    <a16:creationId xmlns:a16="http://schemas.microsoft.com/office/drawing/2014/main" id="{E0C345A5-AF15-7146-A892-9231FEAC2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5" cy="41"/>
              </a:xfrm>
              <a:custGeom>
                <a:avLst/>
                <a:gdLst>
                  <a:gd name="T0" fmla="*/ 0 w 95"/>
                  <a:gd name="T1" fmla="*/ 0 h 41"/>
                  <a:gd name="T2" fmla="*/ 95 w 95"/>
                  <a:gd name="T3" fmla="*/ 0 h 41"/>
                  <a:gd name="T4" fmla="*/ 95 w 95"/>
                  <a:gd name="T5" fmla="*/ 41 h 41"/>
                  <a:gd name="T6" fmla="*/ 0 w 95"/>
                  <a:gd name="T7" fmla="*/ 41 h 41"/>
                  <a:gd name="T8" fmla="*/ 0 w 95"/>
                  <a:gd name="T9" fmla="*/ 0 h 41"/>
                  <a:gd name="T10" fmla="*/ 0 w 95"/>
                  <a:gd name="T11" fmla="*/ 0 h 41"/>
                  <a:gd name="T12" fmla="*/ 93 w 95"/>
                  <a:gd name="T13" fmla="*/ 0 h 41"/>
                  <a:gd name="T14" fmla="*/ 93 w 95"/>
                  <a:gd name="T15" fmla="*/ 40 h 41"/>
                  <a:gd name="T16" fmla="*/ 0 w 95"/>
                  <a:gd name="T17" fmla="*/ 40 h 41"/>
                  <a:gd name="T18" fmla="*/ 0 w 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5" h="41">
                    <a:moveTo>
                      <a:pt x="0" y="0"/>
                    </a:moveTo>
                    <a:lnTo>
                      <a:pt x="95" y="0"/>
                    </a:lnTo>
                    <a:lnTo>
                      <a:pt x="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0" name="Freeform 234">
                <a:extLst>
                  <a:ext uri="{FF2B5EF4-FFF2-40B4-BE49-F238E27FC236}">
                    <a16:creationId xmlns:a16="http://schemas.microsoft.com/office/drawing/2014/main" id="{7853CB5F-477E-994A-8A72-ED0798F512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3" cy="40"/>
              </a:xfrm>
              <a:custGeom>
                <a:avLst/>
                <a:gdLst>
                  <a:gd name="T0" fmla="*/ 0 w 93"/>
                  <a:gd name="T1" fmla="*/ 0 h 40"/>
                  <a:gd name="T2" fmla="*/ 93 w 93"/>
                  <a:gd name="T3" fmla="*/ 0 h 40"/>
                  <a:gd name="T4" fmla="*/ 93 w 93"/>
                  <a:gd name="T5" fmla="*/ 40 h 40"/>
                  <a:gd name="T6" fmla="*/ 0 w 93"/>
                  <a:gd name="T7" fmla="*/ 40 h 40"/>
                  <a:gd name="T8" fmla="*/ 0 w 93"/>
                  <a:gd name="T9" fmla="*/ 0 h 40"/>
                  <a:gd name="T10" fmla="*/ 0 w 93"/>
                  <a:gd name="T11" fmla="*/ 0 h 40"/>
                  <a:gd name="T12" fmla="*/ 91 w 93"/>
                  <a:gd name="T13" fmla="*/ 0 h 40"/>
                  <a:gd name="T14" fmla="*/ 91 w 93"/>
                  <a:gd name="T15" fmla="*/ 39 h 40"/>
                  <a:gd name="T16" fmla="*/ 0 w 93"/>
                  <a:gd name="T17" fmla="*/ 39 h 40"/>
                  <a:gd name="T18" fmla="*/ 0 w 93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40">
                    <a:moveTo>
                      <a:pt x="0" y="0"/>
                    </a:moveTo>
                    <a:lnTo>
                      <a:pt x="93" y="0"/>
                    </a:lnTo>
                    <a:lnTo>
                      <a:pt x="93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1" name="Freeform 235">
                <a:extLst>
                  <a:ext uri="{FF2B5EF4-FFF2-40B4-BE49-F238E27FC236}">
                    <a16:creationId xmlns:a16="http://schemas.microsoft.com/office/drawing/2014/main" id="{AFF4E302-390D-034E-B727-BB7048696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1" cy="39"/>
              </a:xfrm>
              <a:custGeom>
                <a:avLst/>
                <a:gdLst>
                  <a:gd name="T0" fmla="*/ 0 w 91"/>
                  <a:gd name="T1" fmla="*/ 0 h 39"/>
                  <a:gd name="T2" fmla="*/ 91 w 91"/>
                  <a:gd name="T3" fmla="*/ 0 h 39"/>
                  <a:gd name="T4" fmla="*/ 91 w 91"/>
                  <a:gd name="T5" fmla="*/ 39 h 39"/>
                  <a:gd name="T6" fmla="*/ 0 w 91"/>
                  <a:gd name="T7" fmla="*/ 39 h 39"/>
                  <a:gd name="T8" fmla="*/ 0 w 91"/>
                  <a:gd name="T9" fmla="*/ 0 h 39"/>
                  <a:gd name="T10" fmla="*/ 0 w 91"/>
                  <a:gd name="T11" fmla="*/ 0 h 39"/>
                  <a:gd name="T12" fmla="*/ 90 w 91"/>
                  <a:gd name="T13" fmla="*/ 0 h 39"/>
                  <a:gd name="T14" fmla="*/ 90 w 91"/>
                  <a:gd name="T15" fmla="*/ 39 h 39"/>
                  <a:gd name="T16" fmla="*/ 0 w 91"/>
                  <a:gd name="T17" fmla="*/ 39 h 39"/>
                  <a:gd name="T18" fmla="*/ 0 w 91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39">
                    <a:moveTo>
                      <a:pt x="0" y="0"/>
                    </a:moveTo>
                    <a:lnTo>
                      <a:pt x="91" y="0"/>
                    </a:lnTo>
                    <a:lnTo>
                      <a:pt x="91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2" name="Freeform 236">
                <a:extLst>
                  <a:ext uri="{FF2B5EF4-FFF2-40B4-BE49-F238E27FC236}">
                    <a16:creationId xmlns:a16="http://schemas.microsoft.com/office/drawing/2014/main" id="{CA61A542-EDC7-D546-91C5-4D068B2F0C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0" cy="39"/>
              </a:xfrm>
              <a:custGeom>
                <a:avLst/>
                <a:gdLst>
                  <a:gd name="T0" fmla="*/ 0 w 90"/>
                  <a:gd name="T1" fmla="*/ 0 h 39"/>
                  <a:gd name="T2" fmla="*/ 90 w 90"/>
                  <a:gd name="T3" fmla="*/ 0 h 39"/>
                  <a:gd name="T4" fmla="*/ 90 w 90"/>
                  <a:gd name="T5" fmla="*/ 39 h 39"/>
                  <a:gd name="T6" fmla="*/ 0 w 90"/>
                  <a:gd name="T7" fmla="*/ 39 h 39"/>
                  <a:gd name="T8" fmla="*/ 0 w 90"/>
                  <a:gd name="T9" fmla="*/ 0 h 39"/>
                  <a:gd name="T10" fmla="*/ 0 w 90"/>
                  <a:gd name="T11" fmla="*/ 0 h 39"/>
                  <a:gd name="T12" fmla="*/ 88 w 90"/>
                  <a:gd name="T13" fmla="*/ 0 h 39"/>
                  <a:gd name="T14" fmla="*/ 88 w 90"/>
                  <a:gd name="T15" fmla="*/ 38 h 39"/>
                  <a:gd name="T16" fmla="*/ 0 w 90"/>
                  <a:gd name="T17" fmla="*/ 38 h 39"/>
                  <a:gd name="T18" fmla="*/ 0 w 90"/>
                  <a:gd name="T19" fmla="*/ 0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39">
                    <a:moveTo>
                      <a:pt x="0" y="0"/>
                    </a:moveTo>
                    <a:lnTo>
                      <a:pt x="90" y="0"/>
                    </a:lnTo>
                    <a:lnTo>
                      <a:pt x="90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3" name="Freeform 237">
                <a:extLst>
                  <a:ext uri="{FF2B5EF4-FFF2-40B4-BE49-F238E27FC236}">
                    <a16:creationId xmlns:a16="http://schemas.microsoft.com/office/drawing/2014/main" id="{3F141A0B-F97E-0A4C-8CD4-6B790F8A4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8" cy="38"/>
              </a:xfrm>
              <a:custGeom>
                <a:avLst/>
                <a:gdLst>
                  <a:gd name="T0" fmla="*/ 0 w 88"/>
                  <a:gd name="T1" fmla="*/ 0 h 38"/>
                  <a:gd name="T2" fmla="*/ 88 w 88"/>
                  <a:gd name="T3" fmla="*/ 0 h 38"/>
                  <a:gd name="T4" fmla="*/ 88 w 88"/>
                  <a:gd name="T5" fmla="*/ 38 h 38"/>
                  <a:gd name="T6" fmla="*/ 0 w 88"/>
                  <a:gd name="T7" fmla="*/ 38 h 38"/>
                  <a:gd name="T8" fmla="*/ 0 w 88"/>
                  <a:gd name="T9" fmla="*/ 0 h 38"/>
                  <a:gd name="T10" fmla="*/ 0 w 88"/>
                  <a:gd name="T11" fmla="*/ 0 h 38"/>
                  <a:gd name="T12" fmla="*/ 86 w 88"/>
                  <a:gd name="T13" fmla="*/ 0 h 38"/>
                  <a:gd name="T14" fmla="*/ 86 w 88"/>
                  <a:gd name="T15" fmla="*/ 37 h 38"/>
                  <a:gd name="T16" fmla="*/ 0 w 88"/>
                  <a:gd name="T17" fmla="*/ 37 h 38"/>
                  <a:gd name="T18" fmla="*/ 0 w 88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38">
                    <a:moveTo>
                      <a:pt x="0" y="0"/>
                    </a:moveTo>
                    <a:lnTo>
                      <a:pt x="88" y="0"/>
                    </a:lnTo>
                    <a:lnTo>
                      <a:pt x="88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4" name="Freeform 238">
                <a:extLst>
                  <a:ext uri="{FF2B5EF4-FFF2-40B4-BE49-F238E27FC236}">
                    <a16:creationId xmlns:a16="http://schemas.microsoft.com/office/drawing/2014/main" id="{15FE8CF6-35FC-6146-8B2D-8B08700B65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6" cy="37"/>
              </a:xfrm>
              <a:custGeom>
                <a:avLst/>
                <a:gdLst>
                  <a:gd name="T0" fmla="*/ 0 w 86"/>
                  <a:gd name="T1" fmla="*/ 0 h 37"/>
                  <a:gd name="T2" fmla="*/ 86 w 86"/>
                  <a:gd name="T3" fmla="*/ 0 h 37"/>
                  <a:gd name="T4" fmla="*/ 86 w 86"/>
                  <a:gd name="T5" fmla="*/ 37 h 37"/>
                  <a:gd name="T6" fmla="*/ 0 w 86"/>
                  <a:gd name="T7" fmla="*/ 37 h 37"/>
                  <a:gd name="T8" fmla="*/ 0 w 86"/>
                  <a:gd name="T9" fmla="*/ 0 h 37"/>
                  <a:gd name="T10" fmla="*/ 0 w 86"/>
                  <a:gd name="T11" fmla="*/ 0 h 37"/>
                  <a:gd name="T12" fmla="*/ 84 w 86"/>
                  <a:gd name="T13" fmla="*/ 0 h 37"/>
                  <a:gd name="T14" fmla="*/ 84 w 86"/>
                  <a:gd name="T15" fmla="*/ 37 h 37"/>
                  <a:gd name="T16" fmla="*/ 0 w 86"/>
                  <a:gd name="T17" fmla="*/ 37 h 37"/>
                  <a:gd name="T18" fmla="*/ 0 w 86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37">
                    <a:moveTo>
                      <a:pt x="0" y="0"/>
                    </a:moveTo>
                    <a:lnTo>
                      <a:pt x="86" y="0"/>
                    </a:lnTo>
                    <a:lnTo>
                      <a:pt x="86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5" name="Freeform 239">
                <a:extLst>
                  <a:ext uri="{FF2B5EF4-FFF2-40B4-BE49-F238E27FC236}">
                    <a16:creationId xmlns:a16="http://schemas.microsoft.com/office/drawing/2014/main" id="{A31E6665-3537-534A-9C5B-A65428A194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4" cy="37"/>
              </a:xfrm>
              <a:custGeom>
                <a:avLst/>
                <a:gdLst>
                  <a:gd name="T0" fmla="*/ 0 w 84"/>
                  <a:gd name="T1" fmla="*/ 0 h 37"/>
                  <a:gd name="T2" fmla="*/ 84 w 84"/>
                  <a:gd name="T3" fmla="*/ 0 h 37"/>
                  <a:gd name="T4" fmla="*/ 84 w 84"/>
                  <a:gd name="T5" fmla="*/ 37 h 37"/>
                  <a:gd name="T6" fmla="*/ 0 w 84"/>
                  <a:gd name="T7" fmla="*/ 37 h 37"/>
                  <a:gd name="T8" fmla="*/ 0 w 84"/>
                  <a:gd name="T9" fmla="*/ 0 h 37"/>
                  <a:gd name="T10" fmla="*/ 0 w 84"/>
                  <a:gd name="T11" fmla="*/ 0 h 37"/>
                  <a:gd name="T12" fmla="*/ 83 w 84"/>
                  <a:gd name="T13" fmla="*/ 0 h 37"/>
                  <a:gd name="T14" fmla="*/ 83 w 84"/>
                  <a:gd name="T15" fmla="*/ 36 h 37"/>
                  <a:gd name="T16" fmla="*/ 0 w 84"/>
                  <a:gd name="T17" fmla="*/ 36 h 37"/>
                  <a:gd name="T18" fmla="*/ 0 w 84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37">
                    <a:moveTo>
                      <a:pt x="0" y="0"/>
                    </a:moveTo>
                    <a:lnTo>
                      <a:pt x="84" y="0"/>
                    </a:lnTo>
                    <a:lnTo>
                      <a:pt x="84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6" name="Freeform 240">
                <a:extLst>
                  <a:ext uri="{FF2B5EF4-FFF2-40B4-BE49-F238E27FC236}">
                    <a16:creationId xmlns:a16="http://schemas.microsoft.com/office/drawing/2014/main" id="{424F30BE-43A9-0544-A27C-A77F6705E6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3" cy="36"/>
              </a:xfrm>
              <a:custGeom>
                <a:avLst/>
                <a:gdLst>
                  <a:gd name="T0" fmla="*/ 0 w 83"/>
                  <a:gd name="T1" fmla="*/ 0 h 36"/>
                  <a:gd name="T2" fmla="*/ 83 w 83"/>
                  <a:gd name="T3" fmla="*/ 0 h 36"/>
                  <a:gd name="T4" fmla="*/ 83 w 83"/>
                  <a:gd name="T5" fmla="*/ 36 h 36"/>
                  <a:gd name="T6" fmla="*/ 0 w 83"/>
                  <a:gd name="T7" fmla="*/ 36 h 36"/>
                  <a:gd name="T8" fmla="*/ 0 w 83"/>
                  <a:gd name="T9" fmla="*/ 0 h 36"/>
                  <a:gd name="T10" fmla="*/ 0 w 83"/>
                  <a:gd name="T11" fmla="*/ 0 h 36"/>
                  <a:gd name="T12" fmla="*/ 81 w 83"/>
                  <a:gd name="T13" fmla="*/ 0 h 36"/>
                  <a:gd name="T14" fmla="*/ 81 w 83"/>
                  <a:gd name="T15" fmla="*/ 35 h 36"/>
                  <a:gd name="T16" fmla="*/ 0 w 83"/>
                  <a:gd name="T17" fmla="*/ 35 h 36"/>
                  <a:gd name="T18" fmla="*/ 0 w 83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3" h="36">
                    <a:moveTo>
                      <a:pt x="0" y="0"/>
                    </a:moveTo>
                    <a:lnTo>
                      <a:pt x="83" y="0"/>
                    </a:lnTo>
                    <a:lnTo>
                      <a:pt x="83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7" name="Freeform 241">
                <a:extLst>
                  <a:ext uri="{FF2B5EF4-FFF2-40B4-BE49-F238E27FC236}">
                    <a16:creationId xmlns:a16="http://schemas.microsoft.com/office/drawing/2014/main" id="{9A41A82B-0CB9-9C4C-AC5F-858D156A7F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81" cy="35"/>
              </a:xfrm>
              <a:custGeom>
                <a:avLst/>
                <a:gdLst>
                  <a:gd name="T0" fmla="*/ 0 w 81"/>
                  <a:gd name="T1" fmla="*/ 0 h 35"/>
                  <a:gd name="T2" fmla="*/ 81 w 81"/>
                  <a:gd name="T3" fmla="*/ 0 h 35"/>
                  <a:gd name="T4" fmla="*/ 81 w 81"/>
                  <a:gd name="T5" fmla="*/ 35 h 35"/>
                  <a:gd name="T6" fmla="*/ 0 w 81"/>
                  <a:gd name="T7" fmla="*/ 35 h 35"/>
                  <a:gd name="T8" fmla="*/ 0 w 81"/>
                  <a:gd name="T9" fmla="*/ 0 h 35"/>
                  <a:gd name="T10" fmla="*/ 0 w 81"/>
                  <a:gd name="T11" fmla="*/ 0 h 35"/>
                  <a:gd name="T12" fmla="*/ 79 w 81"/>
                  <a:gd name="T13" fmla="*/ 0 h 35"/>
                  <a:gd name="T14" fmla="*/ 79 w 81"/>
                  <a:gd name="T15" fmla="*/ 34 h 35"/>
                  <a:gd name="T16" fmla="*/ 0 w 81"/>
                  <a:gd name="T17" fmla="*/ 34 h 35"/>
                  <a:gd name="T18" fmla="*/ 0 w 81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1" h="35">
                    <a:moveTo>
                      <a:pt x="0" y="0"/>
                    </a:moveTo>
                    <a:lnTo>
                      <a:pt x="81" y="0"/>
                    </a:lnTo>
                    <a:lnTo>
                      <a:pt x="81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8" name="Freeform 242">
                <a:extLst>
                  <a:ext uri="{FF2B5EF4-FFF2-40B4-BE49-F238E27FC236}">
                    <a16:creationId xmlns:a16="http://schemas.microsoft.com/office/drawing/2014/main" id="{B20C74D2-11A7-7A47-B551-A4CEB3711C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9" cy="34"/>
              </a:xfrm>
              <a:custGeom>
                <a:avLst/>
                <a:gdLst>
                  <a:gd name="T0" fmla="*/ 0 w 79"/>
                  <a:gd name="T1" fmla="*/ 0 h 34"/>
                  <a:gd name="T2" fmla="*/ 79 w 79"/>
                  <a:gd name="T3" fmla="*/ 0 h 34"/>
                  <a:gd name="T4" fmla="*/ 79 w 79"/>
                  <a:gd name="T5" fmla="*/ 34 h 34"/>
                  <a:gd name="T6" fmla="*/ 0 w 79"/>
                  <a:gd name="T7" fmla="*/ 34 h 34"/>
                  <a:gd name="T8" fmla="*/ 0 w 79"/>
                  <a:gd name="T9" fmla="*/ 0 h 34"/>
                  <a:gd name="T10" fmla="*/ 0 w 79"/>
                  <a:gd name="T11" fmla="*/ 0 h 34"/>
                  <a:gd name="T12" fmla="*/ 77 w 79"/>
                  <a:gd name="T13" fmla="*/ 0 h 34"/>
                  <a:gd name="T14" fmla="*/ 77 w 79"/>
                  <a:gd name="T15" fmla="*/ 33 h 34"/>
                  <a:gd name="T16" fmla="*/ 0 w 79"/>
                  <a:gd name="T17" fmla="*/ 33 h 34"/>
                  <a:gd name="T18" fmla="*/ 0 w 79"/>
                  <a:gd name="T19" fmla="*/ 0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0" y="0"/>
                    </a:moveTo>
                    <a:lnTo>
                      <a:pt x="79" y="0"/>
                    </a:lnTo>
                    <a:lnTo>
                      <a:pt x="79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39" name="Freeform 243">
                <a:extLst>
                  <a:ext uri="{FF2B5EF4-FFF2-40B4-BE49-F238E27FC236}">
                    <a16:creationId xmlns:a16="http://schemas.microsoft.com/office/drawing/2014/main" id="{9E59116C-A127-F04F-B095-80E74D1E75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7" cy="33"/>
              </a:xfrm>
              <a:custGeom>
                <a:avLst/>
                <a:gdLst>
                  <a:gd name="T0" fmla="*/ 0 w 77"/>
                  <a:gd name="T1" fmla="*/ 0 h 33"/>
                  <a:gd name="T2" fmla="*/ 77 w 77"/>
                  <a:gd name="T3" fmla="*/ 0 h 33"/>
                  <a:gd name="T4" fmla="*/ 77 w 77"/>
                  <a:gd name="T5" fmla="*/ 33 h 33"/>
                  <a:gd name="T6" fmla="*/ 0 w 77"/>
                  <a:gd name="T7" fmla="*/ 33 h 33"/>
                  <a:gd name="T8" fmla="*/ 0 w 77"/>
                  <a:gd name="T9" fmla="*/ 0 h 33"/>
                  <a:gd name="T10" fmla="*/ 0 w 77"/>
                  <a:gd name="T11" fmla="*/ 0 h 33"/>
                  <a:gd name="T12" fmla="*/ 76 w 77"/>
                  <a:gd name="T13" fmla="*/ 0 h 33"/>
                  <a:gd name="T14" fmla="*/ 76 w 77"/>
                  <a:gd name="T15" fmla="*/ 32 h 33"/>
                  <a:gd name="T16" fmla="*/ 0 w 77"/>
                  <a:gd name="T17" fmla="*/ 32 h 33"/>
                  <a:gd name="T18" fmla="*/ 0 w 7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33">
                    <a:moveTo>
                      <a:pt x="0" y="0"/>
                    </a:moveTo>
                    <a:lnTo>
                      <a:pt x="77" y="0"/>
                    </a:lnTo>
                    <a:lnTo>
                      <a:pt x="7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0" name="Freeform 244">
                <a:extLst>
                  <a:ext uri="{FF2B5EF4-FFF2-40B4-BE49-F238E27FC236}">
                    <a16:creationId xmlns:a16="http://schemas.microsoft.com/office/drawing/2014/main" id="{7C5A6294-B217-6D4D-8147-0A99B9C33C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6" cy="32"/>
              </a:xfrm>
              <a:custGeom>
                <a:avLst/>
                <a:gdLst>
                  <a:gd name="T0" fmla="*/ 0 w 76"/>
                  <a:gd name="T1" fmla="*/ 0 h 32"/>
                  <a:gd name="T2" fmla="*/ 76 w 76"/>
                  <a:gd name="T3" fmla="*/ 0 h 32"/>
                  <a:gd name="T4" fmla="*/ 76 w 76"/>
                  <a:gd name="T5" fmla="*/ 32 h 32"/>
                  <a:gd name="T6" fmla="*/ 0 w 76"/>
                  <a:gd name="T7" fmla="*/ 32 h 32"/>
                  <a:gd name="T8" fmla="*/ 0 w 76"/>
                  <a:gd name="T9" fmla="*/ 0 h 32"/>
                  <a:gd name="T10" fmla="*/ 0 w 76"/>
                  <a:gd name="T11" fmla="*/ 0 h 32"/>
                  <a:gd name="T12" fmla="*/ 74 w 76"/>
                  <a:gd name="T13" fmla="*/ 0 h 32"/>
                  <a:gd name="T14" fmla="*/ 74 w 76"/>
                  <a:gd name="T15" fmla="*/ 32 h 32"/>
                  <a:gd name="T16" fmla="*/ 0 w 76"/>
                  <a:gd name="T17" fmla="*/ 32 h 32"/>
                  <a:gd name="T18" fmla="*/ 0 w 76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6" h="32">
                    <a:moveTo>
                      <a:pt x="0" y="0"/>
                    </a:moveTo>
                    <a:lnTo>
                      <a:pt x="76" y="0"/>
                    </a:lnTo>
                    <a:lnTo>
                      <a:pt x="76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1" name="Freeform 245">
                <a:extLst>
                  <a:ext uri="{FF2B5EF4-FFF2-40B4-BE49-F238E27FC236}">
                    <a16:creationId xmlns:a16="http://schemas.microsoft.com/office/drawing/2014/main" id="{C96B5668-EBC6-794D-9ED7-8B1EE10D32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4" cy="32"/>
              </a:xfrm>
              <a:custGeom>
                <a:avLst/>
                <a:gdLst>
                  <a:gd name="T0" fmla="*/ 0 w 74"/>
                  <a:gd name="T1" fmla="*/ 0 h 32"/>
                  <a:gd name="T2" fmla="*/ 74 w 74"/>
                  <a:gd name="T3" fmla="*/ 0 h 32"/>
                  <a:gd name="T4" fmla="*/ 74 w 74"/>
                  <a:gd name="T5" fmla="*/ 32 h 32"/>
                  <a:gd name="T6" fmla="*/ 0 w 74"/>
                  <a:gd name="T7" fmla="*/ 32 h 32"/>
                  <a:gd name="T8" fmla="*/ 0 w 74"/>
                  <a:gd name="T9" fmla="*/ 0 h 32"/>
                  <a:gd name="T10" fmla="*/ 0 w 74"/>
                  <a:gd name="T11" fmla="*/ 0 h 32"/>
                  <a:gd name="T12" fmla="*/ 72 w 74"/>
                  <a:gd name="T13" fmla="*/ 0 h 32"/>
                  <a:gd name="T14" fmla="*/ 72 w 74"/>
                  <a:gd name="T15" fmla="*/ 32 h 32"/>
                  <a:gd name="T16" fmla="*/ 0 w 74"/>
                  <a:gd name="T17" fmla="*/ 32 h 32"/>
                  <a:gd name="T18" fmla="*/ 0 w 74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32">
                    <a:moveTo>
                      <a:pt x="0" y="0"/>
                    </a:moveTo>
                    <a:lnTo>
                      <a:pt x="74" y="0"/>
                    </a:lnTo>
                    <a:lnTo>
                      <a:pt x="7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2" name="Freeform 246">
                <a:extLst>
                  <a:ext uri="{FF2B5EF4-FFF2-40B4-BE49-F238E27FC236}">
                    <a16:creationId xmlns:a16="http://schemas.microsoft.com/office/drawing/2014/main" id="{C85358B6-8475-DA49-8FB7-6CC06385D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2" cy="32"/>
              </a:xfrm>
              <a:custGeom>
                <a:avLst/>
                <a:gdLst>
                  <a:gd name="T0" fmla="*/ 0 w 72"/>
                  <a:gd name="T1" fmla="*/ 0 h 32"/>
                  <a:gd name="T2" fmla="*/ 72 w 72"/>
                  <a:gd name="T3" fmla="*/ 0 h 32"/>
                  <a:gd name="T4" fmla="*/ 72 w 72"/>
                  <a:gd name="T5" fmla="*/ 32 h 32"/>
                  <a:gd name="T6" fmla="*/ 0 w 72"/>
                  <a:gd name="T7" fmla="*/ 32 h 32"/>
                  <a:gd name="T8" fmla="*/ 0 w 72"/>
                  <a:gd name="T9" fmla="*/ 0 h 32"/>
                  <a:gd name="T10" fmla="*/ 0 w 72"/>
                  <a:gd name="T11" fmla="*/ 0 h 32"/>
                  <a:gd name="T12" fmla="*/ 70 w 72"/>
                  <a:gd name="T13" fmla="*/ 0 h 32"/>
                  <a:gd name="T14" fmla="*/ 70 w 72"/>
                  <a:gd name="T15" fmla="*/ 31 h 32"/>
                  <a:gd name="T16" fmla="*/ 0 w 72"/>
                  <a:gd name="T17" fmla="*/ 31 h 32"/>
                  <a:gd name="T18" fmla="*/ 0 w 72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32">
                    <a:moveTo>
                      <a:pt x="0" y="0"/>
                    </a:moveTo>
                    <a:lnTo>
                      <a:pt x="72" y="0"/>
                    </a:lnTo>
                    <a:lnTo>
                      <a:pt x="72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3" name="Freeform 247">
                <a:extLst>
                  <a:ext uri="{FF2B5EF4-FFF2-40B4-BE49-F238E27FC236}">
                    <a16:creationId xmlns:a16="http://schemas.microsoft.com/office/drawing/2014/main" id="{1E3992BE-D78A-7946-AB2F-667BDBAD0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0" cy="31"/>
              </a:xfrm>
              <a:custGeom>
                <a:avLst/>
                <a:gdLst>
                  <a:gd name="T0" fmla="*/ 0 w 70"/>
                  <a:gd name="T1" fmla="*/ 0 h 31"/>
                  <a:gd name="T2" fmla="*/ 70 w 70"/>
                  <a:gd name="T3" fmla="*/ 0 h 31"/>
                  <a:gd name="T4" fmla="*/ 70 w 70"/>
                  <a:gd name="T5" fmla="*/ 31 h 31"/>
                  <a:gd name="T6" fmla="*/ 0 w 70"/>
                  <a:gd name="T7" fmla="*/ 31 h 31"/>
                  <a:gd name="T8" fmla="*/ 0 w 70"/>
                  <a:gd name="T9" fmla="*/ 0 h 31"/>
                  <a:gd name="T10" fmla="*/ 0 w 70"/>
                  <a:gd name="T11" fmla="*/ 0 h 31"/>
                  <a:gd name="T12" fmla="*/ 69 w 70"/>
                  <a:gd name="T13" fmla="*/ 0 h 31"/>
                  <a:gd name="T14" fmla="*/ 69 w 70"/>
                  <a:gd name="T15" fmla="*/ 30 h 31"/>
                  <a:gd name="T16" fmla="*/ 0 w 70"/>
                  <a:gd name="T17" fmla="*/ 30 h 31"/>
                  <a:gd name="T18" fmla="*/ 0 w 70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31">
                    <a:moveTo>
                      <a:pt x="0" y="0"/>
                    </a:moveTo>
                    <a:lnTo>
                      <a:pt x="70" y="0"/>
                    </a:lnTo>
                    <a:lnTo>
                      <a:pt x="70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E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4" name="Freeform 248">
                <a:extLst>
                  <a:ext uri="{FF2B5EF4-FFF2-40B4-BE49-F238E27FC236}">
                    <a16:creationId xmlns:a16="http://schemas.microsoft.com/office/drawing/2014/main" id="{8EC9B803-EBE9-9B4F-AD6B-534EB318B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9" cy="30"/>
              </a:xfrm>
              <a:custGeom>
                <a:avLst/>
                <a:gdLst>
                  <a:gd name="T0" fmla="*/ 0 w 69"/>
                  <a:gd name="T1" fmla="*/ 0 h 30"/>
                  <a:gd name="T2" fmla="*/ 69 w 69"/>
                  <a:gd name="T3" fmla="*/ 0 h 30"/>
                  <a:gd name="T4" fmla="*/ 69 w 69"/>
                  <a:gd name="T5" fmla="*/ 30 h 30"/>
                  <a:gd name="T6" fmla="*/ 0 w 69"/>
                  <a:gd name="T7" fmla="*/ 30 h 30"/>
                  <a:gd name="T8" fmla="*/ 0 w 69"/>
                  <a:gd name="T9" fmla="*/ 0 h 30"/>
                  <a:gd name="T10" fmla="*/ 0 w 69"/>
                  <a:gd name="T11" fmla="*/ 0 h 30"/>
                  <a:gd name="T12" fmla="*/ 67 w 69"/>
                  <a:gd name="T13" fmla="*/ 0 h 30"/>
                  <a:gd name="T14" fmla="*/ 67 w 69"/>
                  <a:gd name="T15" fmla="*/ 29 h 30"/>
                  <a:gd name="T16" fmla="*/ 0 w 69"/>
                  <a:gd name="T17" fmla="*/ 29 h 30"/>
                  <a:gd name="T18" fmla="*/ 0 w 69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30">
                    <a:moveTo>
                      <a:pt x="0" y="0"/>
                    </a:moveTo>
                    <a:lnTo>
                      <a:pt x="69" y="0"/>
                    </a:lnTo>
                    <a:lnTo>
                      <a:pt x="69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5" name="Freeform 249">
                <a:extLst>
                  <a:ext uri="{FF2B5EF4-FFF2-40B4-BE49-F238E27FC236}">
                    <a16:creationId xmlns:a16="http://schemas.microsoft.com/office/drawing/2014/main" id="{2C893DD9-2849-734F-A60D-B93E423A8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7" cy="29"/>
              </a:xfrm>
              <a:custGeom>
                <a:avLst/>
                <a:gdLst>
                  <a:gd name="T0" fmla="*/ 0 w 67"/>
                  <a:gd name="T1" fmla="*/ 0 h 29"/>
                  <a:gd name="T2" fmla="*/ 67 w 67"/>
                  <a:gd name="T3" fmla="*/ 0 h 29"/>
                  <a:gd name="T4" fmla="*/ 67 w 67"/>
                  <a:gd name="T5" fmla="*/ 29 h 29"/>
                  <a:gd name="T6" fmla="*/ 0 w 67"/>
                  <a:gd name="T7" fmla="*/ 29 h 29"/>
                  <a:gd name="T8" fmla="*/ 0 w 67"/>
                  <a:gd name="T9" fmla="*/ 0 h 29"/>
                  <a:gd name="T10" fmla="*/ 0 w 67"/>
                  <a:gd name="T11" fmla="*/ 0 h 29"/>
                  <a:gd name="T12" fmla="*/ 65 w 67"/>
                  <a:gd name="T13" fmla="*/ 0 h 29"/>
                  <a:gd name="T14" fmla="*/ 65 w 67"/>
                  <a:gd name="T15" fmla="*/ 28 h 29"/>
                  <a:gd name="T16" fmla="*/ 0 w 67"/>
                  <a:gd name="T17" fmla="*/ 28 h 29"/>
                  <a:gd name="T18" fmla="*/ 0 w 67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29">
                    <a:moveTo>
                      <a:pt x="0" y="0"/>
                    </a:moveTo>
                    <a:lnTo>
                      <a:pt x="67" y="0"/>
                    </a:lnTo>
                    <a:lnTo>
                      <a:pt x="67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6" name="Freeform 250">
                <a:extLst>
                  <a:ext uri="{FF2B5EF4-FFF2-40B4-BE49-F238E27FC236}">
                    <a16:creationId xmlns:a16="http://schemas.microsoft.com/office/drawing/2014/main" id="{4B61FA4A-A9B5-584C-A7AE-D26C0A831F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5" cy="28"/>
              </a:xfrm>
              <a:custGeom>
                <a:avLst/>
                <a:gdLst>
                  <a:gd name="T0" fmla="*/ 0 w 65"/>
                  <a:gd name="T1" fmla="*/ 0 h 28"/>
                  <a:gd name="T2" fmla="*/ 65 w 65"/>
                  <a:gd name="T3" fmla="*/ 0 h 28"/>
                  <a:gd name="T4" fmla="*/ 65 w 65"/>
                  <a:gd name="T5" fmla="*/ 28 h 28"/>
                  <a:gd name="T6" fmla="*/ 0 w 65"/>
                  <a:gd name="T7" fmla="*/ 28 h 28"/>
                  <a:gd name="T8" fmla="*/ 0 w 65"/>
                  <a:gd name="T9" fmla="*/ 0 h 28"/>
                  <a:gd name="T10" fmla="*/ 0 w 65"/>
                  <a:gd name="T11" fmla="*/ 0 h 28"/>
                  <a:gd name="T12" fmla="*/ 63 w 65"/>
                  <a:gd name="T13" fmla="*/ 0 h 28"/>
                  <a:gd name="T14" fmla="*/ 63 w 65"/>
                  <a:gd name="T15" fmla="*/ 27 h 28"/>
                  <a:gd name="T16" fmla="*/ 0 w 65"/>
                  <a:gd name="T17" fmla="*/ 27 h 28"/>
                  <a:gd name="T18" fmla="*/ 0 w 65"/>
                  <a:gd name="T19" fmla="*/ 0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28">
                    <a:moveTo>
                      <a:pt x="0" y="0"/>
                    </a:moveTo>
                    <a:lnTo>
                      <a:pt x="65" y="0"/>
                    </a:lnTo>
                    <a:lnTo>
                      <a:pt x="65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7" name="Freeform 251">
                <a:extLst>
                  <a:ext uri="{FF2B5EF4-FFF2-40B4-BE49-F238E27FC236}">
                    <a16:creationId xmlns:a16="http://schemas.microsoft.com/office/drawing/2014/main" id="{F00CABB7-4457-6D48-9431-53948EA05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3" cy="27"/>
              </a:xfrm>
              <a:custGeom>
                <a:avLst/>
                <a:gdLst>
                  <a:gd name="T0" fmla="*/ 0 w 63"/>
                  <a:gd name="T1" fmla="*/ 0 h 27"/>
                  <a:gd name="T2" fmla="*/ 63 w 63"/>
                  <a:gd name="T3" fmla="*/ 0 h 27"/>
                  <a:gd name="T4" fmla="*/ 63 w 63"/>
                  <a:gd name="T5" fmla="*/ 27 h 27"/>
                  <a:gd name="T6" fmla="*/ 0 w 63"/>
                  <a:gd name="T7" fmla="*/ 27 h 27"/>
                  <a:gd name="T8" fmla="*/ 0 w 63"/>
                  <a:gd name="T9" fmla="*/ 0 h 27"/>
                  <a:gd name="T10" fmla="*/ 0 w 63"/>
                  <a:gd name="T11" fmla="*/ 0 h 27"/>
                  <a:gd name="T12" fmla="*/ 62 w 63"/>
                  <a:gd name="T13" fmla="*/ 0 h 27"/>
                  <a:gd name="T14" fmla="*/ 62 w 63"/>
                  <a:gd name="T15" fmla="*/ 26 h 27"/>
                  <a:gd name="T16" fmla="*/ 0 w 63"/>
                  <a:gd name="T17" fmla="*/ 26 h 27"/>
                  <a:gd name="T18" fmla="*/ 0 w 63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27">
                    <a:moveTo>
                      <a:pt x="0" y="0"/>
                    </a:moveTo>
                    <a:lnTo>
                      <a:pt x="63" y="0"/>
                    </a:lnTo>
                    <a:lnTo>
                      <a:pt x="63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8" name="Freeform 252">
                <a:extLst>
                  <a:ext uri="{FF2B5EF4-FFF2-40B4-BE49-F238E27FC236}">
                    <a16:creationId xmlns:a16="http://schemas.microsoft.com/office/drawing/2014/main" id="{1C000867-AFA6-4349-8083-B08596A0A2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2" cy="26"/>
              </a:xfrm>
              <a:custGeom>
                <a:avLst/>
                <a:gdLst>
                  <a:gd name="T0" fmla="*/ 0 w 62"/>
                  <a:gd name="T1" fmla="*/ 0 h 26"/>
                  <a:gd name="T2" fmla="*/ 62 w 62"/>
                  <a:gd name="T3" fmla="*/ 0 h 26"/>
                  <a:gd name="T4" fmla="*/ 62 w 62"/>
                  <a:gd name="T5" fmla="*/ 26 h 26"/>
                  <a:gd name="T6" fmla="*/ 0 w 62"/>
                  <a:gd name="T7" fmla="*/ 26 h 26"/>
                  <a:gd name="T8" fmla="*/ 0 w 62"/>
                  <a:gd name="T9" fmla="*/ 0 h 26"/>
                  <a:gd name="T10" fmla="*/ 0 w 62"/>
                  <a:gd name="T11" fmla="*/ 0 h 26"/>
                  <a:gd name="T12" fmla="*/ 60 w 62"/>
                  <a:gd name="T13" fmla="*/ 0 h 26"/>
                  <a:gd name="T14" fmla="*/ 60 w 62"/>
                  <a:gd name="T15" fmla="*/ 25 h 26"/>
                  <a:gd name="T16" fmla="*/ 0 w 62"/>
                  <a:gd name="T17" fmla="*/ 25 h 26"/>
                  <a:gd name="T18" fmla="*/ 0 w 62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26">
                    <a:moveTo>
                      <a:pt x="0" y="0"/>
                    </a:moveTo>
                    <a:lnTo>
                      <a:pt x="62" y="0"/>
                    </a:lnTo>
                    <a:lnTo>
                      <a:pt x="62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49" name="Freeform 253">
                <a:extLst>
                  <a:ext uri="{FF2B5EF4-FFF2-40B4-BE49-F238E27FC236}">
                    <a16:creationId xmlns:a16="http://schemas.microsoft.com/office/drawing/2014/main" id="{93C33354-5D1D-F643-8001-3067465B39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60" cy="25"/>
              </a:xfrm>
              <a:custGeom>
                <a:avLst/>
                <a:gdLst>
                  <a:gd name="T0" fmla="*/ 0 w 60"/>
                  <a:gd name="T1" fmla="*/ 0 h 25"/>
                  <a:gd name="T2" fmla="*/ 60 w 60"/>
                  <a:gd name="T3" fmla="*/ 0 h 25"/>
                  <a:gd name="T4" fmla="*/ 60 w 60"/>
                  <a:gd name="T5" fmla="*/ 25 h 25"/>
                  <a:gd name="T6" fmla="*/ 0 w 60"/>
                  <a:gd name="T7" fmla="*/ 25 h 25"/>
                  <a:gd name="T8" fmla="*/ 0 w 60"/>
                  <a:gd name="T9" fmla="*/ 0 h 25"/>
                  <a:gd name="T10" fmla="*/ 0 w 60"/>
                  <a:gd name="T11" fmla="*/ 0 h 25"/>
                  <a:gd name="T12" fmla="*/ 58 w 60"/>
                  <a:gd name="T13" fmla="*/ 0 h 25"/>
                  <a:gd name="T14" fmla="*/ 58 w 60"/>
                  <a:gd name="T15" fmla="*/ 25 h 25"/>
                  <a:gd name="T16" fmla="*/ 0 w 60"/>
                  <a:gd name="T17" fmla="*/ 25 h 25"/>
                  <a:gd name="T18" fmla="*/ 0 w 60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25">
                    <a:moveTo>
                      <a:pt x="0" y="0"/>
                    </a:moveTo>
                    <a:lnTo>
                      <a:pt x="60" y="0"/>
                    </a:lnTo>
                    <a:lnTo>
                      <a:pt x="60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0" name="Freeform 254">
                <a:extLst>
                  <a:ext uri="{FF2B5EF4-FFF2-40B4-BE49-F238E27FC236}">
                    <a16:creationId xmlns:a16="http://schemas.microsoft.com/office/drawing/2014/main" id="{B4FEF02D-AA7C-E649-87BB-D10E2A1AC7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8" cy="25"/>
              </a:xfrm>
              <a:custGeom>
                <a:avLst/>
                <a:gdLst>
                  <a:gd name="T0" fmla="*/ 0 w 58"/>
                  <a:gd name="T1" fmla="*/ 0 h 25"/>
                  <a:gd name="T2" fmla="*/ 58 w 58"/>
                  <a:gd name="T3" fmla="*/ 0 h 25"/>
                  <a:gd name="T4" fmla="*/ 58 w 58"/>
                  <a:gd name="T5" fmla="*/ 25 h 25"/>
                  <a:gd name="T6" fmla="*/ 0 w 58"/>
                  <a:gd name="T7" fmla="*/ 25 h 25"/>
                  <a:gd name="T8" fmla="*/ 0 w 58"/>
                  <a:gd name="T9" fmla="*/ 0 h 25"/>
                  <a:gd name="T10" fmla="*/ 0 w 58"/>
                  <a:gd name="T11" fmla="*/ 0 h 25"/>
                  <a:gd name="T12" fmla="*/ 56 w 58"/>
                  <a:gd name="T13" fmla="*/ 0 h 25"/>
                  <a:gd name="T14" fmla="*/ 56 w 58"/>
                  <a:gd name="T15" fmla="*/ 25 h 25"/>
                  <a:gd name="T16" fmla="*/ 0 w 58"/>
                  <a:gd name="T17" fmla="*/ 25 h 25"/>
                  <a:gd name="T18" fmla="*/ 0 w 58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25">
                    <a:moveTo>
                      <a:pt x="0" y="0"/>
                    </a:moveTo>
                    <a:lnTo>
                      <a:pt x="58" y="0"/>
                    </a:lnTo>
                    <a:lnTo>
                      <a:pt x="58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1" name="Freeform 255">
                <a:extLst>
                  <a:ext uri="{FF2B5EF4-FFF2-40B4-BE49-F238E27FC236}">
                    <a16:creationId xmlns:a16="http://schemas.microsoft.com/office/drawing/2014/main" id="{7762573B-DCD5-5242-A9FA-CC5F0FEF98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6" cy="25"/>
              </a:xfrm>
              <a:custGeom>
                <a:avLst/>
                <a:gdLst>
                  <a:gd name="T0" fmla="*/ 0 w 56"/>
                  <a:gd name="T1" fmla="*/ 0 h 25"/>
                  <a:gd name="T2" fmla="*/ 56 w 56"/>
                  <a:gd name="T3" fmla="*/ 0 h 25"/>
                  <a:gd name="T4" fmla="*/ 56 w 56"/>
                  <a:gd name="T5" fmla="*/ 25 h 25"/>
                  <a:gd name="T6" fmla="*/ 0 w 56"/>
                  <a:gd name="T7" fmla="*/ 25 h 25"/>
                  <a:gd name="T8" fmla="*/ 0 w 56"/>
                  <a:gd name="T9" fmla="*/ 0 h 25"/>
                  <a:gd name="T10" fmla="*/ 0 w 56"/>
                  <a:gd name="T11" fmla="*/ 0 h 25"/>
                  <a:gd name="T12" fmla="*/ 55 w 56"/>
                  <a:gd name="T13" fmla="*/ 0 h 25"/>
                  <a:gd name="T14" fmla="*/ 55 w 56"/>
                  <a:gd name="T15" fmla="*/ 24 h 25"/>
                  <a:gd name="T16" fmla="*/ 0 w 56"/>
                  <a:gd name="T17" fmla="*/ 24 h 25"/>
                  <a:gd name="T18" fmla="*/ 0 w 56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25">
                    <a:moveTo>
                      <a:pt x="0" y="0"/>
                    </a:moveTo>
                    <a:lnTo>
                      <a:pt x="56" y="0"/>
                    </a:lnTo>
                    <a:lnTo>
                      <a:pt x="56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2" name="Freeform 256">
                <a:extLst>
                  <a:ext uri="{FF2B5EF4-FFF2-40B4-BE49-F238E27FC236}">
                    <a16:creationId xmlns:a16="http://schemas.microsoft.com/office/drawing/2014/main" id="{A9682B28-3165-9C4D-A938-1CAA822A1F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5" cy="24"/>
              </a:xfrm>
              <a:custGeom>
                <a:avLst/>
                <a:gdLst>
                  <a:gd name="T0" fmla="*/ 0 w 55"/>
                  <a:gd name="T1" fmla="*/ 0 h 24"/>
                  <a:gd name="T2" fmla="*/ 55 w 55"/>
                  <a:gd name="T3" fmla="*/ 0 h 24"/>
                  <a:gd name="T4" fmla="*/ 55 w 55"/>
                  <a:gd name="T5" fmla="*/ 24 h 24"/>
                  <a:gd name="T6" fmla="*/ 0 w 55"/>
                  <a:gd name="T7" fmla="*/ 24 h 24"/>
                  <a:gd name="T8" fmla="*/ 0 w 55"/>
                  <a:gd name="T9" fmla="*/ 0 h 24"/>
                  <a:gd name="T10" fmla="*/ 0 w 55"/>
                  <a:gd name="T11" fmla="*/ 0 h 24"/>
                  <a:gd name="T12" fmla="*/ 53 w 55"/>
                  <a:gd name="T13" fmla="*/ 0 h 24"/>
                  <a:gd name="T14" fmla="*/ 53 w 55"/>
                  <a:gd name="T15" fmla="*/ 23 h 24"/>
                  <a:gd name="T16" fmla="*/ 0 w 55"/>
                  <a:gd name="T17" fmla="*/ 23 h 24"/>
                  <a:gd name="T18" fmla="*/ 0 w 55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24">
                    <a:moveTo>
                      <a:pt x="0" y="0"/>
                    </a:moveTo>
                    <a:lnTo>
                      <a:pt x="55" y="0"/>
                    </a:lnTo>
                    <a:lnTo>
                      <a:pt x="55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3" name="Freeform 257">
                <a:extLst>
                  <a:ext uri="{FF2B5EF4-FFF2-40B4-BE49-F238E27FC236}">
                    <a16:creationId xmlns:a16="http://schemas.microsoft.com/office/drawing/2014/main" id="{FD6ABF21-8864-AF40-882A-FB4B74E47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3" cy="23"/>
              </a:xfrm>
              <a:custGeom>
                <a:avLst/>
                <a:gdLst>
                  <a:gd name="T0" fmla="*/ 0 w 53"/>
                  <a:gd name="T1" fmla="*/ 0 h 23"/>
                  <a:gd name="T2" fmla="*/ 53 w 53"/>
                  <a:gd name="T3" fmla="*/ 0 h 23"/>
                  <a:gd name="T4" fmla="*/ 53 w 53"/>
                  <a:gd name="T5" fmla="*/ 23 h 23"/>
                  <a:gd name="T6" fmla="*/ 0 w 53"/>
                  <a:gd name="T7" fmla="*/ 23 h 23"/>
                  <a:gd name="T8" fmla="*/ 0 w 53"/>
                  <a:gd name="T9" fmla="*/ 0 h 23"/>
                  <a:gd name="T10" fmla="*/ 0 w 53"/>
                  <a:gd name="T11" fmla="*/ 0 h 23"/>
                  <a:gd name="T12" fmla="*/ 51 w 53"/>
                  <a:gd name="T13" fmla="*/ 0 h 23"/>
                  <a:gd name="T14" fmla="*/ 51 w 53"/>
                  <a:gd name="T15" fmla="*/ 22 h 23"/>
                  <a:gd name="T16" fmla="*/ 0 w 53"/>
                  <a:gd name="T17" fmla="*/ 22 h 23"/>
                  <a:gd name="T18" fmla="*/ 0 w 53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23">
                    <a:moveTo>
                      <a:pt x="0" y="0"/>
                    </a:moveTo>
                    <a:lnTo>
                      <a:pt x="53" y="0"/>
                    </a:lnTo>
                    <a:lnTo>
                      <a:pt x="53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4" name="Freeform 258">
                <a:extLst>
                  <a:ext uri="{FF2B5EF4-FFF2-40B4-BE49-F238E27FC236}">
                    <a16:creationId xmlns:a16="http://schemas.microsoft.com/office/drawing/2014/main" id="{A1A87F88-9E41-294F-980B-C5E0E01316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1" cy="22"/>
              </a:xfrm>
              <a:custGeom>
                <a:avLst/>
                <a:gdLst>
                  <a:gd name="T0" fmla="*/ 0 w 51"/>
                  <a:gd name="T1" fmla="*/ 0 h 22"/>
                  <a:gd name="T2" fmla="*/ 51 w 51"/>
                  <a:gd name="T3" fmla="*/ 0 h 22"/>
                  <a:gd name="T4" fmla="*/ 51 w 51"/>
                  <a:gd name="T5" fmla="*/ 22 h 22"/>
                  <a:gd name="T6" fmla="*/ 0 w 51"/>
                  <a:gd name="T7" fmla="*/ 22 h 22"/>
                  <a:gd name="T8" fmla="*/ 0 w 51"/>
                  <a:gd name="T9" fmla="*/ 0 h 22"/>
                  <a:gd name="T10" fmla="*/ 0 w 51"/>
                  <a:gd name="T11" fmla="*/ 0 h 22"/>
                  <a:gd name="T12" fmla="*/ 49 w 51"/>
                  <a:gd name="T13" fmla="*/ 0 h 22"/>
                  <a:gd name="T14" fmla="*/ 49 w 51"/>
                  <a:gd name="T15" fmla="*/ 21 h 22"/>
                  <a:gd name="T16" fmla="*/ 0 w 51"/>
                  <a:gd name="T17" fmla="*/ 21 h 22"/>
                  <a:gd name="T18" fmla="*/ 0 w 51"/>
                  <a:gd name="T19" fmla="*/ 0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22">
                    <a:moveTo>
                      <a:pt x="0" y="0"/>
                    </a:moveTo>
                    <a:lnTo>
                      <a:pt x="51" y="0"/>
                    </a:lnTo>
                    <a:lnTo>
                      <a:pt x="51" y="22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5" name="Freeform 259">
                <a:extLst>
                  <a:ext uri="{FF2B5EF4-FFF2-40B4-BE49-F238E27FC236}">
                    <a16:creationId xmlns:a16="http://schemas.microsoft.com/office/drawing/2014/main" id="{4EEC3D4B-E52D-344B-A301-4CEB040A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9" cy="21"/>
              </a:xfrm>
              <a:custGeom>
                <a:avLst/>
                <a:gdLst>
                  <a:gd name="T0" fmla="*/ 0 w 49"/>
                  <a:gd name="T1" fmla="*/ 0 h 21"/>
                  <a:gd name="T2" fmla="*/ 49 w 49"/>
                  <a:gd name="T3" fmla="*/ 0 h 21"/>
                  <a:gd name="T4" fmla="*/ 49 w 49"/>
                  <a:gd name="T5" fmla="*/ 21 h 21"/>
                  <a:gd name="T6" fmla="*/ 0 w 49"/>
                  <a:gd name="T7" fmla="*/ 21 h 21"/>
                  <a:gd name="T8" fmla="*/ 0 w 49"/>
                  <a:gd name="T9" fmla="*/ 0 h 21"/>
                  <a:gd name="T10" fmla="*/ 0 w 49"/>
                  <a:gd name="T11" fmla="*/ 0 h 21"/>
                  <a:gd name="T12" fmla="*/ 48 w 49"/>
                  <a:gd name="T13" fmla="*/ 0 h 21"/>
                  <a:gd name="T14" fmla="*/ 48 w 49"/>
                  <a:gd name="T15" fmla="*/ 20 h 21"/>
                  <a:gd name="T16" fmla="*/ 0 w 49"/>
                  <a:gd name="T17" fmla="*/ 20 h 21"/>
                  <a:gd name="T18" fmla="*/ 0 w 49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21">
                    <a:moveTo>
                      <a:pt x="0" y="0"/>
                    </a:moveTo>
                    <a:lnTo>
                      <a:pt x="49" y="0"/>
                    </a:lnTo>
                    <a:lnTo>
                      <a:pt x="4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6" name="Freeform 260">
                <a:extLst>
                  <a:ext uri="{FF2B5EF4-FFF2-40B4-BE49-F238E27FC236}">
                    <a16:creationId xmlns:a16="http://schemas.microsoft.com/office/drawing/2014/main" id="{629BD60A-DF78-844A-A688-A2BC421B75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8" cy="20"/>
              </a:xfrm>
              <a:custGeom>
                <a:avLst/>
                <a:gdLst>
                  <a:gd name="T0" fmla="*/ 0 w 48"/>
                  <a:gd name="T1" fmla="*/ 0 h 20"/>
                  <a:gd name="T2" fmla="*/ 48 w 48"/>
                  <a:gd name="T3" fmla="*/ 0 h 20"/>
                  <a:gd name="T4" fmla="*/ 48 w 48"/>
                  <a:gd name="T5" fmla="*/ 20 h 20"/>
                  <a:gd name="T6" fmla="*/ 0 w 48"/>
                  <a:gd name="T7" fmla="*/ 20 h 20"/>
                  <a:gd name="T8" fmla="*/ 0 w 48"/>
                  <a:gd name="T9" fmla="*/ 0 h 20"/>
                  <a:gd name="T10" fmla="*/ 0 w 48"/>
                  <a:gd name="T11" fmla="*/ 0 h 20"/>
                  <a:gd name="T12" fmla="*/ 46 w 48"/>
                  <a:gd name="T13" fmla="*/ 0 h 20"/>
                  <a:gd name="T14" fmla="*/ 46 w 48"/>
                  <a:gd name="T15" fmla="*/ 20 h 20"/>
                  <a:gd name="T16" fmla="*/ 0 w 48"/>
                  <a:gd name="T17" fmla="*/ 20 h 20"/>
                  <a:gd name="T18" fmla="*/ 0 w 4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20">
                    <a:moveTo>
                      <a:pt x="0" y="0"/>
                    </a:moveTo>
                    <a:lnTo>
                      <a:pt x="48" y="0"/>
                    </a:lnTo>
                    <a:lnTo>
                      <a:pt x="4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7" name="Freeform 261">
                <a:extLst>
                  <a:ext uri="{FF2B5EF4-FFF2-40B4-BE49-F238E27FC236}">
                    <a16:creationId xmlns:a16="http://schemas.microsoft.com/office/drawing/2014/main" id="{02F485FB-582B-1D41-9860-A56AFB8740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6" cy="20"/>
              </a:xfrm>
              <a:custGeom>
                <a:avLst/>
                <a:gdLst>
                  <a:gd name="T0" fmla="*/ 0 w 46"/>
                  <a:gd name="T1" fmla="*/ 0 h 20"/>
                  <a:gd name="T2" fmla="*/ 46 w 46"/>
                  <a:gd name="T3" fmla="*/ 0 h 20"/>
                  <a:gd name="T4" fmla="*/ 46 w 46"/>
                  <a:gd name="T5" fmla="*/ 20 h 20"/>
                  <a:gd name="T6" fmla="*/ 0 w 46"/>
                  <a:gd name="T7" fmla="*/ 20 h 20"/>
                  <a:gd name="T8" fmla="*/ 0 w 46"/>
                  <a:gd name="T9" fmla="*/ 0 h 20"/>
                  <a:gd name="T10" fmla="*/ 0 w 46"/>
                  <a:gd name="T11" fmla="*/ 0 h 20"/>
                  <a:gd name="T12" fmla="*/ 44 w 46"/>
                  <a:gd name="T13" fmla="*/ 0 h 20"/>
                  <a:gd name="T14" fmla="*/ 44 w 46"/>
                  <a:gd name="T15" fmla="*/ 19 h 20"/>
                  <a:gd name="T16" fmla="*/ 0 w 46"/>
                  <a:gd name="T17" fmla="*/ 19 h 20"/>
                  <a:gd name="T18" fmla="*/ 0 w 46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20">
                    <a:moveTo>
                      <a:pt x="0" y="0"/>
                    </a:moveTo>
                    <a:lnTo>
                      <a:pt x="46" y="0"/>
                    </a:lnTo>
                    <a:lnTo>
                      <a:pt x="46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8" name="Freeform 262">
                <a:extLst>
                  <a:ext uri="{FF2B5EF4-FFF2-40B4-BE49-F238E27FC236}">
                    <a16:creationId xmlns:a16="http://schemas.microsoft.com/office/drawing/2014/main" id="{8DFA2D32-141E-BC43-AEB6-D814F97469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4" cy="19"/>
              </a:xfrm>
              <a:custGeom>
                <a:avLst/>
                <a:gdLst>
                  <a:gd name="T0" fmla="*/ 0 w 44"/>
                  <a:gd name="T1" fmla="*/ 0 h 19"/>
                  <a:gd name="T2" fmla="*/ 44 w 44"/>
                  <a:gd name="T3" fmla="*/ 0 h 19"/>
                  <a:gd name="T4" fmla="*/ 44 w 44"/>
                  <a:gd name="T5" fmla="*/ 19 h 19"/>
                  <a:gd name="T6" fmla="*/ 0 w 44"/>
                  <a:gd name="T7" fmla="*/ 19 h 19"/>
                  <a:gd name="T8" fmla="*/ 0 w 44"/>
                  <a:gd name="T9" fmla="*/ 0 h 19"/>
                  <a:gd name="T10" fmla="*/ 0 w 44"/>
                  <a:gd name="T11" fmla="*/ 0 h 19"/>
                  <a:gd name="T12" fmla="*/ 42 w 44"/>
                  <a:gd name="T13" fmla="*/ 0 h 19"/>
                  <a:gd name="T14" fmla="*/ 42 w 44"/>
                  <a:gd name="T15" fmla="*/ 18 h 19"/>
                  <a:gd name="T16" fmla="*/ 0 w 44"/>
                  <a:gd name="T17" fmla="*/ 18 h 19"/>
                  <a:gd name="T18" fmla="*/ 0 w 44"/>
                  <a:gd name="T19" fmla="*/ 0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19">
                    <a:moveTo>
                      <a:pt x="0" y="0"/>
                    </a:moveTo>
                    <a:lnTo>
                      <a:pt x="44" y="0"/>
                    </a:lnTo>
                    <a:lnTo>
                      <a:pt x="44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59" name="Freeform 263">
                <a:extLst>
                  <a:ext uri="{FF2B5EF4-FFF2-40B4-BE49-F238E27FC236}">
                    <a16:creationId xmlns:a16="http://schemas.microsoft.com/office/drawing/2014/main" id="{FFDFE108-0F56-6E40-BD9E-3FB0DDBBF5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2" cy="18"/>
              </a:xfrm>
              <a:custGeom>
                <a:avLst/>
                <a:gdLst>
                  <a:gd name="T0" fmla="*/ 0 w 42"/>
                  <a:gd name="T1" fmla="*/ 0 h 18"/>
                  <a:gd name="T2" fmla="*/ 42 w 42"/>
                  <a:gd name="T3" fmla="*/ 0 h 18"/>
                  <a:gd name="T4" fmla="*/ 42 w 42"/>
                  <a:gd name="T5" fmla="*/ 18 h 18"/>
                  <a:gd name="T6" fmla="*/ 0 w 42"/>
                  <a:gd name="T7" fmla="*/ 18 h 18"/>
                  <a:gd name="T8" fmla="*/ 0 w 42"/>
                  <a:gd name="T9" fmla="*/ 0 h 18"/>
                  <a:gd name="T10" fmla="*/ 0 w 42"/>
                  <a:gd name="T11" fmla="*/ 0 h 18"/>
                  <a:gd name="T12" fmla="*/ 41 w 42"/>
                  <a:gd name="T13" fmla="*/ 0 h 18"/>
                  <a:gd name="T14" fmla="*/ 41 w 42"/>
                  <a:gd name="T15" fmla="*/ 18 h 18"/>
                  <a:gd name="T16" fmla="*/ 0 w 42"/>
                  <a:gd name="T17" fmla="*/ 18 h 18"/>
                  <a:gd name="T18" fmla="*/ 0 w 42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18">
                    <a:moveTo>
                      <a:pt x="0" y="0"/>
                    </a:moveTo>
                    <a:lnTo>
                      <a:pt x="42" y="0"/>
                    </a:lnTo>
                    <a:lnTo>
                      <a:pt x="42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0" name="Freeform 264">
                <a:extLst>
                  <a:ext uri="{FF2B5EF4-FFF2-40B4-BE49-F238E27FC236}">
                    <a16:creationId xmlns:a16="http://schemas.microsoft.com/office/drawing/2014/main" id="{E517BC45-A97E-1840-9061-1EBB06EF6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1" cy="18"/>
              </a:xfrm>
              <a:custGeom>
                <a:avLst/>
                <a:gdLst>
                  <a:gd name="T0" fmla="*/ 0 w 41"/>
                  <a:gd name="T1" fmla="*/ 0 h 18"/>
                  <a:gd name="T2" fmla="*/ 41 w 41"/>
                  <a:gd name="T3" fmla="*/ 0 h 18"/>
                  <a:gd name="T4" fmla="*/ 41 w 41"/>
                  <a:gd name="T5" fmla="*/ 18 h 18"/>
                  <a:gd name="T6" fmla="*/ 0 w 41"/>
                  <a:gd name="T7" fmla="*/ 18 h 18"/>
                  <a:gd name="T8" fmla="*/ 0 w 41"/>
                  <a:gd name="T9" fmla="*/ 0 h 18"/>
                  <a:gd name="T10" fmla="*/ 0 w 41"/>
                  <a:gd name="T11" fmla="*/ 0 h 18"/>
                  <a:gd name="T12" fmla="*/ 39 w 41"/>
                  <a:gd name="T13" fmla="*/ 0 h 18"/>
                  <a:gd name="T14" fmla="*/ 39 w 41"/>
                  <a:gd name="T15" fmla="*/ 17 h 18"/>
                  <a:gd name="T16" fmla="*/ 0 w 41"/>
                  <a:gd name="T17" fmla="*/ 17 h 18"/>
                  <a:gd name="T18" fmla="*/ 0 w 41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18">
                    <a:moveTo>
                      <a:pt x="0" y="0"/>
                    </a:moveTo>
                    <a:lnTo>
                      <a:pt x="41" y="0"/>
                    </a:lnTo>
                    <a:lnTo>
                      <a:pt x="41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1" name="Freeform 265">
                <a:extLst>
                  <a:ext uri="{FF2B5EF4-FFF2-40B4-BE49-F238E27FC236}">
                    <a16:creationId xmlns:a16="http://schemas.microsoft.com/office/drawing/2014/main" id="{D17436E7-7AC2-E94D-A4A1-4BC309C29D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9" cy="17"/>
              </a:xfrm>
              <a:custGeom>
                <a:avLst/>
                <a:gdLst>
                  <a:gd name="T0" fmla="*/ 0 w 39"/>
                  <a:gd name="T1" fmla="*/ 0 h 17"/>
                  <a:gd name="T2" fmla="*/ 39 w 39"/>
                  <a:gd name="T3" fmla="*/ 0 h 17"/>
                  <a:gd name="T4" fmla="*/ 39 w 39"/>
                  <a:gd name="T5" fmla="*/ 17 h 17"/>
                  <a:gd name="T6" fmla="*/ 0 w 39"/>
                  <a:gd name="T7" fmla="*/ 17 h 17"/>
                  <a:gd name="T8" fmla="*/ 0 w 39"/>
                  <a:gd name="T9" fmla="*/ 0 h 17"/>
                  <a:gd name="T10" fmla="*/ 0 w 39"/>
                  <a:gd name="T11" fmla="*/ 0 h 17"/>
                  <a:gd name="T12" fmla="*/ 37 w 39"/>
                  <a:gd name="T13" fmla="*/ 0 h 17"/>
                  <a:gd name="T14" fmla="*/ 37 w 39"/>
                  <a:gd name="T15" fmla="*/ 16 h 17"/>
                  <a:gd name="T16" fmla="*/ 0 w 39"/>
                  <a:gd name="T17" fmla="*/ 16 h 17"/>
                  <a:gd name="T18" fmla="*/ 0 w 39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9" h="17">
                    <a:moveTo>
                      <a:pt x="0" y="0"/>
                    </a:moveTo>
                    <a:lnTo>
                      <a:pt x="39" y="0"/>
                    </a:lnTo>
                    <a:lnTo>
                      <a:pt x="39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2" name="Freeform 266">
                <a:extLst>
                  <a:ext uri="{FF2B5EF4-FFF2-40B4-BE49-F238E27FC236}">
                    <a16:creationId xmlns:a16="http://schemas.microsoft.com/office/drawing/2014/main" id="{2FCB13F2-A5F1-9D41-BF67-DAA85C5F5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7" cy="16"/>
              </a:xfrm>
              <a:custGeom>
                <a:avLst/>
                <a:gdLst>
                  <a:gd name="T0" fmla="*/ 0 w 37"/>
                  <a:gd name="T1" fmla="*/ 0 h 16"/>
                  <a:gd name="T2" fmla="*/ 37 w 37"/>
                  <a:gd name="T3" fmla="*/ 0 h 16"/>
                  <a:gd name="T4" fmla="*/ 37 w 37"/>
                  <a:gd name="T5" fmla="*/ 16 h 16"/>
                  <a:gd name="T6" fmla="*/ 0 w 37"/>
                  <a:gd name="T7" fmla="*/ 16 h 16"/>
                  <a:gd name="T8" fmla="*/ 0 w 37"/>
                  <a:gd name="T9" fmla="*/ 0 h 16"/>
                  <a:gd name="T10" fmla="*/ 0 w 37"/>
                  <a:gd name="T11" fmla="*/ 0 h 16"/>
                  <a:gd name="T12" fmla="*/ 35 w 37"/>
                  <a:gd name="T13" fmla="*/ 0 h 16"/>
                  <a:gd name="T14" fmla="*/ 35 w 37"/>
                  <a:gd name="T15" fmla="*/ 15 h 16"/>
                  <a:gd name="T16" fmla="*/ 0 w 37"/>
                  <a:gd name="T17" fmla="*/ 15 h 16"/>
                  <a:gd name="T18" fmla="*/ 0 w 37"/>
                  <a:gd name="T19" fmla="*/ 0 h 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16">
                    <a:moveTo>
                      <a:pt x="0" y="0"/>
                    </a:moveTo>
                    <a:lnTo>
                      <a:pt x="37" y="0"/>
                    </a:lnTo>
                    <a:lnTo>
                      <a:pt x="37" y="16"/>
                    </a:lnTo>
                    <a:lnTo>
                      <a:pt x="0" y="1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3" name="Freeform 267">
                <a:extLst>
                  <a:ext uri="{FF2B5EF4-FFF2-40B4-BE49-F238E27FC236}">
                    <a16:creationId xmlns:a16="http://schemas.microsoft.com/office/drawing/2014/main" id="{2C12EFAA-C76F-6140-8AD6-3EA93B66B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5" cy="15"/>
              </a:xfrm>
              <a:custGeom>
                <a:avLst/>
                <a:gdLst>
                  <a:gd name="T0" fmla="*/ 0 w 35"/>
                  <a:gd name="T1" fmla="*/ 0 h 15"/>
                  <a:gd name="T2" fmla="*/ 35 w 35"/>
                  <a:gd name="T3" fmla="*/ 0 h 15"/>
                  <a:gd name="T4" fmla="*/ 35 w 35"/>
                  <a:gd name="T5" fmla="*/ 15 h 15"/>
                  <a:gd name="T6" fmla="*/ 0 w 35"/>
                  <a:gd name="T7" fmla="*/ 15 h 15"/>
                  <a:gd name="T8" fmla="*/ 0 w 35"/>
                  <a:gd name="T9" fmla="*/ 0 h 15"/>
                  <a:gd name="T10" fmla="*/ 0 w 35"/>
                  <a:gd name="T11" fmla="*/ 0 h 15"/>
                  <a:gd name="T12" fmla="*/ 34 w 35"/>
                  <a:gd name="T13" fmla="*/ 0 h 15"/>
                  <a:gd name="T14" fmla="*/ 34 w 35"/>
                  <a:gd name="T15" fmla="*/ 14 h 15"/>
                  <a:gd name="T16" fmla="*/ 0 w 35"/>
                  <a:gd name="T17" fmla="*/ 14 h 15"/>
                  <a:gd name="T18" fmla="*/ 0 w 35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15">
                    <a:moveTo>
                      <a:pt x="0" y="0"/>
                    </a:moveTo>
                    <a:lnTo>
                      <a:pt x="35" y="0"/>
                    </a:lnTo>
                    <a:lnTo>
                      <a:pt x="35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4" name="Freeform 268">
                <a:extLst>
                  <a:ext uri="{FF2B5EF4-FFF2-40B4-BE49-F238E27FC236}">
                    <a16:creationId xmlns:a16="http://schemas.microsoft.com/office/drawing/2014/main" id="{5FCFC9C5-2039-6743-8628-D958CDB8B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4" cy="14"/>
              </a:xfrm>
              <a:custGeom>
                <a:avLst/>
                <a:gdLst>
                  <a:gd name="T0" fmla="*/ 0 w 34"/>
                  <a:gd name="T1" fmla="*/ 0 h 14"/>
                  <a:gd name="T2" fmla="*/ 34 w 34"/>
                  <a:gd name="T3" fmla="*/ 0 h 14"/>
                  <a:gd name="T4" fmla="*/ 34 w 34"/>
                  <a:gd name="T5" fmla="*/ 14 h 14"/>
                  <a:gd name="T6" fmla="*/ 0 w 34"/>
                  <a:gd name="T7" fmla="*/ 14 h 14"/>
                  <a:gd name="T8" fmla="*/ 0 w 34"/>
                  <a:gd name="T9" fmla="*/ 0 h 14"/>
                  <a:gd name="T10" fmla="*/ 0 w 34"/>
                  <a:gd name="T11" fmla="*/ 0 h 14"/>
                  <a:gd name="T12" fmla="*/ 32 w 34"/>
                  <a:gd name="T13" fmla="*/ 0 h 14"/>
                  <a:gd name="T14" fmla="*/ 32 w 34"/>
                  <a:gd name="T15" fmla="*/ 14 h 14"/>
                  <a:gd name="T16" fmla="*/ 0 w 34"/>
                  <a:gd name="T17" fmla="*/ 14 h 14"/>
                  <a:gd name="T18" fmla="*/ 0 w 34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14">
                    <a:moveTo>
                      <a:pt x="0" y="0"/>
                    </a:moveTo>
                    <a:lnTo>
                      <a:pt x="34" y="0"/>
                    </a:lnTo>
                    <a:lnTo>
                      <a:pt x="3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5" name="Freeform 269">
                <a:extLst>
                  <a:ext uri="{FF2B5EF4-FFF2-40B4-BE49-F238E27FC236}">
                    <a16:creationId xmlns:a16="http://schemas.microsoft.com/office/drawing/2014/main" id="{55CD9773-C73F-4442-B42E-0C25834C46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2" cy="14"/>
              </a:xfrm>
              <a:custGeom>
                <a:avLst/>
                <a:gdLst>
                  <a:gd name="T0" fmla="*/ 0 w 32"/>
                  <a:gd name="T1" fmla="*/ 0 h 14"/>
                  <a:gd name="T2" fmla="*/ 32 w 32"/>
                  <a:gd name="T3" fmla="*/ 0 h 14"/>
                  <a:gd name="T4" fmla="*/ 32 w 32"/>
                  <a:gd name="T5" fmla="*/ 14 h 14"/>
                  <a:gd name="T6" fmla="*/ 0 w 32"/>
                  <a:gd name="T7" fmla="*/ 14 h 14"/>
                  <a:gd name="T8" fmla="*/ 0 w 32"/>
                  <a:gd name="T9" fmla="*/ 0 h 14"/>
                  <a:gd name="T10" fmla="*/ 0 w 32"/>
                  <a:gd name="T11" fmla="*/ 0 h 14"/>
                  <a:gd name="T12" fmla="*/ 30 w 32"/>
                  <a:gd name="T13" fmla="*/ 0 h 14"/>
                  <a:gd name="T14" fmla="*/ 30 w 32"/>
                  <a:gd name="T15" fmla="*/ 13 h 14"/>
                  <a:gd name="T16" fmla="*/ 0 w 32"/>
                  <a:gd name="T17" fmla="*/ 13 h 14"/>
                  <a:gd name="T18" fmla="*/ 0 w 32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4">
                    <a:moveTo>
                      <a:pt x="0" y="0"/>
                    </a:moveTo>
                    <a:lnTo>
                      <a:pt x="32" y="0"/>
                    </a:lnTo>
                    <a:lnTo>
                      <a:pt x="32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6" name="Freeform 270">
                <a:extLst>
                  <a:ext uri="{FF2B5EF4-FFF2-40B4-BE49-F238E27FC236}">
                    <a16:creationId xmlns:a16="http://schemas.microsoft.com/office/drawing/2014/main" id="{5F12CF25-910C-BF4F-8A9C-B1816F82FE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30" cy="13"/>
              </a:xfrm>
              <a:custGeom>
                <a:avLst/>
                <a:gdLst>
                  <a:gd name="T0" fmla="*/ 0 w 30"/>
                  <a:gd name="T1" fmla="*/ 0 h 13"/>
                  <a:gd name="T2" fmla="*/ 30 w 30"/>
                  <a:gd name="T3" fmla="*/ 0 h 13"/>
                  <a:gd name="T4" fmla="*/ 30 w 30"/>
                  <a:gd name="T5" fmla="*/ 13 h 13"/>
                  <a:gd name="T6" fmla="*/ 0 w 30"/>
                  <a:gd name="T7" fmla="*/ 13 h 13"/>
                  <a:gd name="T8" fmla="*/ 0 w 30"/>
                  <a:gd name="T9" fmla="*/ 0 h 13"/>
                  <a:gd name="T10" fmla="*/ 0 w 30"/>
                  <a:gd name="T11" fmla="*/ 0 h 13"/>
                  <a:gd name="T12" fmla="*/ 28 w 30"/>
                  <a:gd name="T13" fmla="*/ 0 h 13"/>
                  <a:gd name="T14" fmla="*/ 28 w 30"/>
                  <a:gd name="T15" fmla="*/ 12 h 13"/>
                  <a:gd name="T16" fmla="*/ 0 w 30"/>
                  <a:gd name="T17" fmla="*/ 12 h 13"/>
                  <a:gd name="T18" fmla="*/ 0 w 30"/>
                  <a:gd name="T19" fmla="*/ 0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13">
                    <a:moveTo>
                      <a:pt x="0" y="0"/>
                    </a:moveTo>
                    <a:lnTo>
                      <a:pt x="30" y="0"/>
                    </a:lnTo>
                    <a:lnTo>
                      <a:pt x="30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7" name="Freeform 271">
                <a:extLst>
                  <a:ext uri="{FF2B5EF4-FFF2-40B4-BE49-F238E27FC236}">
                    <a16:creationId xmlns:a16="http://schemas.microsoft.com/office/drawing/2014/main" id="{470847AD-86AE-7645-BB87-9178A150F7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8" cy="12"/>
              </a:xfrm>
              <a:custGeom>
                <a:avLst/>
                <a:gdLst>
                  <a:gd name="T0" fmla="*/ 0 w 28"/>
                  <a:gd name="T1" fmla="*/ 0 h 12"/>
                  <a:gd name="T2" fmla="*/ 28 w 28"/>
                  <a:gd name="T3" fmla="*/ 0 h 12"/>
                  <a:gd name="T4" fmla="*/ 28 w 28"/>
                  <a:gd name="T5" fmla="*/ 12 h 12"/>
                  <a:gd name="T6" fmla="*/ 0 w 28"/>
                  <a:gd name="T7" fmla="*/ 12 h 12"/>
                  <a:gd name="T8" fmla="*/ 0 w 28"/>
                  <a:gd name="T9" fmla="*/ 0 h 12"/>
                  <a:gd name="T10" fmla="*/ 0 w 28"/>
                  <a:gd name="T11" fmla="*/ 0 h 12"/>
                  <a:gd name="T12" fmla="*/ 27 w 28"/>
                  <a:gd name="T13" fmla="*/ 0 h 12"/>
                  <a:gd name="T14" fmla="*/ 27 w 28"/>
                  <a:gd name="T15" fmla="*/ 12 h 12"/>
                  <a:gd name="T16" fmla="*/ 0 w 28"/>
                  <a:gd name="T17" fmla="*/ 12 h 12"/>
                  <a:gd name="T18" fmla="*/ 0 w 28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12">
                    <a:moveTo>
                      <a:pt x="0" y="0"/>
                    </a:moveTo>
                    <a:lnTo>
                      <a:pt x="28" y="0"/>
                    </a:lnTo>
                    <a:lnTo>
                      <a:pt x="28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8" name="Freeform 272">
                <a:extLst>
                  <a:ext uri="{FF2B5EF4-FFF2-40B4-BE49-F238E27FC236}">
                    <a16:creationId xmlns:a16="http://schemas.microsoft.com/office/drawing/2014/main" id="{064D9827-29F7-9B42-A44A-E9305BF29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7" cy="12"/>
              </a:xfrm>
              <a:custGeom>
                <a:avLst/>
                <a:gdLst>
                  <a:gd name="T0" fmla="*/ 0 w 27"/>
                  <a:gd name="T1" fmla="*/ 0 h 12"/>
                  <a:gd name="T2" fmla="*/ 27 w 27"/>
                  <a:gd name="T3" fmla="*/ 0 h 12"/>
                  <a:gd name="T4" fmla="*/ 27 w 27"/>
                  <a:gd name="T5" fmla="*/ 12 h 12"/>
                  <a:gd name="T6" fmla="*/ 0 w 27"/>
                  <a:gd name="T7" fmla="*/ 12 h 12"/>
                  <a:gd name="T8" fmla="*/ 0 w 27"/>
                  <a:gd name="T9" fmla="*/ 0 h 12"/>
                  <a:gd name="T10" fmla="*/ 0 w 27"/>
                  <a:gd name="T11" fmla="*/ 0 h 12"/>
                  <a:gd name="T12" fmla="*/ 25 w 27"/>
                  <a:gd name="T13" fmla="*/ 0 h 12"/>
                  <a:gd name="T14" fmla="*/ 25 w 27"/>
                  <a:gd name="T15" fmla="*/ 11 h 12"/>
                  <a:gd name="T16" fmla="*/ 0 w 27"/>
                  <a:gd name="T17" fmla="*/ 11 h 12"/>
                  <a:gd name="T18" fmla="*/ 0 w 2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2">
                    <a:moveTo>
                      <a:pt x="0" y="0"/>
                    </a:moveTo>
                    <a:lnTo>
                      <a:pt x="27" y="0"/>
                    </a:lnTo>
                    <a:lnTo>
                      <a:pt x="2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69" name="Freeform 273">
                <a:extLst>
                  <a:ext uri="{FF2B5EF4-FFF2-40B4-BE49-F238E27FC236}">
                    <a16:creationId xmlns:a16="http://schemas.microsoft.com/office/drawing/2014/main" id="{714FDDEA-6D97-0E47-AACB-9CD58A36A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5" cy="11"/>
              </a:xfrm>
              <a:custGeom>
                <a:avLst/>
                <a:gdLst>
                  <a:gd name="T0" fmla="*/ 0 w 25"/>
                  <a:gd name="T1" fmla="*/ 0 h 11"/>
                  <a:gd name="T2" fmla="*/ 25 w 25"/>
                  <a:gd name="T3" fmla="*/ 0 h 11"/>
                  <a:gd name="T4" fmla="*/ 25 w 25"/>
                  <a:gd name="T5" fmla="*/ 11 h 11"/>
                  <a:gd name="T6" fmla="*/ 0 w 25"/>
                  <a:gd name="T7" fmla="*/ 11 h 11"/>
                  <a:gd name="T8" fmla="*/ 0 w 25"/>
                  <a:gd name="T9" fmla="*/ 0 h 11"/>
                  <a:gd name="T10" fmla="*/ 0 w 25"/>
                  <a:gd name="T11" fmla="*/ 0 h 11"/>
                  <a:gd name="T12" fmla="*/ 23 w 25"/>
                  <a:gd name="T13" fmla="*/ 0 h 11"/>
                  <a:gd name="T14" fmla="*/ 23 w 25"/>
                  <a:gd name="T15" fmla="*/ 10 h 11"/>
                  <a:gd name="T16" fmla="*/ 0 w 25"/>
                  <a:gd name="T17" fmla="*/ 10 h 11"/>
                  <a:gd name="T18" fmla="*/ 0 w 2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1">
                    <a:moveTo>
                      <a:pt x="0" y="0"/>
                    </a:moveTo>
                    <a:lnTo>
                      <a:pt x="25" y="0"/>
                    </a:lnTo>
                    <a:lnTo>
                      <a:pt x="2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0" name="Freeform 274">
                <a:extLst>
                  <a:ext uri="{FF2B5EF4-FFF2-40B4-BE49-F238E27FC236}">
                    <a16:creationId xmlns:a16="http://schemas.microsoft.com/office/drawing/2014/main" id="{5550D0C3-30B1-B142-B4BB-C414D9EF64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3" cy="10"/>
              </a:xfrm>
              <a:custGeom>
                <a:avLst/>
                <a:gdLst>
                  <a:gd name="T0" fmla="*/ 0 w 23"/>
                  <a:gd name="T1" fmla="*/ 0 h 10"/>
                  <a:gd name="T2" fmla="*/ 23 w 23"/>
                  <a:gd name="T3" fmla="*/ 0 h 10"/>
                  <a:gd name="T4" fmla="*/ 23 w 23"/>
                  <a:gd name="T5" fmla="*/ 10 h 10"/>
                  <a:gd name="T6" fmla="*/ 0 w 23"/>
                  <a:gd name="T7" fmla="*/ 10 h 10"/>
                  <a:gd name="T8" fmla="*/ 0 w 23"/>
                  <a:gd name="T9" fmla="*/ 0 h 10"/>
                  <a:gd name="T10" fmla="*/ 0 w 23"/>
                  <a:gd name="T11" fmla="*/ 0 h 10"/>
                  <a:gd name="T12" fmla="*/ 21 w 23"/>
                  <a:gd name="T13" fmla="*/ 0 h 10"/>
                  <a:gd name="T14" fmla="*/ 21 w 23"/>
                  <a:gd name="T15" fmla="*/ 9 h 10"/>
                  <a:gd name="T16" fmla="*/ 0 w 23"/>
                  <a:gd name="T17" fmla="*/ 9 h 10"/>
                  <a:gd name="T18" fmla="*/ 0 w 2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0" y="0"/>
                    </a:moveTo>
                    <a:lnTo>
                      <a:pt x="23" y="0"/>
                    </a:lnTo>
                    <a:lnTo>
                      <a:pt x="2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1" name="Freeform 275">
                <a:extLst>
                  <a:ext uri="{FF2B5EF4-FFF2-40B4-BE49-F238E27FC236}">
                    <a16:creationId xmlns:a16="http://schemas.microsoft.com/office/drawing/2014/main" id="{9DC36358-F370-354E-8830-E9C423ABB3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1" cy="9"/>
              </a:xfrm>
              <a:custGeom>
                <a:avLst/>
                <a:gdLst>
                  <a:gd name="T0" fmla="*/ 0 w 21"/>
                  <a:gd name="T1" fmla="*/ 0 h 9"/>
                  <a:gd name="T2" fmla="*/ 21 w 21"/>
                  <a:gd name="T3" fmla="*/ 0 h 9"/>
                  <a:gd name="T4" fmla="*/ 21 w 21"/>
                  <a:gd name="T5" fmla="*/ 9 h 9"/>
                  <a:gd name="T6" fmla="*/ 0 w 21"/>
                  <a:gd name="T7" fmla="*/ 9 h 9"/>
                  <a:gd name="T8" fmla="*/ 0 w 21"/>
                  <a:gd name="T9" fmla="*/ 0 h 9"/>
                  <a:gd name="T10" fmla="*/ 0 w 21"/>
                  <a:gd name="T11" fmla="*/ 0 h 9"/>
                  <a:gd name="T12" fmla="*/ 19 w 21"/>
                  <a:gd name="T13" fmla="*/ 0 h 9"/>
                  <a:gd name="T14" fmla="*/ 19 w 21"/>
                  <a:gd name="T15" fmla="*/ 9 h 9"/>
                  <a:gd name="T16" fmla="*/ 0 w 21"/>
                  <a:gd name="T17" fmla="*/ 9 h 9"/>
                  <a:gd name="T18" fmla="*/ 0 w 21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9">
                    <a:moveTo>
                      <a:pt x="0" y="0"/>
                    </a:moveTo>
                    <a:lnTo>
                      <a:pt x="21" y="0"/>
                    </a:lnTo>
                    <a:lnTo>
                      <a:pt x="21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2" name="Freeform 276">
                <a:extLst>
                  <a:ext uri="{FF2B5EF4-FFF2-40B4-BE49-F238E27FC236}">
                    <a16:creationId xmlns:a16="http://schemas.microsoft.com/office/drawing/2014/main" id="{88A50CA6-1822-CF49-9653-1D365D60C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9" cy="9"/>
              </a:xfrm>
              <a:custGeom>
                <a:avLst/>
                <a:gdLst>
                  <a:gd name="T0" fmla="*/ 0 w 19"/>
                  <a:gd name="T1" fmla="*/ 0 h 9"/>
                  <a:gd name="T2" fmla="*/ 19 w 19"/>
                  <a:gd name="T3" fmla="*/ 0 h 9"/>
                  <a:gd name="T4" fmla="*/ 19 w 19"/>
                  <a:gd name="T5" fmla="*/ 9 h 9"/>
                  <a:gd name="T6" fmla="*/ 0 w 19"/>
                  <a:gd name="T7" fmla="*/ 9 h 9"/>
                  <a:gd name="T8" fmla="*/ 0 w 19"/>
                  <a:gd name="T9" fmla="*/ 0 h 9"/>
                  <a:gd name="T10" fmla="*/ 0 w 19"/>
                  <a:gd name="T11" fmla="*/ 0 h 9"/>
                  <a:gd name="T12" fmla="*/ 18 w 19"/>
                  <a:gd name="T13" fmla="*/ 0 h 9"/>
                  <a:gd name="T14" fmla="*/ 18 w 19"/>
                  <a:gd name="T15" fmla="*/ 8 h 9"/>
                  <a:gd name="T16" fmla="*/ 0 w 19"/>
                  <a:gd name="T17" fmla="*/ 8 h 9"/>
                  <a:gd name="T18" fmla="*/ 0 w 19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9">
                    <a:moveTo>
                      <a:pt x="0" y="0"/>
                    </a:moveTo>
                    <a:lnTo>
                      <a:pt x="19" y="0"/>
                    </a:lnTo>
                    <a:lnTo>
                      <a:pt x="19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3" name="Freeform 277">
                <a:extLst>
                  <a:ext uri="{FF2B5EF4-FFF2-40B4-BE49-F238E27FC236}">
                    <a16:creationId xmlns:a16="http://schemas.microsoft.com/office/drawing/2014/main" id="{C4D7CCD7-DE37-C142-AED7-62D6AFE3B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8" cy="8"/>
              </a:xfrm>
              <a:custGeom>
                <a:avLst/>
                <a:gdLst>
                  <a:gd name="T0" fmla="*/ 0 w 18"/>
                  <a:gd name="T1" fmla="*/ 0 h 8"/>
                  <a:gd name="T2" fmla="*/ 18 w 18"/>
                  <a:gd name="T3" fmla="*/ 0 h 8"/>
                  <a:gd name="T4" fmla="*/ 18 w 18"/>
                  <a:gd name="T5" fmla="*/ 8 h 8"/>
                  <a:gd name="T6" fmla="*/ 0 w 18"/>
                  <a:gd name="T7" fmla="*/ 8 h 8"/>
                  <a:gd name="T8" fmla="*/ 0 w 18"/>
                  <a:gd name="T9" fmla="*/ 0 h 8"/>
                  <a:gd name="T10" fmla="*/ 0 w 18"/>
                  <a:gd name="T11" fmla="*/ 0 h 8"/>
                  <a:gd name="T12" fmla="*/ 16 w 18"/>
                  <a:gd name="T13" fmla="*/ 0 h 8"/>
                  <a:gd name="T14" fmla="*/ 16 w 18"/>
                  <a:gd name="T15" fmla="*/ 7 h 8"/>
                  <a:gd name="T16" fmla="*/ 0 w 18"/>
                  <a:gd name="T17" fmla="*/ 7 h 8"/>
                  <a:gd name="T18" fmla="*/ 0 w 18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8">
                    <a:moveTo>
                      <a:pt x="0" y="0"/>
                    </a:moveTo>
                    <a:lnTo>
                      <a:pt x="18" y="0"/>
                    </a:lnTo>
                    <a:lnTo>
                      <a:pt x="18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4" name="Freeform 278">
                <a:extLst>
                  <a:ext uri="{FF2B5EF4-FFF2-40B4-BE49-F238E27FC236}">
                    <a16:creationId xmlns:a16="http://schemas.microsoft.com/office/drawing/2014/main" id="{5F24D02F-3BAE-7148-B555-715ED619A5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6" cy="7"/>
              </a:xfrm>
              <a:custGeom>
                <a:avLst/>
                <a:gdLst>
                  <a:gd name="T0" fmla="*/ 0 w 16"/>
                  <a:gd name="T1" fmla="*/ 0 h 7"/>
                  <a:gd name="T2" fmla="*/ 16 w 16"/>
                  <a:gd name="T3" fmla="*/ 0 h 7"/>
                  <a:gd name="T4" fmla="*/ 16 w 16"/>
                  <a:gd name="T5" fmla="*/ 7 h 7"/>
                  <a:gd name="T6" fmla="*/ 0 w 16"/>
                  <a:gd name="T7" fmla="*/ 7 h 7"/>
                  <a:gd name="T8" fmla="*/ 0 w 16"/>
                  <a:gd name="T9" fmla="*/ 0 h 7"/>
                  <a:gd name="T10" fmla="*/ 0 w 16"/>
                  <a:gd name="T11" fmla="*/ 0 h 7"/>
                  <a:gd name="T12" fmla="*/ 14 w 16"/>
                  <a:gd name="T13" fmla="*/ 0 h 7"/>
                  <a:gd name="T14" fmla="*/ 14 w 16"/>
                  <a:gd name="T15" fmla="*/ 6 h 7"/>
                  <a:gd name="T16" fmla="*/ 0 w 16"/>
                  <a:gd name="T17" fmla="*/ 6 h 7"/>
                  <a:gd name="T18" fmla="*/ 0 w 16"/>
                  <a:gd name="T19" fmla="*/ 0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7">
                    <a:moveTo>
                      <a:pt x="0" y="0"/>
                    </a:moveTo>
                    <a:lnTo>
                      <a:pt x="16" y="0"/>
                    </a:lnTo>
                    <a:lnTo>
                      <a:pt x="16" y="7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5" name="Freeform 279">
                <a:extLst>
                  <a:ext uri="{FF2B5EF4-FFF2-40B4-BE49-F238E27FC236}">
                    <a16:creationId xmlns:a16="http://schemas.microsoft.com/office/drawing/2014/main" id="{9739F881-8FDE-1342-94CA-781F32AA6D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0 w 14"/>
                  <a:gd name="T11" fmla="*/ 0 h 6"/>
                  <a:gd name="T12" fmla="*/ 12 w 14"/>
                  <a:gd name="T13" fmla="*/ 0 h 6"/>
                  <a:gd name="T14" fmla="*/ 12 w 14"/>
                  <a:gd name="T15" fmla="*/ 5 h 6"/>
                  <a:gd name="T16" fmla="*/ 0 w 14"/>
                  <a:gd name="T17" fmla="*/ 5 h 6"/>
                  <a:gd name="T18" fmla="*/ 0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6" name="Freeform 280">
                <a:extLst>
                  <a:ext uri="{FF2B5EF4-FFF2-40B4-BE49-F238E27FC236}">
                    <a16:creationId xmlns:a16="http://schemas.microsoft.com/office/drawing/2014/main" id="{FC702582-9F28-EB4D-8E6A-32340D4E6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2" cy="5"/>
              </a:xfrm>
              <a:custGeom>
                <a:avLst/>
                <a:gdLst>
                  <a:gd name="T0" fmla="*/ 0 w 12"/>
                  <a:gd name="T1" fmla="*/ 0 h 5"/>
                  <a:gd name="T2" fmla="*/ 12 w 12"/>
                  <a:gd name="T3" fmla="*/ 0 h 5"/>
                  <a:gd name="T4" fmla="*/ 12 w 12"/>
                  <a:gd name="T5" fmla="*/ 5 h 5"/>
                  <a:gd name="T6" fmla="*/ 0 w 12"/>
                  <a:gd name="T7" fmla="*/ 5 h 5"/>
                  <a:gd name="T8" fmla="*/ 0 w 12"/>
                  <a:gd name="T9" fmla="*/ 0 h 5"/>
                  <a:gd name="T10" fmla="*/ 0 w 12"/>
                  <a:gd name="T11" fmla="*/ 0 h 5"/>
                  <a:gd name="T12" fmla="*/ 11 w 12"/>
                  <a:gd name="T13" fmla="*/ 0 h 5"/>
                  <a:gd name="T14" fmla="*/ 11 w 12"/>
                  <a:gd name="T15" fmla="*/ 5 h 5"/>
                  <a:gd name="T16" fmla="*/ 0 w 12"/>
                  <a:gd name="T17" fmla="*/ 5 h 5"/>
                  <a:gd name="T18" fmla="*/ 0 w 12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5">
                    <a:moveTo>
                      <a:pt x="0" y="0"/>
                    </a:moveTo>
                    <a:lnTo>
                      <a:pt x="12" y="0"/>
                    </a:lnTo>
                    <a:lnTo>
                      <a:pt x="12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7" name="Freeform 281">
                <a:extLst>
                  <a:ext uri="{FF2B5EF4-FFF2-40B4-BE49-F238E27FC236}">
                    <a16:creationId xmlns:a16="http://schemas.microsoft.com/office/drawing/2014/main" id="{EFEEDB04-C488-0943-AE63-DB73D58AE8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11" cy="5"/>
              </a:xfrm>
              <a:custGeom>
                <a:avLst/>
                <a:gdLst>
                  <a:gd name="T0" fmla="*/ 0 w 11"/>
                  <a:gd name="T1" fmla="*/ 0 h 5"/>
                  <a:gd name="T2" fmla="*/ 11 w 11"/>
                  <a:gd name="T3" fmla="*/ 0 h 5"/>
                  <a:gd name="T4" fmla="*/ 11 w 11"/>
                  <a:gd name="T5" fmla="*/ 5 h 5"/>
                  <a:gd name="T6" fmla="*/ 0 w 11"/>
                  <a:gd name="T7" fmla="*/ 5 h 5"/>
                  <a:gd name="T8" fmla="*/ 0 w 11"/>
                  <a:gd name="T9" fmla="*/ 0 h 5"/>
                  <a:gd name="T10" fmla="*/ 0 w 11"/>
                  <a:gd name="T11" fmla="*/ 0 h 5"/>
                  <a:gd name="T12" fmla="*/ 9 w 11"/>
                  <a:gd name="T13" fmla="*/ 0 h 5"/>
                  <a:gd name="T14" fmla="*/ 9 w 11"/>
                  <a:gd name="T15" fmla="*/ 4 h 5"/>
                  <a:gd name="T16" fmla="*/ 0 w 11"/>
                  <a:gd name="T17" fmla="*/ 4 h 5"/>
                  <a:gd name="T18" fmla="*/ 0 w 11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11" y="0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8" name="Freeform 282">
                <a:extLst>
                  <a:ext uri="{FF2B5EF4-FFF2-40B4-BE49-F238E27FC236}">
                    <a16:creationId xmlns:a16="http://schemas.microsoft.com/office/drawing/2014/main" id="{974E8783-B3AE-794F-A662-B829FDA29A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9" cy="4"/>
              </a:xfrm>
              <a:custGeom>
                <a:avLst/>
                <a:gdLst>
                  <a:gd name="T0" fmla="*/ 0 w 9"/>
                  <a:gd name="T1" fmla="*/ 0 h 4"/>
                  <a:gd name="T2" fmla="*/ 9 w 9"/>
                  <a:gd name="T3" fmla="*/ 0 h 4"/>
                  <a:gd name="T4" fmla="*/ 9 w 9"/>
                  <a:gd name="T5" fmla="*/ 4 h 4"/>
                  <a:gd name="T6" fmla="*/ 0 w 9"/>
                  <a:gd name="T7" fmla="*/ 4 h 4"/>
                  <a:gd name="T8" fmla="*/ 0 w 9"/>
                  <a:gd name="T9" fmla="*/ 0 h 4"/>
                  <a:gd name="T10" fmla="*/ 0 w 9"/>
                  <a:gd name="T11" fmla="*/ 0 h 4"/>
                  <a:gd name="T12" fmla="*/ 7 w 9"/>
                  <a:gd name="T13" fmla="*/ 0 h 4"/>
                  <a:gd name="T14" fmla="*/ 7 w 9"/>
                  <a:gd name="T15" fmla="*/ 3 h 4"/>
                  <a:gd name="T16" fmla="*/ 0 w 9"/>
                  <a:gd name="T17" fmla="*/ 3 h 4"/>
                  <a:gd name="T18" fmla="*/ 0 w 9"/>
                  <a:gd name="T19" fmla="*/ 0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4">
                    <a:moveTo>
                      <a:pt x="0" y="0"/>
                    </a:moveTo>
                    <a:lnTo>
                      <a:pt x="9" y="0"/>
                    </a:lnTo>
                    <a:lnTo>
                      <a:pt x="9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79" name="Freeform 283">
                <a:extLst>
                  <a:ext uri="{FF2B5EF4-FFF2-40B4-BE49-F238E27FC236}">
                    <a16:creationId xmlns:a16="http://schemas.microsoft.com/office/drawing/2014/main" id="{B9D1EE1E-94E8-6A4E-997D-E6041F6DD5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7" cy="3"/>
              </a:xfrm>
              <a:custGeom>
                <a:avLst/>
                <a:gdLst>
                  <a:gd name="T0" fmla="*/ 0 w 7"/>
                  <a:gd name="T1" fmla="*/ 0 h 3"/>
                  <a:gd name="T2" fmla="*/ 7 w 7"/>
                  <a:gd name="T3" fmla="*/ 0 h 3"/>
                  <a:gd name="T4" fmla="*/ 7 w 7"/>
                  <a:gd name="T5" fmla="*/ 3 h 3"/>
                  <a:gd name="T6" fmla="*/ 0 w 7"/>
                  <a:gd name="T7" fmla="*/ 3 h 3"/>
                  <a:gd name="T8" fmla="*/ 0 w 7"/>
                  <a:gd name="T9" fmla="*/ 0 h 3"/>
                  <a:gd name="T10" fmla="*/ 0 w 7"/>
                  <a:gd name="T11" fmla="*/ 0 h 3"/>
                  <a:gd name="T12" fmla="*/ 5 w 7"/>
                  <a:gd name="T13" fmla="*/ 0 h 3"/>
                  <a:gd name="T14" fmla="*/ 5 w 7"/>
                  <a:gd name="T15" fmla="*/ 3 h 3"/>
                  <a:gd name="T16" fmla="*/ 0 w 7"/>
                  <a:gd name="T17" fmla="*/ 3 h 3"/>
                  <a:gd name="T18" fmla="*/ 0 w 7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0" y="0"/>
                    </a:moveTo>
                    <a:lnTo>
                      <a:pt x="7" y="0"/>
                    </a:lnTo>
                    <a:lnTo>
                      <a:pt x="7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0" name="Freeform 284">
                <a:extLst>
                  <a:ext uri="{FF2B5EF4-FFF2-40B4-BE49-F238E27FC236}">
                    <a16:creationId xmlns:a16="http://schemas.microsoft.com/office/drawing/2014/main" id="{82FB6A25-5764-C343-89EB-58CEE0619A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4 w 5"/>
                  <a:gd name="T13" fmla="*/ 0 h 3"/>
                  <a:gd name="T14" fmla="*/ 4 w 5"/>
                  <a:gd name="T15" fmla="*/ 2 h 3"/>
                  <a:gd name="T16" fmla="*/ 0 w 5"/>
                  <a:gd name="T17" fmla="*/ 2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1" name="Freeform 285">
                <a:extLst>
                  <a:ext uri="{FF2B5EF4-FFF2-40B4-BE49-F238E27FC236}">
                    <a16:creationId xmlns:a16="http://schemas.microsoft.com/office/drawing/2014/main" id="{468837CE-8656-7F44-97A1-19A2730F2C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4" cy="2"/>
              </a:xfrm>
              <a:custGeom>
                <a:avLst/>
                <a:gdLst>
                  <a:gd name="T0" fmla="*/ 0 w 4"/>
                  <a:gd name="T1" fmla="*/ 0 h 2"/>
                  <a:gd name="T2" fmla="*/ 4 w 4"/>
                  <a:gd name="T3" fmla="*/ 0 h 2"/>
                  <a:gd name="T4" fmla="*/ 4 w 4"/>
                  <a:gd name="T5" fmla="*/ 2 h 2"/>
                  <a:gd name="T6" fmla="*/ 0 w 4"/>
                  <a:gd name="T7" fmla="*/ 2 h 2"/>
                  <a:gd name="T8" fmla="*/ 0 w 4"/>
                  <a:gd name="T9" fmla="*/ 0 h 2"/>
                  <a:gd name="T10" fmla="*/ 0 w 4"/>
                  <a:gd name="T11" fmla="*/ 0 h 2"/>
                  <a:gd name="T12" fmla="*/ 2 w 4"/>
                  <a:gd name="T13" fmla="*/ 0 h 2"/>
                  <a:gd name="T14" fmla="*/ 2 w 4"/>
                  <a:gd name="T15" fmla="*/ 1 h 2"/>
                  <a:gd name="T16" fmla="*/ 0 w 4"/>
                  <a:gd name="T17" fmla="*/ 1 h 2"/>
                  <a:gd name="T18" fmla="*/ 0 w 4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4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2" name="Freeform 286">
                <a:extLst>
                  <a:ext uri="{FF2B5EF4-FFF2-40B4-BE49-F238E27FC236}">
                    <a16:creationId xmlns:a16="http://schemas.microsoft.com/office/drawing/2014/main" id="{F00C1729-ADEC-3041-A2A5-CAADABD5B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1" y="3437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1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3" name="Freeform 287">
                <a:extLst>
                  <a:ext uri="{FF2B5EF4-FFF2-40B4-BE49-F238E27FC236}">
                    <a16:creationId xmlns:a16="http://schemas.microsoft.com/office/drawing/2014/main" id="{0D3192E9-E81A-4F47-B8EB-D39D090B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" y="3437"/>
                <a:ext cx="264" cy="113"/>
              </a:xfrm>
              <a:custGeom>
                <a:avLst/>
                <a:gdLst>
                  <a:gd name="T0" fmla="*/ 0 w 264"/>
                  <a:gd name="T1" fmla="*/ 113 h 113"/>
                  <a:gd name="T2" fmla="*/ 57 w 264"/>
                  <a:gd name="T3" fmla="*/ 0 h 113"/>
                  <a:gd name="T4" fmla="*/ 264 w 264"/>
                  <a:gd name="T5" fmla="*/ 0 h 113"/>
                  <a:gd name="T6" fmla="*/ 207 w 264"/>
                  <a:gd name="T7" fmla="*/ 113 h 113"/>
                  <a:gd name="T8" fmla="*/ 0 w 264"/>
                  <a:gd name="T9" fmla="*/ 113 h 1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113">
                    <a:moveTo>
                      <a:pt x="0" y="113"/>
                    </a:moveTo>
                    <a:lnTo>
                      <a:pt x="57" y="0"/>
                    </a:lnTo>
                    <a:lnTo>
                      <a:pt x="264" y="0"/>
                    </a:lnTo>
                    <a:lnTo>
                      <a:pt x="207" y="113"/>
                    </a:lnTo>
                    <a:lnTo>
                      <a:pt x="0" y="11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4" name="Freeform 288">
                <a:extLst>
                  <a:ext uri="{FF2B5EF4-FFF2-40B4-BE49-F238E27FC236}">
                    <a16:creationId xmlns:a16="http://schemas.microsoft.com/office/drawing/2014/main" id="{67B7CFAC-CD0F-E947-8872-08AE97C73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5" cy="10"/>
              </a:xfrm>
              <a:custGeom>
                <a:avLst/>
                <a:gdLst>
                  <a:gd name="T0" fmla="*/ 0 w 15"/>
                  <a:gd name="T1" fmla="*/ 0 h 10"/>
                  <a:gd name="T2" fmla="*/ 15 w 15"/>
                  <a:gd name="T3" fmla="*/ 0 h 10"/>
                  <a:gd name="T4" fmla="*/ 15 w 15"/>
                  <a:gd name="T5" fmla="*/ 10 h 10"/>
                  <a:gd name="T6" fmla="*/ 0 w 15"/>
                  <a:gd name="T7" fmla="*/ 10 h 10"/>
                  <a:gd name="T8" fmla="*/ 0 w 15"/>
                  <a:gd name="T9" fmla="*/ 0 h 10"/>
                  <a:gd name="T10" fmla="*/ 0 w 15"/>
                  <a:gd name="T11" fmla="*/ 0 h 10"/>
                  <a:gd name="T12" fmla="*/ 14 w 15"/>
                  <a:gd name="T13" fmla="*/ 0 h 10"/>
                  <a:gd name="T14" fmla="*/ 14 w 15"/>
                  <a:gd name="T15" fmla="*/ 10 h 10"/>
                  <a:gd name="T16" fmla="*/ 0 w 15"/>
                  <a:gd name="T17" fmla="*/ 10 h 10"/>
                  <a:gd name="T18" fmla="*/ 0 w 1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lnTo>
                      <a:pt x="15" y="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5" name="Freeform 289">
                <a:extLst>
                  <a:ext uri="{FF2B5EF4-FFF2-40B4-BE49-F238E27FC236}">
                    <a16:creationId xmlns:a16="http://schemas.microsoft.com/office/drawing/2014/main" id="{D6C427C3-DBE8-174C-9171-19600BA431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10 h 10"/>
                  <a:gd name="T16" fmla="*/ 0 w 14"/>
                  <a:gd name="T17" fmla="*/ 10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6" name="Freeform 290">
                <a:extLst>
                  <a:ext uri="{FF2B5EF4-FFF2-40B4-BE49-F238E27FC236}">
                    <a16:creationId xmlns:a16="http://schemas.microsoft.com/office/drawing/2014/main" id="{300489FA-81C2-844B-B296-F347B9B156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2" cy="10"/>
              </a:xfrm>
              <a:custGeom>
                <a:avLst/>
                <a:gdLst>
                  <a:gd name="T0" fmla="*/ 0 w 12"/>
                  <a:gd name="T1" fmla="*/ 0 h 10"/>
                  <a:gd name="T2" fmla="*/ 12 w 12"/>
                  <a:gd name="T3" fmla="*/ 0 h 10"/>
                  <a:gd name="T4" fmla="*/ 12 w 12"/>
                  <a:gd name="T5" fmla="*/ 10 h 10"/>
                  <a:gd name="T6" fmla="*/ 0 w 12"/>
                  <a:gd name="T7" fmla="*/ 10 h 10"/>
                  <a:gd name="T8" fmla="*/ 0 w 12"/>
                  <a:gd name="T9" fmla="*/ 0 h 10"/>
                  <a:gd name="T10" fmla="*/ 0 w 12"/>
                  <a:gd name="T11" fmla="*/ 0 h 10"/>
                  <a:gd name="T12" fmla="*/ 10 w 12"/>
                  <a:gd name="T13" fmla="*/ 0 h 10"/>
                  <a:gd name="T14" fmla="*/ 10 w 12"/>
                  <a:gd name="T15" fmla="*/ 10 h 10"/>
                  <a:gd name="T16" fmla="*/ 0 w 12"/>
                  <a:gd name="T17" fmla="*/ 10 h 10"/>
                  <a:gd name="T18" fmla="*/ 0 w 12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0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7" name="Freeform 291">
                <a:extLst>
                  <a:ext uri="{FF2B5EF4-FFF2-40B4-BE49-F238E27FC236}">
                    <a16:creationId xmlns:a16="http://schemas.microsoft.com/office/drawing/2014/main" id="{98D73B03-3D8D-3741-B74D-FFA1961A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0" cy="10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0 h 10"/>
                  <a:gd name="T4" fmla="*/ 10 w 10"/>
                  <a:gd name="T5" fmla="*/ 10 h 10"/>
                  <a:gd name="T6" fmla="*/ 0 w 10"/>
                  <a:gd name="T7" fmla="*/ 10 h 10"/>
                  <a:gd name="T8" fmla="*/ 0 w 10"/>
                  <a:gd name="T9" fmla="*/ 0 h 10"/>
                  <a:gd name="T10" fmla="*/ 0 w 10"/>
                  <a:gd name="T11" fmla="*/ 0 h 10"/>
                  <a:gd name="T12" fmla="*/ 8 w 10"/>
                  <a:gd name="T13" fmla="*/ 0 h 10"/>
                  <a:gd name="T14" fmla="*/ 8 w 10"/>
                  <a:gd name="T15" fmla="*/ 10 h 10"/>
                  <a:gd name="T16" fmla="*/ 0 w 10"/>
                  <a:gd name="T17" fmla="*/ 10 h 10"/>
                  <a:gd name="T18" fmla="*/ 0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8" name="Freeform 292">
                <a:extLst>
                  <a:ext uri="{FF2B5EF4-FFF2-40B4-BE49-F238E27FC236}">
                    <a16:creationId xmlns:a16="http://schemas.microsoft.com/office/drawing/2014/main" id="{640405CA-64ED-1547-AC16-835C8E4656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8" cy="10"/>
              </a:xfrm>
              <a:custGeom>
                <a:avLst/>
                <a:gdLst>
                  <a:gd name="T0" fmla="*/ 0 w 8"/>
                  <a:gd name="T1" fmla="*/ 0 h 10"/>
                  <a:gd name="T2" fmla="*/ 8 w 8"/>
                  <a:gd name="T3" fmla="*/ 0 h 10"/>
                  <a:gd name="T4" fmla="*/ 8 w 8"/>
                  <a:gd name="T5" fmla="*/ 10 h 10"/>
                  <a:gd name="T6" fmla="*/ 0 w 8"/>
                  <a:gd name="T7" fmla="*/ 10 h 10"/>
                  <a:gd name="T8" fmla="*/ 0 w 8"/>
                  <a:gd name="T9" fmla="*/ 0 h 10"/>
                  <a:gd name="T10" fmla="*/ 0 w 8"/>
                  <a:gd name="T11" fmla="*/ 0 h 10"/>
                  <a:gd name="T12" fmla="*/ 7 w 8"/>
                  <a:gd name="T13" fmla="*/ 0 h 10"/>
                  <a:gd name="T14" fmla="*/ 7 w 8"/>
                  <a:gd name="T15" fmla="*/ 10 h 10"/>
                  <a:gd name="T16" fmla="*/ 0 w 8"/>
                  <a:gd name="T17" fmla="*/ 10 h 10"/>
                  <a:gd name="T18" fmla="*/ 0 w 8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lnTo>
                      <a:pt x="8" y="0"/>
                    </a:lnTo>
                    <a:lnTo>
                      <a:pt x="8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89" name="Freeform 293">
                <a:extLst>
                  <a:ext uri="{FF2B5EF4-FFF2-40B4-BE49-F238E27FC236}">
                    <a16:creationId xmlns:a16="http://schemas.microsoft.com/office/drawing/2014/main" id="{2218661C-6994-FC4D-ADBE-6D1F1C9C5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7" cy="10"/>
              </a:xfrm>
              <a:custGeom>
                <a:avLst/>
                <a:gdLst>
                  <a:gd name="T0" fmla="*/ 0 w 7"/>
                  <a:gd name="T1" fmla="*/ 0 h 10"/>
                  <a:gd name="T2" fmla="*/ 7 w 7"/>
                  <a:gd name="T3" fmla="*/ 0 h 10"/>
                  <a:gd name="T4" fmla="*/ 7 w 7"/>
                  <a:gd name="T5" fmla="*/ 10 h 10"/>
                  <a:gd name="T6" fmla="*/ 0 w 7"/>
                  <a:gd name="T7" fmla="*/ 10 h 10"/>
                  <a:gd name="T8" fmla="*/ 0 w 7"/>
                  <a:gd name="T9" fmla="*/ 0 h 10"/>
                  <a:gd name="T10" fmla="*/ 0 w 7"/>
                  <a:gd name="T11" fmla="*/ 0 h 10"/>
                  <a:gd name="T12" fmla="*/ 5 w 7"/>
                  <a:gd name="T13" fmla="*/ 0 h 10"/>
                  <a:gd name="T14" fmla="*/ 5 w 7"/>
                  <a:gd name="T15" fmla="*/ 10 h 10"/>
                  <a:gd name="T16" fmla="*/ 0 w 7"/>
                  <a:gd name="T17" fmla="*/ 10 h 10"/>
                  <a:gd name="T18" fmla="*/ 0 w 7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10">
                    <a:moveTo>
                      <a:pt x="0" y="0"/>
                    </a:moveTo>
                    <a:lnTo>
                      <a:pt x="7" y="0"/>
                    </a:lnTo>
                    <a:lnTo>
                      <a:pt x="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0" name="Freeform 294">
                <a:extLst>
                  <a:ext uri="{FF2B5EF4-FFF2-40B4-BE49-F238E27FC236}">
                    <a16:creationId xmlns:a16="http://schemas.microsoft.com/office/drawing/2014/main" id="{044A3084-67AE-DC40-ACCF-B092BFC52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5" cy="10"/>
              </a:xfrm>
              <a:custGeom>
                <a:avLst/>
                <a:gdLst>
                  <a:gd name="T0" fmla="*/ 0 w 5"/>
                  <a:gd name="T1" fmla="*/ 0 h 10"/>
                  <a:gd name="T2" fmla="*/ 5 w 5"/>
                  <a:gd name="T3" fmla="*/ 0 h 10"/>
                  <a:gd name="T4" fmla="*/ 5 w 5"/>
                  <a:gd name="T5" fmla="*/ 10 h 10"/>
                  <a:gd name="T6" fmla="*/ 0 w 5"/>
                  <a:gd name="T7" fmla="*/ 10 h 10"/>
                  <a:gd name="T8" fmla="*/ 0 w 5"/>
                  <a:gd name="T9" fmla="*/ 0 h 10"/>
                  <a:gd name="T10" fmla="*/ 0 w 5"/>
                  <a:gd name="T11" fmla="*/ 0 h 10"/>
                  <a:gd name="T12" fmla="*/ 3 w 5"/>
                  <a:gd name="T13" fmla="*/ 0 h 10"/>
                  <a:gd name="T14" fmla="*/ 3 w 5"/>
                  <a:gd name="T15" fmla="*/ 10 h 10"/>
                  <a:gd name="T16" fmla="*/ 0 w 5"/>
                  <a:gd name="T17" fmla="*/ 10 h 10"/>
                  <a:gd name="T18" fmla="*/ 0 w 5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10">
                    <a:moveTo>
                      <a:pt x="0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1" name="Freeform 295">
                <a:extLst>
                  <a:ext uri="{FF2B5EF4-FFF2-40B4-BE49-F238E27FC236}">
                    <a16:creationId xmlns:a16="http://schemas.microsoft.com/office/drawing/2014/main" id="{FDE2D1F4-1717-3F45-8804-7FEF2667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3" cy="10"/>
              </a:xfrm>
              <a:custGeom>
                <a:avLst/>
                <a:gdLst>
                  <a:gd name="T0" fmla="*/ 0 w 3"/>
                  <a:gd name="T1" fmla="*/ 0 h 10"/>
                  <a:gd name="T2" fmla="*/ 3 w 3"/>
                  <a:gd name="T3" fmla="*/ 0 h 10"/>
                  <a:gd name="T4" fmla="*/ 3 w 3"/>
                  <a:gd name="T5" fmla="*/ 10 h 10"/>
                  <a:gd name="T6" fmla="*/ 0 w 3"/>
                  <a:gd name="T7" fmla="*/ 10 h 10"/>
                  <a:gd name="T8" fmla="*/ 0 w 3"/>
                  <a:gd name="T9" fmla="*/ 0 h 10"/>
                  <a:gd name="T10" fmla="*/ 0 w 3"/>
                  <a:gd name="T11" fmla="*/ 0 h 10"/>
                  <a:gd name="T12" fmla="*/ 1 w 3"/>
                  <a:gd name="T13" fmla="*/ 0 h 10"/>
                  <a:gd name="T14" fmla="*/ 1 w 3"/>
                  <a:gd name="T15" fmla="*/ 10 h 10"/>
                  <a:gd name="T16" fmla="*/ 0 w 3"/>
                  <a:gd name="T17" fmla="*/ 10 h 10"/>
                  <a:gd name="T18" fmla="*/ 0 w 3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10">
                    <a:moveTo>
                      <a:pt x="0" y="0"/>
                    </a:moveTo>
                    <a:lnTo>
                      <a:pt x="3" y="0"/>
                    </a:lnTo>
                    <a:lnTo>
                      <a:pt x="3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2" name="Freeform 296">
                <a:extLst>
                  <a:ext uri="{FF2B5EF4-FFF2-40B4-BE49-F238E27FC236}">
                    <a16:creationId xmlns:a16="http://schemas.microsoft.com/office/drawing/2014/main" id="{FAB3E335-F0DD-5F4D-9609-66A279E6D2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" y="3438"/>
                <a:ext cx="1" cy="10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0 h 10"/>
                  <a:gd name="T4" fmla="*/ 1 w 1"/>
                  <a:gd name="T5" fmla="*/ 10 h 10"/>
                  <a:gd name="T6" fmla="*/ 0 w 1"/>
                  <a:gd name="T7" fmla="*/ 10 h 10"/>
                  <a:gd name="T8" fmla="*/ 0 w 1"/>
                  <a:gd name="T9" fmla="*/ 0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10 h 10"/>
                  <a:gd name="T16" fmla="*/ 0 w 1"/>
                  <a:gd name="T17" fmla="*/ 10 h 10"/>
                  <a:gd name="T18" fmla="*/ 0 w 1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lnTo>
                      <a:pt x="1" y="0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3" name="Freeform 297">
                <a:extLst>
                  <a:ext uri="{FF2B5EF4-FFF2-40B4-BE49-F238E27FC236}">
                    <a16:creationId xmlns:a16="http://schemas.microsoft.com/office/drawing/2014/main" id="{53E9BF2D-398A-8946-971C-FA53BB6B0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" y="3427"/>
                <a:ext cx="400" cy="205"/>
              </a:xfrm>
              <a:custGeom>
                <a:avLst/>
                <a:gdLst>
                  <a:gd name="T0" fmla="*/ 0 w 400"/>
                  <a:gd name="T1" fmla="*/ 205 h 205"/>
                  <a:gd name="T2" fmla="*/ 0 w 400"/>
                  <a:gd name="T3" fmla="*/ 185 h 205"/>
                  <a:gd name="T4" fmla="*/ 83 w 400"/>
                  <a:gd name="T5" fmla="*/ 144 h 205"/>
                  <a:gd name="T6" fmla="*/ 119 w 400"/>
                  <a:gd name="T7" fmla="*/ 144 h 205"/>
                  <a:gd name="T8" fmla="*/ 119 w 400"/>
                  <a:gd name="T9" fmla="*/ 134 h 205"/>
                  <a:gd name="T10" fmla="*/ 88 w 400"/>
                  <a:gd name="T11" fmla="*/ 134 h 205"/>
                  <a:gd name="T12" fmla="*/ 155 w 400"/>
                  <a:gd name="T13" fmla="*/ 0 h 205"/>
                  <a:gd name="T14" fmla="*/ 400 w 400"/>
                  <a:gd name="T15" fmla="*/ 0 h 205"/>
                  <a:gd name="T16" fmla="*/ 332 w 400"/>
                  <a:gd name="T17" fmla="*/ 134 h 205"/>
                  <a:gd name="T18" fmla="*/ 301 w 400"/>
                  <a:gd name="T19" fmla="*/ 134 h 205"/>
                  <a:gd name="T20" fmla="*/ 301 w 400"/>
                  <a:gd name="T21" fmla="*/ 144 h 205"/>
                  <a:gd name="T22" fmla="*/ 332 w 400"/>
                  <a:gd name="T23" fmla="*/ 144 h 205"/>
                  <a:gd name="T24" fmla="*/ 332 w 400"/>
                  <a:gd name="T25" fmla="*/ 164 h 205"/>
                  <a:gd name="T26" fmla="*/ 249 w 400"/>
                  <a:gd name="T27" fmla="*/ 205 h 205"/>
                  <a:gd name="T28" fmla="*/ 0 w 400"/>
                  <a:gd name="T29" fmla="*/ 205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0" h="205">
                    <a:moveTo>
                      <a:pt x="0" y="205"/>
                    </a:moveTo>
                    <a:lnTo>
                      <a:pt x="0" y="185"/>
                    </a:lnTo>
                    <a:lnTo>
                      <a:pt x="83" y="144"/>
                    </a:lnTo>
                    <a:lnTo>
                      <a:pt x="119" y="144"/>
                    </a:lnTo>
                    <a:lnTo>
                      <a:pt x="119" y="134"/>
                    </a:lnTo>
                    <a:lnTo>
                      <a:pt x="88" y="134"/>
                    </a:lnTo>
                    <a:lnTo>
                      <a:pt x="155" y="0"/>
                    </a:lnTo>
                    <a:lnTo>
                      <a:pt x="400" y="0"/>
                    </a:lnTo>
                    <a:lnTo>
                      <a:pt x="332" y="134"/>
                    </a:lnTo>
                    <a:lnTo>
                      <a:pt x="301" y="134"/>
                    </a:lnTo>
                    <a:lnTo>
                      <a:pt x="301" y="144"/>
                    </a:lnTo>
                    <a:lnTo>
                      <a:pt x="332" y="144"/>
                    </a:lnTo>
                    <a:lnTo>
                      <a:pt x="332" y="164"/>
                    </a:lnTo>
                    <a:lnTo>
                      <a:pt x="249" y="205"/>
                    </a:lnTo>
                    <a:lnTo>
                      <a:pt x="0" y="20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4" name="Rectangle 298">
                <a:extLst>
                  <a:ext uri="{FF2B5EF4-FFF2-40B4-BE49-F238E27FC236}">
                    <a16:creationId xmlns:a16="http://schemas.microsoft.com/office/drawing/2014/main" id="{7F89FC33-9343-0E4E-99AB-C7849F8EA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8" y="2943"/>
                <a:ext cx="498" cy="15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5" name="Rectangle 299">
                <a:extLst>
                  <a:ext uri="{FF2B5EF4-FFF2-40B4-BE49-F238E27FC236}">
                    <a16:creationId xmlns:a16="http://schemas.microsoft.com/office/drawing/2014/main" id="{5FFA1D96-598E-3D41-8AED-C425095A0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2" y="2890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6" name="Rectangle 300">
                <a:extLst>
                  <a:ext uri="{FF2B5EF4-FFF2-40B4-BE49-F238E27FC236}">
                    <a16:creationId xmlns:a16="http://schemas.microsoft.com/office/drawing/2014/main" id="{857074E8-5D52-9D44-B75C-2125D987E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7" name="Rectangle 301">
                <a:extLst>
                  <a:ext uri="{FF2B5EF4-FFF2-40B4-BE49-F238E27FC236}">
                    <a16:creationId xmlns:a16="http://schemas.microsoft.com/office/drawing/2014/main" id="{F6809A05-875F-854B-BAD4-628DAD2A0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27"/>
                <a:ext cx="173" cy="205"/>
              </a:xfrm>
              <a:prstGeom prst="rect">
                <a:avLst/>
              </a:prstGeom>
              <a:noFill/>
              <a:ln w="793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698" name="Freeform 302">
                <a:extLst>
                  <a:ext uri="{FF2B5EF4-FFF2-40B4-BE49-F238E27FC236}">
                    <a16:creationId xmlns:a16="http://schemas.microsoft.com/office/drawing/2014/main" id="{195DB31D-EE51-E34B-87FA-D5B8216E0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" y="3440"/>
                <a:ext cx="50" cy="180"/>
              </a:xfrm>
              <a:custGeom>
                <a:avLst/>
                <a:gdLst>
                  <a:gd name="T0" fmla="*/ 0 w 50"/>
                  <a:gd name="T1" fmla="*/ 38 h 180"/>
                  <a:gd name="T2" fmla="*/ 0 w 50"/>
                  <a:gd name="T3" fmla="*/ 7 h 180"/>
                  <a:gd name="T4" fmla="*/ 7 w 50"/>
                  <a:gd name="T5" fmla="*/ 0 h 180"/>
                  <a:gd name="T6" fmla="*/ 43 w 50"/>
                  <a:gd name="T7" fmla="*/ 0 h 180"/>
                  <a:gd name="T8" fmla="*/ 50 w 50"/>
                  <a:gd name="T9" fmla="*/ 7 h 180"/>
                  <a:gd name="T10" fmla="*/ 50 w 50"/>
                  <a:gd name="T11" fmla="*/ 38 h 180"/>
                  <a:gd name="T12" fmla="*/ 43 w 50"/>
                  <a:gd name="T13" fmla="*/ 51 h 180"/>
                  <a:gd name="T14" fmla="*/ 43 w 50"/>
                  <a:gd name="T15" fmla="*/ 129 h 180"/>
                  <a:gd name="T16" fmla="*/ 50 w 50"/>
                  <a:gd name="T17" fmla="*/ 141 h 180"/>
                  <a:gd name="T18" fmla="*/ 50 w 50"/>
                  <a:gd name="T19" fmla="*/ 173 h 180"/>
                  <a:gd name="T20" fmla="*/ 43 w 50"/>
                  <a:gd name="T21" fmla="*/ 180 h 180"/>
                  <a:gd name="T22" fmla="*/ 7 w 50"/>
                  <a:gd name="T23" fmla="*/ 180 h 180"/>
                  <a:gd name="T24" fmla="*/ 0 w 50"/>
                  <a:gd name="T25" fmla="*/ 173 h 180"/>
                  <a:gd name="T26" fmla="*/ 0 w 50"/>
                  <a:gd name="T27" fmla="*/ 141 h 180"/>
                  <a:gd name="T28" fmla="*/ 7 w 50"/>
                  <a:gd name="T29" fmla="*/ 129 h 180"/>
                  <a:gd name="T30" fmla="*/ 7 w 50"/>
                  <a:gd name="T31" fmla="*/ 51 h 180"/>
                  <a:gd name="T32" fmla="*/ 0 w 50"/>
                  <a:gd name="T33" fmla="*/ 38 h 1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0" h="180">
                    <a:moveTo>
                      <a:pt x="0" y="38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43" y="0"/>
                    </a:lnTo>
                    <a:lnTo>
                      <a:pt x="50" y="7"/>
                    </a:lnTo>
                    <a:lnTo>
                      <a:pt x="50" y="38"/>
                    </a:lnTo>
                    <a:lnTo>
                      <a:pt x="43" y="51"/>
                    </a:lnTo>
                    <a:lnTo>
                      <a:pt x="43" y="129"/>
                    </a:lnTo>
                    <a:lnTo>
                      <a:pt x="50" y="141"/>
                    </a:lnTo>
                    <a:lnTo>
                      <a:pt x="50" y="173"/>
                    </a:lnTo>
                    <a:lnTo>
                      <a:pt x="43" y="180"/>
                    </a:lnTo>
                    <a:lnTo>
                      <a:pt x="7" y="180"/>
                    </a:lnTo>
                    <a:lnTo>
                      <a:pt x="0" y="173"/>
                    </a:lnTo>
                    <a:lnTo>
                      <a:pt x="0" y="141"/>
                    </a:lnTo>
                    <a:lnTo>
                      <a:pt x="7" y="129"/>
                    </a:lnTo>
                    <a:lnTo>
                      <a:pt x="7" y="51"/>
                    </a:lnTo>
                    <a:lnTo>
                      <a:pt x="0" y="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99" name="Freeform 303">
                <a:extLst>
                  <a:ext uri="{FF2B5EF4-FFF2-40B4-BE49-F238E27FC236}">
                    <a16:creationId xmlns:a16="http://schemas.microsoft.com/office/drawing/2014/main" id="{9A603F1E-946E-2C4D-B35E-A681B84B60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" y="3440"/>
                <a:ext cx="80" cy="180"/>
              </a:xfrm>
              <a:custGeom>
                <a:avLst/>
                <a:gdLst>
                  <a:gd name="T0" fmla="*/ 0 w 80"/>
                  <a:gd name="T1" fmla="*/ 64 h 180"/>
                  <a:gd name="T2" fmla="*/ 36 w 80"/>
                  <a:gd name="T3" fmla="*/ 64 h 180"/>
                  <a:gd name="T4" fmla="*/ 36 w 80"/>
                  <a:gd name="T5" fmla="*/ 0 h 180"/>
                  <a:gd name="T6" fmla="*/ 0 w 80"/>
                  <a:gd name="T7" fmla="*/ 0 h 180"/>
                  <a:gd name="T8" fmla="*/ 0 w 80"/>
                  <a:gd name="T9" fmla="*/ 64 h 180"/>
                  <a:gd name="T10" fmla="*/ 44 w 80"/>
                  <a:gd name="T11" fmla="*/ 64 h 180"/>
                  <a:gd name="T12" fmla="*/ 80 w 80"/>
                  <a:gd name="T13" fmla="*/ 64 h 180"/>
                  <a:gd name="T14" fmla="*/ 80 w 80"/>
                  <a:gd name="T15" fmla="*/ 0 h 180"/>
                  <a:gd name="T16" fmla="*/ 44 w 80"/>
                  <a:gd name="T17" fmla="*/ 0 h 180"/>
                  <a:gd name="T18" fmla="*/ 44 w 80"/>
                  <a:gd name="T19" fmla="*/ 64 h 180"/>
                  <a:gd name="T20" fmla="*/ 0 w 80"/>
                  <a:gd name="T21" fmla="*/ 180 h 180"/>
                  <a:gd name="T22" fmla="*/ 80 w 80"/>
                  <a:gd name="T23" fmla="*/ 180 h 180"/>
                  <a:gd name="T24" fmla="*/ 80 w 80"/>
                  <a:gd name="T25" fmla="*/ 116 h 180"/>
                  <a:gd name="T26" fmla="*/ 0 w 80"/>
                  <a:gd name="T27" fmla="*/ 116 h 180"/>
                  <a:gd name="T28" fmla="*/ 0 w 80"/>
                  <a:gd name="T29" fmla="*/ 180 h 18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80" h="180">
                    <a:moveTo>
                      <a:pt x="0" y="64"/>
                    </a:moveTo>
                    <a:lnTo>
                      <a:pt x="36" y="64"/>
                    </a:lnTo>
                    <a:lnTo>
                      <a:pt x="36" y="0"/>
                    </a:lnTo>
                    <a:lnTo>
                      <a:pt x="0" y="0"/>
                    </a:lnTo>
                    <a:lnTo>
                      <a:pt x="0" y="64"/>
                    </a:lnTo>
                    <a:close/>
                    <a:moveTo>
                      <a:pt x="44" y="64"/>
                    </a:moveTo>
                    <a:lnTo>
                      <a:pt x="80" y="64"/>
                    </a:lnTo>
                    <a:lnTo>
                      <a:pt x="80" y="0"/>
                    </a:lnTo>
                    <a:lnTo>
                      <a:pt x="44" y="0"/>
                    </a:lnTo>
                    <a:lnTo>
                      <a:pt x="44" y="64"/>
                    </a:lnTo>
                    <a:close/>
                    <a:moveTo>
                      <a:pt x="0" y="180"/>
                    </a:moveTo>
                    <a:lnTo>
                      <a:pt x="80" y="180"/>
                    </a:lnTo>
                    <a:lnTo>
                      <a:pt x="80" y="116"/>
                    </a:lnTo>
                    <a:lnTo>
                      <a:pt x="0" y="116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0" name="Rectangle 304">
                <a:extLst>
                  <a:ext uri="{FF2B5EF4-FFF2-40B4-BE49-F238E27FC236}">
                    <a16:creationId xmlns:a16="http://schemas.microsoft.com/office/drawing/2014/main" id="{7A933676-DA4B-B540-88CF-E83BEE976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1" name="Rectangle 305">
                <a:extLst>
                  <a:ext uri="{FF2B5EF4-FFF2-40B4-BE49-F238E27FC236}">
                    <a16:creationId xmlns:a16="http://schemas.microsoft.com/office/drawing/2014/main" id="{9BE7076E-D0D3-BB43-A799-05C30EF4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7" y="3440"/>
                <a:ext cx="36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2" name="Line 306">
                <a:extLst>
                  <a:ext uri="{FF2B5EF4-FFF2-40B4-BE49-F238E27FC236}">
                    <a16:creationId xmlns:a16="http://schemas.microsoft.com/office/drawing/2014/main" id="{CDC8B8DE-FA52-A147-9D0E-D5C22A4D0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4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3" name="Line 307">
                <a:extLst>
                  <a:ext uri="{FF2B5EF4-FFF2-40B4-BE49-F238E27FC236}">
                    <a16:creationId xmlns:a16="http://schemas.microsoft.com/office/drawing/2014/main" id="{9E3C4EC1-235D-BE48-ADF6-567DFA08AC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4" name="Line 308">
                <a:extLst>
                  <a:ext uri="{FF2B5EF4-FFF2-40B4-BE49-F238E27FC236}">
                    <a16:creationId xmlns:a16="http://schemas.microsoft.com/office/drawing/2014/main" id="{574D04E6-C6CC-6441-9DB8-05D6D88BE2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30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5" name="Line 309">
                <a:extLst>
                  <a:ext uri="{FF2B5EF4-FFF2-40B4-BE49-F238E27FC236}">
                    <a16:creationId xmlns:a16="http://schemas.microsoft.com/office/drawing/2014/main" id="{D2BD8221-10F3-FB48-99B2-286FE42DCB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23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6" name="Line 310">
                <a:extLst>
                  <a:ext uri="{FF2B5EF4-FFF2-40B4-BE49-F238E27FC236}">
                    <a16:creationId xmlns:a16="http://schemas.microsoft.com/office/drawing/2014/main" id="{1385C7BF-E9FC-AF4F-966A-0331459BA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1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7" name="Rectangle 311">
                <a:extLst>
                  <a:ext uri="{FF2B5EF4-FFF2-40B4-BE49-F238E27FC236}">
                    <a16:creationId xmlns:a16="http://schemas.microsoft.com/office/drawing/2014/main" id="{FD2CAA82-45DC-534F-8D42-0C722B3BE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3" y="3556"/>
                <a:ext cx="80" cy="64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08" name="Line 312">
                <a:extLst>
                  <a:ext uri="{FF2B5EF4-FFF2-40B4-BE49-F238E27FC236}">
                    <a16:creationId xmlns:a16="http://schemas.microsoft.com/office/drawing/2014/main" id="{B9F1948A-18F1-8F44-A321-5B9ED6698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09" name="Line 313">
                <a:extLst>
                  <a:ext uri="{FF2B5EF4-FFF2-40B4-BE49-F238E27FC236}">
                    <a16:creationId xmlns:a16="http://schemas.microsoft.com/office/drawing/2014/main" id="{4252CCE2-842B-E64B-A507-A453D80EB7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0" name="Line 314">
                <a:extLst>
                  <a:ext uri="{FF2B5EF4-FFF2-40B4-BE49-F238E27FC236}">
                    <a16:creationId xmlns:a16="http://schemas.microsoft.com/office/drawing/2014/main" id="{77B06E26-50A1-704E-B95C-36EA175BB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7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1" name="Line 315">
                <a:extLst>
                  <a:ext uri="{FF2B5EF4-FFF2-40B4-BE49-F238E27FC236}">
                    <a16:creationId xmlns:a16="http://schemas.microsoft.com/office/drawing/2014/main" id="{CBEFFCCD-C1D6-DA45-AE63-9F83D74E16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55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2" name="Line 316">
                <a:extLst>
                  <a:ext uri="{FF2B5EF4-FFF2-40B4-BE49-F238E27FC236}">
                    <a16:creationId xmlns:a16="http://schemas.microsoft.com/office/drawing/2014/main" id="{34EA85D5-EC76-644A-992A-9F07DD57DB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88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3" name="Line 317">
                <a:extLst>
                  <a:ext uri="{FF2B5EF4-FFF2-40B4-BE49-F238E27FC236}">
                    <a16:creationId xmlns:a16="http://schemas.microsoft.com/office/drawing/2014/main" id="{1C6C8AEB-C092-C841-AFE5-3DAC251A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472"/>
                <a:ext cx="36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4" name="Line 318">
                <a:extLst>
                  <a:ext uri="{FF2B5EF4-FFF2-40B4-BE49-F238E27FC236}">
                    <a16:creationId xmlns:a16="http://schemas.microsoft.com/office/drawing/2014/main" id="{458D96B2-F14D-0446-962C-7B05E8114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604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5" name="Line 319">
                <a:extLst>
                  <a:ext uri="{FF2B5EF4-FFF2-40B4-BE49-F238E27FC236}">
                    <a16:creationId xmlns:a16="http://schemas.microsoft.com/office/drawing/2014/main" id="{92A5EA4A-0DF2-9F47-A8F9-C77FF54228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87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6" name="Line 320">
                <a:extLst>
                  <a:ext uri="{FF2B5EF4-FFF2-40B4-BE49-F238E27FC236}">
                    <a16:creationId xmlns:a16="http://schemas.microsoft.com/office/drawing/2014/main" id="{760E4101-D6ED-B147-80A4-20C424D54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3" y="3571"/>
                <a:ext cx="80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7" name="Line 321">
                <a:extLst>
                  <a:ext uri="{FF2B5EF4-FFF2-40B4-BE49-F238E27FC236}">
                    <a16:creationId xmlns:a16="http://schemas.microsoft.com/office/drawing/2014/main" id="{3ED198B1-48A3-FD4A-9713-C359869F7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7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8" name="Line 322">
                <a:extLst>
                  <a:ext uri="{FF2B5EF4-FFF2-40B4-BE49-F238E27FC236}">
                    <a16:creationId xmlns:a16="http://schemas.microsoft.com/office/drawing/2014/main" id="{A220185F-B068-CE4C-BD80-D13EE54C2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0" y="3556"/>
                <a:ext cx="1" cy="63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19" name="Rectangle 323">
                <a:extLst>
                  <a:ext uri="{FF2B5EF4-FFF2-40B4-BE49-F238E27FC236}">
                    <a16:creationId xmlns:a16="http://schemas.microsoft.com/office/drawing/2014/main" id="{9A88A5B3-BCE4-F64B-8F51-07964BA36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1" y="2830"/>
                <a:ext cx="633" cy="412"/>
              </a:xfrm>
              <a:prstGeom prst="rect">
                <a:avLst/>
              </a:prstGeom>
              <a:solidFill>
                <a:srgbClr val="E6E6E6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0" name="Rectangle 324">
                <a:extLst>
                  <a:ext uri="{FF2B5EF4-FFF2-40B4-BE49-F238E27FC236}">
                    <a16:creationId xmlns:a16="http://schemas.microsoft.com/office/drawing/2014/main" id="{5A1AF6C7-C7C2-E14E-A962-E85DC410A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8" y="2879"/>
                <a:ext cx="35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written in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1" name="Rectangle 325">
                <a:extLst>
                  <a:ext uri="{FF2B5EF4-FFF2-40B4-BE49-F238E27FC236}">
                    <a16:creationId xmlns:a16="http://schemas.microsoft.com/office/drawing/2014/main" id="{C5F9242A-798A-7C4F-95FF-968FD60F7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" y="2984"/>
                <a:ext cx="45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 high-level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2" name="Rectangle 326">
                <a:extLst>
                  <a:ext uri="{FF2B5EF4-FFF2-40B4-BE49-F238E27FC236}">
                    <a16:creationId xmlns:a16="http://schemas.microsoft.com/office/drawing/2014/main" id="{1A421A37-0477-4143-8ED4-85271825E9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2" y="3088"/>
                <a:ext cx="36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3" name="Rectangle 327">
                <a:extLst>
                  <a:ext uri="{FF2B5EF4-FFF2-40B4-BE49-F238E27FC236}">
                    <a16:creationId xmlns:a16="http://schemas.microsoft.com/office/drawing/2014/main" id="{E555834A-94EC-7F4F-8271-F014514CB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3767"/>
                <a:ext cx="575" cy="2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4" name="Rectangle 328">
                <a:extLst>
                  <a:ext uri="{FF2B5EF4-FFF2-40B4-BE49-F238E27FC236}">
                    <a16:creationId xmlns:a16="http://schemas.microsoft.com/office/drawing/2014/main" id="{E19A56EE-A302-6749-82F8-ECB5055D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5" y="3765"/>
                <a:ext cx="1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Any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5" name="Rectangle 329">
                <a:extLst>
                  <a:ext uri="{FF2B5EF4-FFF2-40B4-BE49-F238E27FC236}">
                    <a16:creationId xmlns:a16="http://schemas.microsoft.com/office/drawing/2014/main" id="{A6D58C2F-4CDD-E243-95E9-509AA5EE2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7" y="3870"/>
                <a:ext cx="37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6" name="Rectangle 330">
                <a:extLst>
                  <a:ext uri="{FF2B5EF4-FFF2-40B4-BE49-F238E27FC236}">
                    <a16:creationId xmlns:a16="http://schemas.microsoft.com/office/drawing/2014/main" id="{A17D9AE3-6A84-1445-A2AE-AC5C7CF63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2" y="3416"/>
                <a:ext cx="395" cy="15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7" name="Rectangle 331">
                <a:extLst>
                  <a:ext uri="{FF2B5EF4-FFF2-40B4-BE49-F238E27FC236}">
                    <a16:creationId xmlns:a16="http://schemas.microsoft.com/office/drawing/2014/main" id="{2993760C-1616-3842-AA00-9DAEA5F14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4" y="3363"/>
                <a:ext cx="303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2025">
                    <a:solidFill>
                      <a:srgbClr val="000000"/>
                    </a:solidFill>
                    <a:cs typeface="Arial" panose="020B0604020202020204" pitchFamily="34" charset="0"/>
                  </a:rPr>
                  <a:t>. . 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728" name="Freeform 332">
                <a:extLst>
                  <a:ext uri="{FF2B5EF4-FFF2-40B4-BE49-F238E27FC236}">
                    <a16:creationId xmlns:a16="http://schemas.microsoft.com/office/drawing/2014/main" id="{E655F17D-DE77-A04A-B95D-5473DCE65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1" y="3451"/>
                <a:ext cx="235" cy="126"/>
              </a:xfrm>
              <a:custGeom>
                <a:avLst/>
                <a:gdLst>
                  <a:gd name="T0" fmla="*/ 202 w 235"/>
                  <a:gd name="T1" fmla="*/ 36 h 126"/>
                  <a:gd name="T2" fmla="*/ 198 w 235"/>
                  <a:gd name="T3" fmla="*/ 33 h 126"/>
                  <a:gd name="T4" fmla="*/ 194 w 235"/>
                  <a:gd name="T5" fmla="*/ 31 h 126"/>
                  <a:gd name="T6" fmla="*/ 181 w 235"/>
                  <a:gd name="T7" fmla="*/ 31 h 126"/>
                  <a:gd name="T8" fmla="*/ 169 w 235"/>
                  <a:gd name="T9" fmla="*/ 30 h 126"/>
                  <a:gd name="T10" fmla="*/ 157 w 235"/>
                  <a:gd name="T11" fmla="*/ 27 h 126"/>
                  <a:gd name="T12" fmla="*/ 146 w 235"/>
                  <a:gd name="T13" fmla="*/ 20 h 126"/>
                  <a:gd name="T14" fmla="*/ 134 w 235"/>
                  <a:gd name="T15" fmla="*/ 12 h 126"/>
                  <a:gd name="T16" fmla="*/ 123 w 235"/>
                  <a:gd name="T17" fmla="*/ 6 h 126"/>
                  <a:gd name="T18" fmla="*/ 112 w 235"/>
                  <a:gd name="T19" fmla="*/ 3 h 126"/>
                  <a:gd name="T20" fmla="*/ 99 w 235"/>
                  <a:gd name="T21" fmla="*/ 0 h 126"/>
                  <a:gd name="T22" fmla="*/ 18 w 235"/>
                  <a:gd name="T23" fmla="*/ 0 h 126"/>
                  <a:gd name="T24" fmla="*/ 11 w 235"/>
                  <a:gd name="T25" fmla="*/ 4 h 126"/>
                  <a:gd name="T26" fmla="*/ 4 w 235"/>
                  <a:gd name="T27" fmla="*/ 9 h 126"/>
                  <a:gd name="T28" fmla="*/ 0 w 235"/>
                  <a:gd name="T29" fmla="*/ 17 h 126"/>
                  <a:gd name="T30" fmla="*/ 0 w 235"/>
                  <a:gd name="T31" fmla="*/ 25 h 126"/>
                  <a:gd name="T32" fmla="*/ 0 w 235"/>
                  <a:gd name="T33" fmla="*/ 100 h 126"/>
                  <a:gd name="T34" fmla="*/ 0 w 235"/>
                  <a:gd name="T35" fmla="*/ 109 h 126"/>
                  <a:gd name="T36" fmla="*/ 4 w 235"/>
                  <a:gd name="T37" fmla="*/ 117 h 126"/>
                  <a:gd name="T38" fmla="*/ 11 w 235"/>
                  <a:gd name="T39" fmla="*/ 122 h 126"/>
                  <a:gd name="T40" fmla="*/ 18 w 235"/>
                  <a:gd name="T41" fmla="*/ 126 h 126"/>
                  <a:gd name="T42" fmla="*/ 215 w 235"/>
                  <a:gd name="T43" fmla="*/ 126 h 126"/>
                  <a:gd name="T44" fmla="*/ 219 w 235"/>
                  <a:gd name="T45" fmla="*/ 124 h 126"/>
                  <a:gd name="T46" fmla="*/ 220 w 235"/>
                  <a:gd name="T47" fmla="*/ 121 h 126"/>
                  <a:gd name="T48" fmla="*/ 221 w 235"/>
                  <a:gd name="T49" fmla="*/ 118 h 126"/>
                  <a:gd name="T50" fmla="*/ 222 w 235"/>
                  <a:gd name="T51" fmla="*/ 111 h 126"/>
                  <a:gd name="T52" fmla="*/ 226 w 235"/>
                  <a:gd name="T53" fmla="*/ 105 h 126"/>
                  <a:gd name="T54" fmla="*/ 234 w 235"/>
                  <a:gd name="T55" fmla="*/ 96 h 126"/>
                  <a:gd name="T56" fmla="*/ 235 w 235"/>
                  <a:gd name="T57" fmla="*/ 94 h 126"/>
                  <a:gd name="T58" fmla="*/ 235 w 235"/>
                  <a:gd name="T59" fmla="*/ 92 h 126"/>
                  <a:gd name="T60" fmla="*/ 235 w 235"/>
                  <a:gd name="T61" fmla="*/ 90 h 126"/>
                  <a:gd name="T62" fmla="*/ 234 w 235"/>
                  <a:gd name="T63" fmla="*/ 88 h 126"/>
                  <a:gd name="T64" fmla="*/ 216 w 235"/>
                  <a:gd name="T65" fmla="*/ 72 h 126"/>
                  <a:gd name="T66" fmla="*/ 210 w 235"/>
                  <a:gd name="T67" fmla="*/ 65 h 126"/>
                  <a:gd name="T68" fmla="*/ 206 w 235"/>
                  <a:gd name="T69" fmla="*/ 57 h 126"/>
                  <a:gd name="T70" fmla="*/ 206 w 235"/>
                  <a:gd name="T71" fmla="*/ 47 h 126"/>
                  <a:gd name="T72" fmla="*/ 206 w 235"/>
                  <a:gd name="T73" fmla="*/ 41 h 126"/>
                  <a:gd name="T74" fmla="*/ 202 w 235"/>
                  <a:gd name="T75" fmla="*/ 36 h 12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235" h="126">
                    <a:moveTo>
                      <a:pt x="202" y="36"/>
                    </a:moveTo>
                    <a:lnTo>
                      <a:pt x="198" y="33"/>
                    </a:lnTo>
                    <a:lnTo>
                      <a:pt x="194" y="31"/>
                    </a:lnTo>
                    <a:lnTo>
                      <a:pt x="181" y="31"/>
                    </a:lnTo>
                    <a:lnTo>
                      <a:pt x="169" y="30"/>
                    </a:lnTo>
                    <a:lnTo>
                      <a:pt x="157" y="27"/>
                    </a:lnTo>
                    <a:lnTo>
                      <a:pt x="146" y="20"/>
                    </a:lnTo>
                    <a:lnTo>
                      <a:pt x="134" y="12"/>
                    </a:lnTo>
                    <a:lnTo>
                      <a:pt x="123" y="6"/>
                    </a:lnTo>
                    <a:lnTo>
                      <a:pt x="112" y="3"/>
                    </a:lnTo>
                    <a:lnTo>
                      <a:pt x="99" y="0"/>
                    </a:lnTo>
                    <a:lnTo>
                      <a:pt x="18" y="0"/>
                    </a:lnTo>
                    <a:lnTo>
                      <a:pt x="11" y="4"/>
                    </a:lnTo>
                    <a:lnTo>
                      <a:pt x="4" y="9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0" y="100"/>
                    </a:lnTo>
                    <a:lnTo>
                      <a:pt x="0" y="109"/>
                    </a:lnTo>
                    <a:lnTo>
                      <a:pt x="4" y="117"/>
                    </a:lnTo>
                    <a:lnTo>
                      <a:pt x="11" y="122"/>
                    </a:lnTo>
                    <a:lnTo>
                      <a:pt x="18" y="126"/>
                    </a:lnTo>
                    <a:lnTo>
                      <a:pt x="215" y="126"/>
                    </a:lnTo>
                    <a:lnTo>
                      <a:pt x="219" y="124"/>
                    </a:lnTo>
                    <a:lnTo>
                      <a:pt x="220" y="121"/>
                    </a:lnTo>
                    <a:lnTo>
                      <a:pt x="221" y="118"/>
                    </a:lnTo>
                    <a:lnTo>
                      <a:pt x="222" y="111"/>
                    </a:lnTo>
                    <a:lnTo>
                      <a:pt x="226" y="105"/>
                    </a:lnTo>
                    <a:lnTo>
                      <a:pt x="234" y="96"/>
                    </a:lnTo>
                    <a:lnTo>
                      <a:pt x="235" y="94"/>
                    </a:lnTo>
                    <a:lnTo>
                      <a:pt x="235" y="92"/>
                    </a:lnTo>
                    <a:lnTo>
                      <a:pt x="235" y="90"/>
                    </a:lnTo>
                    <a:lnTo>
                      <a:pt x="234" y="88"/>
                    </a:lnTo>
                    <a:lnTo>
                      <a:pt x="216" y="72"/>
                    </a:lnTo>
                    <a:lnTo>
                      <a:pt x="210" y="65"/>
                    </a:lnTo>
                    <a:lnTo>
                      <a:pt x="206" y="57"/>
                    </a:lnTo>
                    <a:lnTo>
                      <a:pt x="206" y="47"/>
                    </a:lnTo>
                    <a:lnTo>
                      <a:pt x="206" y="41"/>
                    </a:lnTo>
                    <a:lnTo>
                      <a:pt x="202" y="36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29" name="Rectangle 333">
                <a:extLst>
                  <a:ext uri="{FF2B5EF4-FFF2-40B4-BE49-F238E27FC236}">
                    <a16:creationId xmlns:a16="http://schemas.microsoft.com/office/drawing/2014/main" id="{6B3C7E48-943A-1B40-87FD-B2906E06A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0" y="3482"/>
                <a:ext cx="24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0" name="Rectangle 334">
                <a:extLst>
                  <a:ext uri="{FF2B5EF4-FFF2-40B4-BE49-F238E27FC236}">
                    <a16:creationId xmlns:a16="http://schemas.microsoft.com/office/drawing/2014/main" id="{7047BDD1-B141-DE40-8EA2-1FB80776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3" y="3489"/>
                <a:ext cx="7" cy="50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1" name="Freeform 335">
                <a:extLst>
                  <a:ext uri="{FF2B5EF4-FFF2-40B4-BE49-F238E27FC236}">
                    <a16:creationId xmlns:a16="http://schemas.microsoft.com/office/drawing/2014/main" id="{3D8C348F-D76D-3A44-8C6F-73D0D9267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475"/>
                <a:ext cx="6" cy="78"/>
              </a:xfrm>
              <a:custGeom>
                <a:avLst/>
                <a:gdLst>
                  <a:gd name="T0" fmla="*/ 0 w 6"/>
                  <a:gd name="T1" fmla="*/ 7 h 78"/>
                  <a:gd name="T2" fmla="*/ 6 w 6"/>
                  <a:gd name="T3" fmla="*/ 0 h 78"/>
                  <a:gd name="T4" fmla="*/ 6 w 6"/>
                  <a:gd name="T5" fmla="*/ 78 h 78"/>
                  <a:gd name="T6" fmla="*/ 0 w 6"/>
                  <a:gd name="T7" fmla="*/ 70 h 78"/>
                  <a:gd name="T8" fmla="*/ 0 w 6"/>
                  <a:gd name="T9" fmla="*/ 7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78">
                    <a:moveTo>
                      <a:pt x="0" y="7"/>
                    </a:moveTo>
                    <a:lnTo>
                      <a:pt x="6" y="0"/>
                    </a:lnTo>
                    <a:lnTo>
                      <a:pt x="6" y="78"/>
                    </a:lnTo>
                    <a:lnTo>
                      <a:pt x="0" y="7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32" name="Rectangle 336">
                <a:extLst>
                  <a:ext uri="{FF2B5EF4-FFF2-40B4-BE49-F238E27FC236}">
                    <a16:creationId xmlns:a16="http://schemas.microsoft.com/office/drawing/2014/main" id="{27BE1BEA-1C99-E449-A1BF-DA0575DA2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0" y="3482"/>
                <a:ext cx="13" cy="63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3" name="Rectangle 337">
                <a:extLst>
                  <a:ext uri="{FF2B5EF4-FFF2-40B4-BE49-F238E27FC236}">
                    <a16:creationId xmlns:a16="http://schemas.microsoft.com/office/drawing/2014/main" id="{5E3DA96B-DEE6-D240-B79F-DBC1F7CE6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1"/>
                <a:ext cx="30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4" name="Rectangle 338">
                <a:extLst>
                  <a:ext uri="{FF2B5EF4-FFF2-40B4-BE49-F238E27FC236}">
                    <a16:creationId xmlns:a16="http://schemas.microsoft.com/office/drawing/2014/main" id="{8D2AE56C-C3FD-3C44-96AA-EE19A32BA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" y="3451"/>
                <a:ext cx="12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5" name="Rectangle 339">
                <a:extLst>
                  <a:ext uri="{FF2B5EF4-FFF2-40B4-BE49-F238E27FC236}">
                    <a16:creationId xmlns:a16="http://schemas.microsoft.com/office/drawing/2014/main" id="{44E6FBEB-6A69-3042-99D6-60963C11C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1" y="3455"/>
                <a:ext cx="6" cy="8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6" name="Rectangle 340">
                <a:extLst>
                  <a:ext uri="{FF2B5EF4-FFF2-40B4-BE49-F238E27FC236}">
                    <a16:creationId xmlns:a16="http://schemas.microsoft.com/office/drawing/2014/main" id="{2728B8BE-6E18-204D-BC6E-F37C07B43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0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7" name="Rectangle 341">
                <a:extLst>
                  <a:ext uri="{FF2B5EF4-FFF2-40B4-BE49-F238E27FC236}">
                    <a16:creationId xmlns:a16="http://schemas.microsoft.com/office/drawing/2014/main" id="{473EF29D-4DF0-C04D-9517-DEB554D03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63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8" name="Rectangle 342">
                <a:extLst>
                  <a:ext uri="{FF2B5EF4-FFF2-40B4-BE49-F238E27FC236}">
                    <a16:creationId xmlns:a16="http://schemas.microsoft.com/office/drawing/2014/main" id="{4FE7E895-89D8-724E-AB46-9CA65ED89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9" y="3457"/>
                <a:ext cx="6" cy="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39" name="Freeform 343">
                <a:extLst>
                  <a:ext uri="{FF2B5EF4-FFF2-40B4-BE49-F238E27FC236}">
                    <a16:creationId xmlns:a16="http://schemas.microsoft.com/office/drawing/2014/main" id="{A9949327-0C09-864C-B237-E7A289CCB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9" y="3443"/>
                <a:ext cx="6" cy="47"/>
              </a:xfrm>
              <a:custGeom>
                <a:avLst/>
                <a:gdLst>
                  <a:gd name="T0" fmla="*/ 6 w 6"/>
                  <a:gd name="T1" fmla="*/ 8 h 47"/>
                  <a:gd name="T2" fmla="*/ 0 w 6"/>
                  <a:gd name="T3" fmla="*/ 0 h 47"/>
                  <a:gd name="T4" fmla="*/ 0 w 6"/>
                  <a:gd name="T5" fmla="*/ 47 h 47"/>
                  <a:gd name="T6" fmla="*/ 6 w 6"/>
                  <a:gd name="T7" fmla="*/ 39 h 47"/>
                  <a:gd name="T8" fmla="*/ 6 w 6"/>
                  <a:gd name="T9" fmla="*/ 8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47">
                    <a:moveTo>
                      <a:pt x="6" y="8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6" y="39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0" name="Rectangle 344">
                <a:extLst>
                  <a:ext uri="{FF2B5EF4-FFF2-40B4-BE49-F238E27FC236}">
                    <a16:creationId xmlns:a16="http://schemas.microsoft.com/office/drawing/2014/main" id="{FE720A52-F94B-434E-9737-0A42C225F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5" y="3545"/>
                <a:ext cx="46" cy="1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1" name="Freeform 345">
                <a:extLst>
                  <a:ext uri="{FF2B5EF4-FFF2-40B4-BE49-F238E27FC236}">
                    <a16:creationId xmlns:a16="http://schemas.microsoft.com/office/drawing/2014/main" id="{ACAC8BF3-FFED-E143-9D3A-6FB0F2B640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6 w 41"/>
                  <a:gd name="T1" fmla="*/ 47 h 55"/>
                  <a:gd name="T2" fmla="*/ 12 w 41"/>
                  <a:gd name="T3" fmla="*/ 47 h 55"/>
                  <a:gd name="T4" fmla="*/ 12 w 41"/>
                  <a:gd name="T5" fmla="*/ 39 h 55"/>
                  <a:gd name="T6" fmla="*/ 6 w 41"/>
                  <a:gd name="T7" fmla="*/ 39 h 55"/>
                  <a:gd name="T8" fmla="*/ 6 w 41"/>
                  <a:gd name="T9" fmla="*/ 47 h 55"/>
                  <a:gd name="T10" fmla="*/ 15 w 41"/>
                  <a:gd name="T11" fmla="*/ 47 h 55"/>
                  <a:gd name="T12" fmla="*/ 21 w 41"/>
                  <a:gd name="T13" fmla="*/ 47 h 55"/>
                  <a:gd name="T14" fmla="*/ 21 w 41"/>
                  <a:gd name="T15" fmla="*/ 39 h 55"/>
                  <a:gd name="T16" fmla="*/ 15 w 41"/>
                  <a:gd name="T17" fmla="*/ 39 h 55"/>
                  <a:gd name="T18" fmla="*/ 15 w 41"/>
                  <a:gd name="T19" fmla="*/ 47 h 55"/>
                  <a:gd name="T20" fmla="*/ 24 w 41"/>
                  <a:gd name="T21" fmla="*/ 47 h 55"/>
                  <a:gd name="T22" fmla="*/ 30 w 41"/>
                  <a:gd name="T23" fmla="*/ 47 h 55"/>
                  <a:gd name="T24" fmla="*/ 30 w 41"/>
                  <a:gd name="T25" fmla="*/ 39 h 55"/>
                  <a:gd name="T26" fmla="*/ 24 w 41"/>
                  <a:gd name="T27" fmla="*/ 39 h 55"/>
                  <a:gd name="T28" fmla="*/ 24 w 41"/>
                  <a:gd name="T29" fmla="*/ 47 h 55"/>
                  <a:gd name="T30" fmla="*/ 24 w 41"/>
                  <a:gd name="T31" fmla="*/ 35 h 55"/>
                  <a:gd name="T32" fmla="*/ 30 w 41"/>
                  <a:gd name="T33" fmla="*/ 35 h 55"/>
                  <a:gd name="T34" fmla="*/ 30 w 41"/>
                  <a:gd name="T35" fmla="*/ 27 h 55"/>
                  <a:gd name="T36" fmla="*/ 24 w 41"/>
                  <a:gd name="T37" fmla="*/ 27 h 55"/>
                  <a:gd name="T38" fmla="*/ 24 w 41"/>
                  <a:gd name="T39" fmla="*/ 35 h 55"/>
                  <a:gd name="T40" fmla="*/ 0 w 41"/>
                  <a:gd name="T41" fmla="*/ 43 h 55"/>
                  <a:gd name="T42" fmla="*/ 1 w 41"/>
                  <a:gd name="T43" fmla="*/ 48 h 55"/>
                  <a:gd name="T44" fmla="*/ 4 w 41"/>
                  <a:gd name="T45" fmla="*/ 52 h 55"/>
                  <a:gd name="T46" fmla="*/ 9 w 41"/>
                  <a:gd name="T47" fmla="*/ 55 h 55"/>
                  <a:gd name="T48" fmla="*/ 23 w 41"/>
                  <a:gd name="T49" fmla="*/ 55 h 55"/>
                  <a:gd name="T50" fmla="*/ 31 w 41"/>
                  <a:gd name="T51" fmla="*/ 52 h 55"/>
                  <a:gd name="T52" fmla="*/ 37 w 41"/>
                  <a:gd name="T53" fmla="*/ 46 h 55"/>
                  <a:gd name="T54" fmla="*/ 41 w 41"/>
                  <a:gd name="T55" fmla="*/ 38 h 55"/>
                  <a:gd name="T56" fmla="*/ 41 w 41"/>
                  <a:gd name="T57" fmla="*/ 29 h 55"/>
                  <a:gd name="T58" fmla="*/ 41 w 41"/>
                  <a:gd name="T59" fmla="*/ 16 h 55"/>
                  <a:gd name="T60" fmla="*/ 41 w 41"/>
                  <a:gd name="T61" fmla="*/ 10 h 55"/>
                  <a:gd name="T62" fmla="*/ 39 w 41"/>
                  <a:gd name="T63" fmla="*/ 5 h 55"/>
                  <a:gd name="T64" fmla="*/ 34 w 41"/>
                  <a:gd name="T65" fmla="*/ 2 h 55"/>
                  <a:gd name="T66" fmla="*/ 30 w 41"/>
                  <a:gd name="T67" fmla="*/ 0 h 55"/>
                  <a:gd name="T68" fmla="*/ 25 w 41"/>
                  <a:gd name="T69" fmla="*/ 2 h 55"/>
                  <a:gd name="T70" fmla="*/ 20 w 41"/>
                  <a:gd name="T71" fmla="*/ 5 h 55"/>
                  <a:gd name="T72" fmla="*/ 18 w 41"/>
                  <a:gd name="T73" fmla="*/ 10 h 55"/>
                  <a:gd name="T74" fmla="*/ 18 w 41"/>
                  <a:gd name="T75" fmla="*/ 16 h 55"/>
                  <a:gd name="T76" fmla="*/ 18 w 41"/>
                  <a:gd name="T77" fmla="*/ 19 h 55"/>
                  <a:gd name="T78" fmla="*/ 17 w 41"/>
                  <a:gd name="T79" fmla="*/ 25 h 55"/>
                  <a:gd name="T80" fmla="*/ 14 w 41"/>
                  <a:gd name="T81" fmla="*/ 29 h 55"/>
                  <a:gd name="T82" fmla="*/ 9 w 41"/>
                  <a:gd name="T83" fmla="*/ 31 h 55"/>
                  <a:gd name="T84" fmla="*/ 4 w 41"/>
                  <a:gd name="T85" fmla="*/ 33 h 55"/>
                  <a:gd name="T86" fmla="*/ 1 w 41"/>
                  <a:gd name="T87" fmla="*/ 37 h 55"/>
                  <a:gd name="T88" fmla="*/ 0 w 41"/>
                  <a:gd name="T89" fmla="*/ 43 h 5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" h="55">
                    <a:moveTo>
                      <a:pt x="6" y="47"/>
                    </a:moveTo>
                    <a:lnTo>
                      <a:pt x="12" y="47"/>
                    </a:lnTo>
                    <a:lnTo>
                      <a:pt x="12" y="39"/>
                    </a:lnTo>
                    <a:lnTo>
                      <a:pt x="6" y="39"/>
                    </a:lnTo>
                    <a:lnTo>
                      <a:pt x="6" y="47"/>
                    </a:lnTo>
                    <a:close/>
                    <a:moveTo>
                      <a:pt x="15" y="47"/>
                    </a:moveTo>
                    <a:lnTo>
                      <a:pt x="21" y="47"/>
                    </a:lnTo>
                    <a:lnTo>
                      <a:pt x="21" y="39"/>
                    </a:lnTo>
                    <a:lnTo>
                      <a:pt x="15" y="39"/>
                    </a:lnTo>
                    <a:lnTo>
                      <a:pt x="15" y="47"/>
                    </a:lnTo>
                    <a:close/>
                    <a:moveTo>
                      <a:pt x="24" y="47"/>
                    </a:moveTo>
                    <a:lnTo>
                      <a:pt x="30" y="47"/>
                    </a:lnTo>
                    <a:lnTo>
                      <a:pt x="30" y="39"/>
                    </a:lnTo>
                    <a:lnTo>
                      <a:pt x="24" y="39"/>
                    </a:lnTo>
                    <a:lnTo>
                      <a:pt x="24" y="47"/>
                    </a:lnTo>
                    <a:close/>
                    <a:moveTo>
                      <a:pt x="24" y="35"/>
                    </a:moveTo>
                    <a:lnTo>
                      <a:pt x="30" y="35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4" y="35"/>
                    </a:lnTo>
                    <a:close/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2" name="Freeform 346">
                <a:extLst>
                  <a:ext uri="{FF2B5EF4-FFF2-40B4-BE49-F238E27FC236}">
                    <a16:creationId xmlns:a16="http://schemas.microsoft.com/office/drawing/2014/main" id="{FD07A044-01AF-D74F-A7A8-70C6DAB14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482"/>
                <a:ext cx="83" cy="87"/>
              </a:xfrm>
              <a:custGeom>
                <a:avLst/>
                <a:gdLst>
                  <a:gd name="T0" fmla="*/ 83 w 83"/>
                  <a:gd name="T1" fmla="*/ 0 h 87"/>
                  <a:gd name="T2" fmla="*/ 83 w 83"/>
                  <a:gd name="T3" fmla="*/ 61 h 87"/>
                  <a:gd name="T4" fmla="*/ 83 w 83"/>
                  <a:gd name="T5" fmla="*/ 70 h 87"/>
                  <a:gd name="T6" fmla="*/ 79 w 83"/>
                  <a:gd name="T7" fmla="*/ 78 h 87"/>
                  <a:gd name="T8" fmla="*/ 72 w 83"/>
                  <a:gd name="T9" fmla="*/ 84 h 87"/>
                  <a:gd name="T10" fmla="*/ 65 w 83"/>
                  <a:gd name="T11" fmla="*/ 87 h 87"/>
                  <a:gd name="T12" fmla="*/ 20 w 83"/>
                  <a:gd name="T13" fmla="*/ 87 h 87"/>
                  <a:gd name="T14" fmla="*/ 11 w 83"/>
                  <a:gd name="T15" fmla="*/ 84 h 87"/>
                  <a:gd name="T16" fmla="*/ 5 w 83"/>
                  <a:gd name="T17" fmla="*/ 78 h 87"/>
                  <a:gd name="T18" fmla="*/ 1 w 83"/>
                  <a:gd name="T19" fmla="*/ 70 h 87"/>
                  <a:gd name="T20" fmla="*/ 0 w 83"/>
                  <a:gd name="T21" fmla="*/ 61 h 87"/>
                  <a:gd name="T22" fmla="*/ 0 w 83"/>
                  <a:gd name="T23" fmla="*/ 0 h 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3" h="87">
                    <a:moveTo>
                      <a:pt x="83" y="0"/>
                    </a:moveTo>
                    <a:lnTo>
                      <a:pt x="83" y="61"/>
                    </a:lnTo>
                    <a:lnTo>
                      <a:pt x="83" y="70"/>
                    </a:lnTo>
                    <a:lnTo>
                      <a:pt x="79" y="78"/>
                    </a:lnTo>
                    <a:lnTo>
                      <a:pt x="72" y="84"/>
                    </a:lnTo>
                    <a:lnTo>
                      <a:pt x="65" y="87"/>
                    </a:lnTo>
                    <a:lnTo>
                      <a:pt x="20" y="87"/>
                    </a:lnTo>
                    <a:lnTo>
                      <a:pt x="11" y="84"/>
                    </a:lnTo>
                    <a:lnTo>
                      <a:pt x="5" y="78"/>
                    </a:lnTo>
                    <a:lnTo>
                      <a:pt x="1" y="70"/>
                    </a:lnTo>
                    <a:lnTo>
                      <a:pt x="0" y="61"/>
                    </a:ln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3" name="Rectangle 347">
                <a:extLst>
                  <a:ext uri="{FF2B5EF4-FFF2-40B4-BE49-F238E27FC236}">
                    <a16:creationId xmlns:a16="http://schemas.microsoft.com/office/drawing/2014/main" id="{B6ACFAD4-2211-FB45-9C45-40FE39BE8F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7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4" name="Rectangle 348">
                <a:extLst>
                  <a:ext uri="{FF2B5EF4-FFF2-40B4-BE49-F238E27FC236}">
                    <a16:creationId xmlns:a16="http://schemas.microsoft.com/office/drawing/2014/main" id="{5F0CFB40-F302-B24E-816B-1C0E20F56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6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5" name="Rectangle 349">
                <a:extLst>
                  <a:ext uri="{FF2B5EF4-FFF2-40B4-BE49-F238E27FC236}">
                    <a16:creationId xmlns:a16="http://schemas.microsoft.com/office/drawing/2014/main" id="{EBB9BAFF-CF19-FE4D-A414-08ED70301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53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6" name="Rectangle 350">
                <a:extLst>
                  <a:ext uri="{FF2B5EF4-FFF2-40B4-BE49-F238E27FC236}">
                    <a16:creationId xmlns:a16="http://schemas.microsoft.com/office/drawing/2014/main" id="{CE8F80C1-0BB2-EC4F-83A8-4CBE417BD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5" y="3541"/>
                <a:ext cx="6" cy="8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47" name="Freeform 351">
                <a:extLst>
                  <a:ext uri="{FF2B5EF4-FFF2-40B4-BE49-F238E27FC236}">
                    <a16:creationId xmlns:a16="http://schemas.microsoft.com/office/drawing/2014/main" id="{59E2E9FD-E12E-F640-83D3-A74A3B8C2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" y="3514"/>
                <a:ext cx="41" cy="55"/>
              </a:xfrm>
              <a:custGeom>
                <a:avLst/>
                <a:gdLst>
                  <a:gd name="T0" fmla="*/ 0 w 41"/>
                  <a:gd name="T1" fmla="*/ 43 h 55"/>
                  <a:gd name="T2" fmla="*/ 1 w 41"/>
                  <a:gd name="T3" fmla="*/ 48 h 55"/>
                  <a:gd name="T4" fmla="*/ 4 w 41"/>
                  <a:gd name="T5" fmla="*/ 52 h 55"/>
                  <a:gd name="T6" fmla="*/ 9 w 41"/>
                  <a:gd name="T7" fmla="*/ 55 h 55"/>
                  <a:gd name="T8" fmla="*/ 23 w 41"/>
                  <a:gd name="T9" fmla="*/ 55 h 55"/>
                  <a:gd name="T10" fmla="*/ 31 w 41"/>
                  <a:gd name="T11" fmla="*/ 52 h 55"/>
                  <a:gd name="T12" fmla="*/ 37 w 41"/>
                  <a:gd name="T13" fmla="*/ 46 h 55"/>
                  <a:gd name="T14" fmla="*/ 41 w 41"/>
                  <a:gd name="T15" fmla="*/ 38 h 55"/>
                  <a:gd name="T16" fmla="*/ 41 w 41"/>
                  <a:gd name="T17" fmla="*/ 29 h 55"/>
                  <a:gd name="T18" fmla="*/ 41 w 41"/>
                  <a:gd name="T19" fmla="*/ 16 h 55"/>
                  <a:gd name="T20" fmla="*/ 41 w 41"/>
                  <a:gd name="T21" fmla="*/ 10 h 55"/>
                  <a:gd name="T22" fmla="*/ 39 w 41"/>
                  <a:gd name="T23" fmla="*/ 5 h 55"/>
                  <a:gd name="T24" fmla="*/ 34 w 41"/>
                  <a:gd name="T25" fmla="*/ 2 h 55"/>
                  <a:gd name="T26" fmla="*/ 30 w 41"/>
                  <a:gd name="T27" fmla="*/ 0 h 55"/>
                  <a:gd name="T28" fmla="*/ 25 w 41"/>
                  <a:gd name="T29" fmla="*/ 2 h 55"/>
                  <a:gd name="T30" fmla="*/ 20 w 41"/>
                  <a:gd name="T31" fmla="*/ 5 h 55"/>
                  <a:gd name="T32" fmla="*/ 18 w 41"/>
                  <a:gd name="T33" fmla="*/ 10 h 55"/>
                  <a:gd name="T34" fmla="*/ 18 w 41"/>
                  <a:gd name="T35" fmla="*/ 16 h 55"/>
                  <a:gd name="T36" fmla="*/ 18 w 41"/>
                  <a:gd name="T37" fmla="*/ 19 h 55"/>
                  <a:gd name="T38" fmla="*/ 17 w 41"/>
                  <a:gd name="T39" fmla="*/ 25 h 55"/>
                  <a:gd name="T40" fmla="*/ 14 w 41"/>
                  <a:gd name="T41" fmla="*/ 29 h 55"/>
                  <a:gd name="T42" fmla="*/ 9 w 41"/>
                  <a:gd name="T43" fmla="*/ 31 h 55"/>
                  <a:gd name="T44" fmla="*/ 4 w 41"/>
                  <a:gd name="T45" fmla="*/ 33 h 55"/>
                  <a:gd name="T46" fmla="*/ 1 w 41"/>
                  <a:gd name="T47" fmla="*/ 37 h 55"/>
                  <a:gd name="T48" fmla="*/ 0 w 41"/>
                  <a:gd name="T49" fmla="*/ 43 h 5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1" h="55">
                    <a:moveTo>
                      <a:pt x="0" y="43"/>
                    </a:moveTo>
                    <a:lnTo>
                      <a:pt x="1" y="48"/>
                    </a:lnTo>
                    <a:lnTo>
                      <a:pt x="4" y="52"/>
                    </a:lnTo>
                    <a:lnTo>
                      <a:pt x="9" y="55"/>
                    </a:lnTo>
                    <a:lnTo>
                      <a:pt x="23" y="55"/>
                    </a:lnTo>
                    <a:lnTo>
                      <a:pt x="31" y="52"/>
                    </a:lnTo>
                    <a:lnTo>
                      <a:pt x="37" y="46"/>
                    </a:lnTo>
                    <a:lnTo>
                      <a:pt x="41" y="38"/>
                    </a:lnTo>
                    <a:lnTo>
                      <a:pt x="41" y="29"/>
                    </a:lnTo>
                    <a:lnTo>
                      <a:pt x="41" y="16"/>
                    </a:lnTo>
                    <a:lnTo>
                      <a:pt x="41" y="10"/>
                    </a:lnTo>
                    <a:lnTo>
                      <a:pt x="39" y="5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5" y="2"/>
                    </a:lnTo>
                    <a:lnTo>
                      <a:pt x="20" y="5"/>
                    </a:lnTo>
                    <a:lnTo>
                      <a:pt x="18" y="10"/>
                    </a:lnTo>
                    <a:lnTo>
                      <a:pt x="18" y="16"/>
                    </a:lnTo>
                    <a:lnTo>
                      <a:pt x="18" y="19"/>
                    </a:lnTo>
                    <a:lnTo>
                      <a:pt x="17" y="25"/>
                    </a:lnTo>
                    <a:lnTo>
                      <a:pt x="14" y="29"/>
                    </a:lnTo>
                    <a:lnTo>
                      <a:pt x="9" y="31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3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8" name="Freeform 352">
                <a:extLst>
                  <a:ext uri="{FF2B5EF4-FFF2-40B4-BE49-F238E27FC236}">
                    <a16:creationId xmlns:a16="http://schemas.microsoft.com/office/drawing/2014/main" id="{8FA3970F-47A8-2749-9D27-482FDF744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487"/>
                <a:ext cx="37" cy="54"/>
              </a:xfrm>
              <a:custGeom>
                <a:avLst/>
                <a:gdLst>
                  <a:gd name="T0" fmla="*/ 33 w 37"/>
                  <a:gd name="T1" fmla="*/ 54 h 54"/>
                  <a:gd name="T2" fmla="*/ 37 w 37"/>
                  <a:gd name="T3" fmla="*/ 54 h 54"/>
                  <a:gd name="T4" fmla="*/ 37 w 37"/>
                  <a:gd name="T5" fmla="*/ 0 h 54"/>
                  <a:gd name="T6" fmla="*/ 0 w 37"/>
                  <a:gd name="T7" fmla="*/ 0 h 54"/>
                  <a:gd name="T8" fmla="*/ 4 w 37"/>
                  <a:gd name="T9" fmla="*/ 5 h 54"/>
                  <a:gd name="T10" fmla="*/ 4 w 37"/>
                  <a:gd name="T11" fmla="*/ 11 h 54"/>
                  <a:gd name="T12" fmla="*/ 4 w 37"/>
                  <a:gd name="T13" fmla="*/ 21 h 54"/>
                  <a:gd name="T14" fmla="*/ 8 w 37"/>
                  <a:gd name="T15" fmla="*/ 29 h 54"/>
                  <a:gd name="T16" fmla="*/ 14 w 37"/>
                  <a:gd name="T17" fmla="*/ 36 h 54"/>
                  <a:gd name="T18" fmla="*/ 32 w 37"/>
                  <a:gd name="T19" fmla="*/ 52 h 54"/>
                  <a:gd name="T20" fmla="*/ 33 w 37"/>
                  <a:gd name="T21" fmla="*/ 54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" h="54">
                    <a:moveTo>
                      <a:pt x="33" y="54"/>
                    </a:moveTo>
                    <a:lnTo>
                      <a:pt x="37" y="54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4" y="5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8" y="29"/>
                    </a:lnTo>
                    <a:lnTo>
                      <a:pt x="14" y="36"/>
                    </a:lnTo>
                    <a:lnTo>
                      <a:pt x="32" y="52"/>
                    </a:lnTo>
                    <a:lnTo>
                      <a:pt x="33" y="5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49" name="Freeform 353">
                <a:extLst>
                  <a:ext uri="{FF2B5EF4-FFF2-40B4-BE49-F238E27FC236}">
                    <a16:creationId xmlns:a16="http://schemas.microsoft.com/office/drawing/2014/main" id="{5C749070-6D8D-7341-9C24-08CE7BA7F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" y="3463"/>
                <a:ext cx="29" cy="24"/>
              </a:xfrm>
              <a:custGeom>
                <a:avLst/>
                <a:gdLst>
                  <a:gd name="T0" fmla="*/ 9 w 29"/>
                  <a:gd name="T1" fmla="*/ 24 h 24"/>
                  <a:gd name="T2" fmla="*/ 22 w 29"/>
                  <a:gd name="T3" fmla="*/ 24 h 24"/>
                  <a:gd name="T4" fmla="*/ 29 w 29"/>
                  <a:gd name="T5" fmla="*/ 4 h 24"/>
                  <a:gd name="T6" fmla="*/ 13 w 29"/>
                  <a:gd name="T7" fmla="*/ 4 h 24"/>
                  <a:gd name="T8" fmla="*/ 13 w 29"/>
                  <a:gd name="T9" fmla="*/ 0 h 24"/>
                  <a:gd name="T10" fmla="*/ 11 w 29"/>
                  <a:gd name="T11" fmla="*/ 0 h 24"/>
                  <a:gd name="T12" fmla="*/ 0 w 29"/>
                  <a:gd name="T13" fmla="*/ 19 h 24"/>
                  <a:gd name="T14" fmla="*/ 1 w 29"/>
                  <a:gd name="T15" fmla="*/ 19 h 24"/>
                  <a:gd name="T16" fmla="*/ 5 w 29"/>
                  <a:gd name="T17" fmla="*/ 21 h 24"/>
                  <a:gd name="T18" fmla="*/ 9 w 29"/>
                  <a:gd name="T19" fmla="*/ 24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4">
                    <a:moveTo>
                      <a:pt x="9" y="24"/>
                    </a:moveTo>
                    <a:lnTo>
                      <a:pt x="22" y="24"/>
                    </a:lnTo>
                    <a:lnTo>
                      <a:pt x="29" y="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5" y="21"/>
                    </a:lnTo>
                    <a:lnTo>
                      <a:pt x="9" y="24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0" name="Rectangle 354">
                <a:extLst>
                  <a:ext uri="{FF2B5EF4-FFF2-40B4-BE49-F238E27FC236}">
                    <a16:creationId xmlns:a16="http://schemas.microsoft.com/office/drawing/2014/main" id="{06D27EA3-123B-CC47-816C-FFA9654F6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3451"/>
                <a:ext cx="12" cy="31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751" name="Freeform 355">
                <a:extLst>
                  <a:ext uri="{FF2B5EF4-FFF2-40B4-BE49-F238E27FC236}">
                    <a16:creationId xmlns:a16="http://schemas.microsoft.com/office/drawing/2014/main" id="{909EF7A2-DE6B-F848-9CEA-E8E1AA788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3451"/>
                <a:ext cx="121" cy="31"/>
              </a:xfrm>
              <a:custGeom>
                <a:avLst/>
                <a:gdLst>
                  <a:gd name="T0" fmla="*/ 68 w 121"/>
                  <a:gd name="T1" fmla="*/ 0 h 31"/>
                  <a:gd name="T2" fmla="*/ 12 w 121"/>
                  <a:gd name="T3" fmla="*/ 0 h 31"/>
                  <a:gd name="T4" fmla="*/ 7 w 121"/>
                  <a:gd name="T5" fmla="*/ 3 h 31"/>
                  <a:gd name="T6" fmla="*/ 3 w 121"/>
                  <a:gd name="T7" fmla="*/ 6 h 31"/>
                  <a:gd name="T8" fmla="*/ 0 w 121"/>
                  <a:gd name="T9" fmla="*/ 11 h 31"/>
                  <a:gd name="T10" fmla="*/ 0 w 121"/>
                  <a:gd name="T11" fmla="*/ 16 h 31"/>
                  <a:gd name="T12" fmla="*/ 0 w 121"/>
                  <a:gd name="T13" fmla="*/ 21 h 31"/>
                  <a:gd name="T14" fmla="*/ 3 w 121"/>
                  <a:gd name="T15" fmla="*/ 26 h 31"/>
                  <a:gd name="T16" fmla="*/ 7 w 121"/>
                  <a:gd name="T17" fmla="*/ 30 h 31"/>
                  <a:gd name="T18" fmla="*/ 12 w 121"/>
                  <a:gd name="T19" fmla="*/ 31 h 31"/>
                  <a:gd name="T20" fmla="*/ 109 w 121"/>
                  <a:gd name="T21" fmla="*/ 31 h 31"/>
                  <a:gd name="T22" fmla="*/ 115 w 121"/>
                  <a:gd name="T23" fmla="*/ 30 h 31"/>
                  <a:gd name="T24" fmla="*/ 118 w 121"/>
                  <a:gd name="T25" fmla="*/ 26 h 31"/>
                  <a:gd name="T26" fmla="*/ 121 w 121"/>
                  <a:gd name="T27" fmla="*/ 21 h 31"/>
                  <a:gd name="T28" fmla="*/ 121 w 121"/>
                  <a:gd name="T29" fmla="*/ 16 h 31"/>
                  <a:gd name="T30" fmla="*/ 121 w 121"/>
                  <a:gd name="T31" fmla="*/ 11 h 31"/>
                  <a:gd name="T32" fmla="*/ 118 w 121"/>
                  <a:gd name="T33" fmla="*/ 6 h 31"/>
                  <a:gd name="T34" fmla="*/ 115 w 121"/>
                  <a:gd name="T35" fmla="*/ 3 h 31"/>
                  <a:gd name="T36" fmla="*/ 109 w 121"/>
                  <a:gd name="T37" fmla="*/ 0 h 31"/>
                  <a:gd name="T38" fmla="*/ 68 w 121"/>
                  <a:gd name="T39" fmla="*/ 0 h 3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21" h="31">
                    <a:moveTo>
                      <a:pt x="68" y="0"/>
                    </a:moveTo>
                    <a:lnTo>
                      <a:pt x="12" y="0"/>
                    </a:lnTo>
                    <a:lnTo>
                      <a:pt x="7" y="3"/>
                    </a:lnTo>
                    <a:lnTo>
                      <a:pt x="3" y="6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7" y="30"/>
                    </a:lnTo>
                    <a:lnTo>
                      <a:pt x="12" y="31"/>
                    </a:lnTo>
                    <a:lnTo>
                      <a:pt x="109" y="31"/>
                    </a:lnTo>
                    <a:lnTo>
                      <a:pt x="115" y="30"/>
                    </a:lnTo>
                    <a:lnTo>
                      <a:pt x="118" y="26"/>
                    </a:lnTo>
                    <a:lnTo>
                      <a:pt x="121" y="21"/>
                    </a:lnTo>
                    <a:lnTo>
                      <a:pt x="121" y="16"/>
                    </a:lnTo>
                    <a:lnTo>
                      <a:pt x="121" y="11"/>
                    </a:lnTo>
                    <a:lnTo>
                      <a:pt x="118" y="6"/>
                    </a:lnTo>
                    <a:lnTo>
                      <a:pt x="115" y="3"/>
                    </a:lnTo>
                    <a:lnTo>
                      <a:pt x="10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2" name="Freeform 356">
                <a:extLst>
                  <a:ext uri="{FF2B5EF4-FFF2-40B4-BE49-F238E27FC236}">
                    <a16:creationId xmlns:a16="http://schemas.microsoft.com/office/drawing/2014/main" id="{846B9CF4-C366-CC4D-9201-71C25785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" y="3611"/>
                <a:ext cx="27" cy="68"/>
              </a:xfrm>
              <a:custGeom>
                <a:avLst/>
                <a:gdLst>
                  <a:gd name="T0" fmla="*/ 0 w 27"/>
                  <a:gd name="T1" fmla="*/ 68 h 68"/>
                  <a:gd name="T2" fmla="*/ 27 w 27"/>
                  <a:gd name="T3" fmla="*/ 41 h 68"/>
                  <a:gd name="T4" fmla="*/ 27 w 27"/>
                  <a:gd name="T5" fmla="*/ 0 h 68"/>
                  <a:gd name="T6" fmla="*/ 0 w 27"/>
                  <a:gd name="T7" fmla="*/ 27 h 68"/>
                  <a:gd name="T8" fmla="*/ 0 w 27"/>
                  <a:gd name="T9" fmla="*/ 68 h 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68">
                    <a:moveTo>
                      <a:pt x="0" y="68"/>
                    </a:moveTo>
                    <a:lnTo>
                      <a:pt x="27" y="41"/>
                    </a:lnTo>
                    <a:lnTo>
                      <a:pt x="27" y="0"/>
                    </a:lnTo>
                    <a:lnTo>
                      <a:pt x="0" y="27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3" name="Freeform 357">
                <a:extLst>
                  <a:ext uri="{FF2B5EF4-FFF2-40B4-BE49-F238E27FC236}">
                    <a16:creationId xmlns:a16="http://schemas.microsoft.com/office/drawing/2014/main" id="{1D400076-826E-B945-9A55-6F21305ED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11"/>
                <a:ext cx="41" cy="20"/>
              </a:xfrm>
              <a:custGeom>
                <a:avLst/>
                <a:gdLst>
                  <a:gd name="T0" fmla="*/ 21 w 41"/>
                  <a:gd name="T1" fmla="*/ 20 h 20"/>
                  <a:gd name="T2" fmla="*/ 41 w 41"/>
                  <a:gd name="T3" fmla="*/ 0 h 20"/>
                  <a:gd name="T4" fmla="*/ 0 w 41"/>
                  <a:gd name="T5" fmla="*/ 0 h 20"/>
                  <a:gd name="T6" fmla="*/ 21 w 41"/>
                  <a:gd name="T7" fmla="*/ 20 h 2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1" h="20">
                    <a:moveTo>
                      <a:pt x="21" y="20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21" y="2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4" name="Freeform 358">
                <a:extLst>
                  <a:ext uri="{FF2B5EF4-FFF2-40B4-BE49-F238E27FC236}">
                    <a16:creationId xmlns:a16="http://schemas.microsoft.com/office/drawing/2014/main" id="{663956C0-4275-9945-B968-6279FB7B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625"/>
                <a:ext cx="55" cy="13"/>
              </a:xfrm>
              <a:custGeom>
                <a:avLst/>
                <a:gdLst>
                  <a:gd name="T0" fmla="*/ 55 w 55"/>
                  <a:gd name="T1" fmla="*/ 13 h 13"/>
                  <a:gd name="T2" fmla="*/ 13 w 55"/>
                  <a:gd name="T3" fmla="*/ 0 h 13"/>
                  <a:gd name="T4" fmla="*/ 0 w 55"/>
                  <a:gd name="T5" fmla="*/ 13 h 13"/>
                  <a:gd name="T6" fmla="*/ 55 w 55"/>
                  <a:gd name="T7" fmla="*/ 13 h 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5" h="13">
                    <a:moveTo>
                      <a:pt x="55" y="13"/>
                    </a:moveTo>
                    <a:lnTo>
                      <a:pt x="13" y="0"/>
                    </a:lnTo>
                    <a:lnTo>
                      <a:pt x="0" y="13"/>
                    </a:lnTo>
                    <a:lnTo>
                      <a:pt x="55" y="13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5" name="Freeform 359">
                <a:extLst>
                  <a:ext uri="{FF2B5EF4-FFF2-40B4-BE49-F238E27FC236}">
                    <a16:creationId xmlns:a16="http://schemas.microsoft.com/office/drawing/2014/main" id="{8E1839F2-5498-1B44-97C5-833E4C4AB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" y="3611"/>
                <a:ext cx="225" cy="27"/>
              </a:xfrm>
              <a:custGeom>
                <a:avLst/>
                <a:gdLst>
                  <a:gd name="T0" fmla="*/ 225 w 225"/>
                  <a:gd name="T1" fmla="*/ 7 h 27"/>
                  <a:gd name="T2" fmla="*/ 212 w 225"/>
                  <a:gd name="T3" fmla="*/ 0 h 27"/>
                  <a:gd name="T4" fmla="*/ 15 w 225"/>
                  <a:gd name="T5" fmla="*/ 0 h 27"/>
                  <a:gd name="T6" fmla="*/ 0 w 225"/>
                  <a:gd name="T7" fmla="*/ 14 h 27"/>
                  <a:gd name="T8" fmla="*/ 42 w 225"/>
                  <a:gd name="T9" fmla="*/ 27 h 27"/>
                  <a:gd name="T10" fmla="*/ 205 w 225"/>
                  <a:gd name="T11" fmla="*/ 27 h 27"/>
                  <a:gd name="T12" fmla="*/ 225 w 225"/>
                  <a:gd name="T13" fmla="*/ 7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25" h="27">
                    <a:moveTo>
                      <a:pt x="225" y="7"/>
                    </a:moveTo>
                    <a:lnTo>
                      <a:pt x="212" y="0"/>
                    </a:lnTo>
                    <a:lnTo>
                      <a:pt x="15" y="0"/>
                    </a:lnTo>
                    <a:lnTo>
                      <a:pt x="0" y="14"/>
                    </a:lnTo>
                    <a:lnTo>
                      <a:pt x="42" y="27"/>
                    </a:lnTo>
                    <a:lnTo>
                      <a:pt x="205" y="27"/>
                    </a:lnTo>
                    <a:lnTo>
                      <a:pt x="225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6" name="Freeform 360">
                <a:extLst>
                  <a:ext uri="{FF2B5EF4-FFF2-40B4-BE49-F238E27FC236}">
                    <a16:creationId xmlns:a16="http://schemas.microsoft.com/office/drawing/2014/main" id="{A70E6A2A-107E-664A-961A-4930A91F6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3 w 153"/>
                  <a:gd name="T33" fmla="*/ 11 h 11"/>
                  <a:gd name="T34" fmla="*/ 0 w 153"/>
                  <a:gd name="T35" fmla="*/ 11 h 1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3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7" name="Freeform 361">
                <a:extLst>
                  <a:ext uri="{FF2B5EF4-FFF2-40B4-BE49-F238E27FC236}">
                    <a16:creationId xmlns:a16="http://schemas.microsoft.com/office/drawing/2014/main" id="{42AF90AA-3137-E940-A424-239C6C17A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3" cy="11"/>
              </a:xfrm>
              <a:custGeom>
                <a:avLst/>
                <a:gdLst>
                  <a:gd name="T0" fmla="*/ 0 w 153"/>
                  <a:gd name="T1" fmla="*/ 11 h 11"/>
                  <a:gd name="T2" fmla="*/ 16 w 153"/>
                  <a:gd name="T3" fmla="*/ 11 h 11"/>
                  <a:gd name="T4" fmla="*/ 32 w 153"/>
                  <a:gd name="T5" fmla="*/ 11 h 11"/>
                  <a:gd name="T6" fmla="*/ 47 w 153"/>
                  <a:gd name="T7" fmla="*/ 11 h 11"/>
                  <a:gd name="T8" fmla="*/ 62 w 153"/>
                  <a:gd name="T9" fmla="*/ 10 h 11"/>
                  <a:gd name="T10" fmla="*/ 76 w 153"/>
                  <a:gd name="T11" fmla="*/ 10 h 11"/>
                  <a:gd name="T12" fmla="*/ 90 w 153"/>
                  <a:gd name="T13" fmla="*/ 9 h 11"/>
                  <a:gd name="T14" fmla="*/ 103 w 153"/>
                  <a:gd name="T15" fmla="*/ 8 h 11"/>
                  <a:gd name="T16" fmla="*/ 114 w 153"/>
                  <a:gd name="T17" fmla="*/ 7 h 11"/>
                  <a:gd name="T18" fmla="*/ 124 w 153"/>
                  <a:gd name="T19" fmla="*/ 6 h 11"/>
                  <a:gd name="T20" fmla="*/ 133 w 153"/>
                  <a:gd name="T21" fmla="*/ 5 h 11"/>
                  <a:gd name="T22" fmla="*/ 140 w 153"/>
                  <a:gd name="T23" fmla="*/ 5 h 11"/>
                  <a:gd name="T24" fmla="*/ 146 w 153"/>
                  <a:gd name="T25" fmla="*/ 4 h 11"/>
                  <a:gd name="T26" fmla="*/ 150 w 153"/>
                  <a:gd name="T27" fmla="*/ 3 h 11"/>
                  <a:gd name="T28" fmla="*/ 153 w 153"/>
                  <a:gd name="T29" fmla="*/ 2 h 11"/>
                  <a:gd name="T30" fmla="*/ 153 w 153"/>
                  <a:gd name="T31" fmla="*/ 0 h 11"/>
                  <a:gd name="T32" fmla="*/ 150 w 153"/>
                  <a:gd name="T33" fmla="*/ 0 h 11"/>
                  <a:gd name="T34" fmla="*/ 150 w 153"/>
                  <a:gd name="T35" fmla="*/ 2 h 11"/>
                  <a:gd name="T36" fmla="*/ 147 w 153"/>
                  <a:gd name="T37" fmla="*/ 3 h 11"/>
                  <a:gd name="T38" fmla="*/ 143 w 153"/>
                  <a:gd name="T39" fmla="*/ 4 h 11"/>
                  <a:gd name="T40" fmla="*/ 138 w 153"/>
                  <a:gd name="T41" fmla="*/ 5 h 11"/>
                  <a:gd name="T42" fmla="*/ 131 w 153"/>
                  <a:gd name="T43" fmla="*/ 5 h 11"/>
                  <a:gd name="T44" fmla="*/ 122 w 153"/>
                  <a:gd name="T45" fmla="*/ 6 h 11"/>
                  <a:gd name="T46" fmla="*/ 111 w 153"/>
                  <a:gd name="T47" fmla="*/ 7 h 11"/>
                  <a:gd name="T48" fmla="*/ 101 w 153"/>
                  <a:gd name="T49" fmla="*/ 8 h 11"/>
                  <a:gd name="T50" fmla="*/ 89 w 153"/>
                  <a:gd name="T51" fmla="*/ 9 h 11"/>
                  <a:gd name="T52" fmla="*/ 75 w 153"/>
                  <a:gd name="T53" fmla="*/ 10 h 11"/>
                  <a:gd name="T54" fmla="*/ 61 w 153"/>
                  <a:gd name="T55" fmla="*/ 10 h 11"/>
                  <a:gd name="T56" fmla="*/ 46 w 153"/>
                  <a:gd name="T57" fmla="*/ 11 h 11"/>
                  <a:gd name="T58" fmla="*/ 32 w 153"/>
                  <a:gd name="T59" fmla="*/ 11 h 11"/>
                  <a:gd name="T60" fmla="*/ 16 w 153"/>
                  <a:gd name="T61" fmla="*/ 11 h 11"/>
                  <a:gd name="T62" fmla="*/ 0 w 153"/>
                  <a:gd name="T63" fmla="*/ 11 h 11"/>
                  <a:gd name="T64" fmla="*/ 0 w 153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3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7" y="11"/>
                    </a:lnTo>
                    <a:lnTo>
                      <a:pt x="62" y="10"/>
                    </a:lnTo>
                    <a:lnTo>
                      <a:pt x="76" y="10"/>
                    </a:lnTo>
                    <a:lnTo>
                      <a:pt x="90" y="9"/>
                    </a:lnTo>
                    <a:lnTo>
                      <a:pt x="103" y="8"/>
                    </a:lnTo>
                    <a:lnTo>
                      <a:pt x="114" y="7"/>
                    </a:lnTo>
                    <a:lnTo>
                      <a:pt x="124" y="6"/>
                    </a:lnTo>
                    <a:lnTo>
                      <a:pt x="133" y="5"/>
                    </a:lnTo>
                    <a:lnTo>
                      <a:pt x="140" y="5"/>
                    </a:lnTo>
                    <a:lnTo>
                      <a:pt x="146" y="4"/>
                    </a:lnTo>
                    <a:lnTo>
                      <a:pt x="150" y="3"/>
                    </a:lnTo>
                    <a:lnTo>
                      <a:pt x="153" y="2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50" y="2"/>
                    </a:lnTo>
                    <a:lnTo>
                      <a:pt x="147" y="3"/>
                    </a:lnTo>
                    <a:lnTo>
                      <a:pt x="143" y="4"/>
                    </a:lnTo>
                    <a:lnTo>
                      <a:pt x="138" y="5"/>
                    </a:lnTo>
                    <a:lnTo>
                      <a:pt x="131" y="5"/>
                    </a:lnTo>
                    <a:lnTo>
                      <a:pt x="122" y="6"/>
                    </a:lnTo>
                    <a:lnTo>
                      <a:pt x="111" y="7"/>
                    </a:lnTo>
                    <a:lnTo>
                      <a:pt x="101" y="8"/>
                    </a:lnTo>
                    <a:lnTo>
                      <a:pt x="89" y="9"/>
                    </a:lnTo>
                    <a:lnTo>
                      <a:pt x="75" y="10"/>
                    </a:lnTo>
                    <a:lnTo>
                      <a:pt x="61" y="10"/>
                    </a:lnTo>
                    <a:lnTo>
                      <a:pt x="46" y="11"/>
                    </a:lnTo>
                    <a:lnTo>
                      <a:pt x="32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8" name="Freeform 362">
                <a:extLst>
                  <a:ext uri="{FF2B5EF4-FFF2-40B4-BE49-F238E27FC236}">
                    <a16:creationId xmlns:a16="http://schemas.microsoft.com/office/drawing/2014/main" id="{CF9ECDE8-2F18-9842-B187-E69FBB89D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50" cy="11"/>
              </a:xfrm>
              <a:custGeom>
                <a:avLst/>
                <a:gdLst>
                  <a:gd name="T0" fmla="*/ 0 w 150"/>
                  <a:gd name="T1" fmla="*/ 11 h 11"/>
                  <a:gd name="T2" fmla="*/ 16 w 150"/>
                  <a:gd name="T3" fmla="*/ 11 h 11"/>
                  <a:gd name="T4" fmla="*/ 32 w 150"/>
                  <a:gd name="T5" fmla="*/ 11 h 11"/>
                  <a:gd name="T6" fmla="*/ 46 w 150"/>
                  <a:gd name="T7" fmla="*/ 11 h 11"/>
                  <a:gd name="T8" fmla="*/ 61 w 150"/>
                  <a:gd name="T9" fmla="*/ 10 h 11"/>
                  <a:gd name="T10" fmla="*/ 75 w 150"/>
                  <a:gd name="T11" fmla="*/ 10 h 11"/>
                  <a:gd name="T12" fmla="*/ 89 w 150"/>
                  <a:gd name="T13" fmla="*/ 9 h 11"/>
                  <a:gd name="T14" fmla="*/ 101 w 150"/>
                  <a:gd name="T15" fmla="*/ 8 h 11"/>
                  <a:gd name="T16" fmla="*/ 111 w 150"/>
                  <a:gd name="T17" fmla="*/ 7 h 11"/>
                  <a:gd name="T18" fmla="*/ 122 w 150"/>
                  <a:gd name="T19" fmla="*/ 6 h 11"/>
                  <a:gd name="T20" fmla="*/ 131 w 150"/>
                  <a:gd name="T21" fmla="*/ 5 h 11"/>
                  <a:gd name="T22" fmla="*/ 138 w 150"/>
                  <a:gd name="T23" fmla="*/ 5 h 11"/>
                  <a:gd name="T24" fmla="*/ 143 w 150"/>
                  <a:gd name="T25" fmla="*/ 4 h 11"/>
                  <a:gd name="T26" fmla="*/ 147 w 150"/>
                  <a:gd name="T27" fmla="*/ 3 h 11"/>
                  <a:gd name="T28" fmla="*/ 150 w 150"/>
                  <a:gd name="T29" fmla="*/ 2 h 11"/>
                  <a:gd name="T30" fmla="*/ 150 w 150"/>
                  <a:gd name="T31" fmla="*/ 0 h 11"/>
                  <a:gd name="T32" fmla="*/ 147 w 150"/>
                  <a:gd name="T33" fmla="*/ 0 h 11"/>
                  <a:gd name="T34" fmla="*/ 147 w 150"/>
                  <a:gd name="T35" fmla="*/ 2 h 11"/>
                  <a:gd name="T36" fmla="*/ 145 w 150"/>
                  <a:gd name="T37" fmla="*/ 3 h 11"/>
                  <a:gd name="T38" fmla="*/ 140 w 150"/>
                  <a:gd name="T39" fmla="*/ 4 h 11"/>
                  <a:gd name="T40" fmla="*/ 135 w 150"/>
                  <a:gd name="T41" fmla="*/ 5 h 11"/>
                  <a:gd name="T42" fmla="*/ 128 w 150"/>
                  <a:gd name="T43" fmla="*/ 5 h 11"/>
                  <a:gd name="T44" fmla="*/ 119 w 150"/>
                  <a:gd name="T45" fmla="*/ 6 h 11"/>
                  <a:gd name="T46" fmla="*/ 110 w 150"/>
                  <a:gd name="T47" fmla="*/ 7 h 11"/>
                  <a:gd name="T48" fmla="*/ 99 w 150"/>
                  <a:gd name="T49" fmla="*/ 8 h 11"/>
                  <a:gd name="T50" fmla="*/ 87 w 150"/>
                  <a:gd name="T51" fmla="*/ 9 h 11"/>
                  <a:gd name="T52" fmla="*/ 74 w 150"/>
                  <a:gd name="T53" fmla="*/ 9 h 11"/>
                  <a:gd name="T54" fmla="*/ 61 w 150"/>
                  <a:gd name="T55" fmla="*/ 10 h 11"/>
                  <a:gd name="T56" fmla="*/ 46 w 150"/>
                  <a:gd name="T57" fmla="*/ 10 h 11"/>
                  <a:gd name="T58" fmla="*/ 31 w 150"/>
                  <a:gd name="T59" fmla="*/ 11 h 11"/>
                  <a:gd name="T60" fmla="*/ 16 w 150"/>
                  <a:gd name="T61" fmla="*/ 11 h 11"/>
                  <a:gd name="T62" fmla="*/ 0 w 150"/>
                  <a:gd name="T63" fmla="*/ 11 h 11"/>
                  <a:gd name="T64" fmla="*/ 0 w 150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50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2" y="11"/>
                    </a:lnTo>
                    <a:lnTo>
                      <a:pt x="46" y="11"/>
                    </a:lnTo>
                    <a:lnTo>
                      <a:pt x="61" y="10"/>
                    </a:lnTo>
                    <a:lnTo>
                      <a:pt x="75" y="10"/>
                    </a:lnTo>
                    <a:lnTo>
                      <a:pt x="89" y="9"/>
                    </a:lnTo>
                    <a:lnTo>
                      <a:pt x="101" y="8"/>
                    </a:lnTo>
                    <a:lnTo>
                      <a:pt x="111" y="7"/>
                    </a:lnTo>
                    <a:lnTo>
                      <a:pt x="122" y="6"/>
                    </a:lnTo>
                    <a:lnTo>
                      <a:pt x="131" y="5"/>
                    </a:lnTo>
                    <a:lnTo>
                      <a:pt x="138" y="5"/>
                    </a:lnTo>
                    <a:lnTo>
                      <a:pt x="143" y="4"/>
                    </a:lnTo>
                    <a:lnTo>
                      <a:pt x="147" y="3"/>
                    </a:lnTo>
                    <a:lnTo>
                      <a:pt x="150" y="2"/>
                    </a:lnTo>
                    <a:lnTo>
                      <a:pt x="150" y="0"/>
                    </a:lnTo>
                    <a:lnTo>
                      <a:pt x="147" y="0"/>
                    </a:lnTo>
                    <a:lnTo>
                      <a:pt x="147" y="2"/>
                    </a:lnTo>
                    <a:lnTo>
                      <a:pt x="145" y="3"/>
                    </a:lnTo>
                    <a:lnTo>
                      <a:pt x="140" y="4"/>
                    </a:lnTo>
                    <a:lnTo>
                      <a:pt x="135" y="5"/>
                    </a:lnTo>
                    <a:lnTo>
                      <a:pt x="128" y="5"/>
                    </a:lnTo>
                    <a:lnTo>
                      <a:pt x="119" y="6"/>
                    </a:lnTo>
                    <a:lnTo>
                      <a:pt x="110" y="7"/>
                    </a:lnTo>
                    <a:lnTo>
                      <a:pt x="99" y="8"/>
                    </a:lnTo>
                    <a:lnTo>
                      <a:pt x="87" y="9"/>
                    </a:lnTo>
                    <a:lnTo>
                      <a:pt x="74" y="9"/>
                    </a:lnTo>
                    <a:lnTo>
                      <a:pt x="61" y="10"/>
                    </a:lnTo>
                    <a:lnTo>
                      <a:pt x="46" y="10"/>
                    </a:lnTo>
                    <a:lnTo>
                      <a:pt x="31" y="11"/>
                    </a:lnTo>
                    <a:lnTo>
                      <a:pt x="16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59" name="Freeform 363">
                <a:extLst>
                  <a:ext uri="{FF2B5EF4-FFF2-40B4-BE49-F238E27FC236}">
                    <a16:creationId xmlns:a16="http://schemas.microsoft.com/office/drawing/2014/main" id="{BDE481E4-3133-E843-BB50-8F640E9E2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7" cy="11"/>
              </a:xfrm>
              <a:custGeom>
                <a:avLst/>
                <a:gdLst>
                  <a:gd name="T0" fmla="*/ 0 w 147"/>
                  <a:gd name="T1" fmla="*/ 11 h 11"/>
                  <a:gd name="T2" fmla="*/ 16 w 147"/>
                  <a:gd name="T3" fmla="*/ 11 h 11"/>
                  <a:gd name="T4" fmla="*/ 31 w 147"/>
                  <a:gd name="T5" fmla="*/ 11 h 11"/>
                  <a:gd name="T6" fmla="*/ 46 w 147"/>
                  <a:gd name="T7" fmla="*/ 10 h 11"/>
                  <a:gd name="T8" fmla="*/ 61 w 147"/>
                  <a:gd name="T9" fmla="*/ 10 h 11"/>
                  <a:gd name="T10" fmla="*/ 74 w 147"/>
                  <a:gd name="T11" fmla="*/ 9 h 11"/>
                  <a:gd name="T12" fmla="*/ 87 w 147"/>
                  <a:gd name="T13" fmla="*/ 9 h 11"/>
                  <a:gd name="T14" fmla="*/ 99 w 147"/>
                  <a:gd name="T15" fmla="*/ 8 h 11"/>
                  <a:gd name="T16" fmla="*/ 110 w 147"/>
                  <a:gd name="T17" fmla="*/ 7 h 11"/>
                  <a:gd name="T18" fmla="*/ 119 w 147"/>
                  <a:gd name="T19" fmla="*/ 6 h 11"/>
                  <a:gd name="T20" fmla="*/ 128 w 147"/>
                  <a:gd name="T21" fmla="*/ 5 h 11"/>
                  <a:gd name="T22" fmla="*/ 135 w 147"/>
                  <a:gd name="T23" fmla="*/ 5 h 11"/>
                  <a:gd name="T24" fmla="*/ 140 w 147"/>
                  <a:gd name="T25" fmla="*/ 4 h 11"/>
                  <a:gd name="T26" fmla="*/ 145 w 147"/>
                  <a:gd name="T27" fmla="*/ 3 h 11"/>
                  <a:gd name="T28" fmla="*/ 147 w 147"/>
                  <a:gd name="T29" fmla="*/ 2 h 11"/>
                  <a:gd name="T30" fmla="*/ 147 w 147"/>
                  <a:gd name="T31" fmla="*/ 0 h 11"/>
                  <a:gd name="T32" fmla="*/ 145 w 147"/>
                  <a:gd name="T33" fmla="*/ 0 h 11"/>
                  <a:gd name="T34" fmla="*/ 145 w 147"/>
                  <a:gd name="T35" fmla="*/ 2 h 11"/>
                  <a:gd name="T36" fmla="*/ 142 w 147"/>
                  <a:gd name="T37" fmla="*/ 3 h 11"/>
                  <a:gd name="T38" fmla="*/ 138 w 147"/>
                  <a:gd name="T39" fmla="*/ 4 h 11"/>
                  <a:gd name="T40" fmla="*/ 133 w 147"/>
                  <a:gd name="T41" fmla="*/ 5 h 11"/>
                  <a:gd name="T42" fmla="*/ 126 w 147"/>
                  <a:gd name="T43" fmla="*/ 5 h 11"/>
                  <a:gd name="T44" fmla="*/ 118 w 147"/>
                  <a:gd name="T45" fmla="*/ 6 h 11"/>
                  <a:gd name="T46" fmla="*/ 108 w 147"/>
                  <a:gd name="T47" fmla="*/ 7 h 11"/>
                  <a:gd name="T48" fmla="*/ 97 w 147"/>
                  <a:gd name="T49" fmla="*/ 8 h 11"/>
                  <a:gd name="T50" fmla="*/ 85 w 147"/>
                  <a:gd name="T51" fmla="*/ 9 h 11"/>
                  <a:gd name="T52" fmla="*/ 73 w 147"/>
                  <a:gd name="T53" fmla="*/ 9 h 11"/>
                  <a:gd name="T54" fmla="*/ 59 w 147"/>
                  <a:gd name="T55" fmla="*/ 10 h 11"/>
                  <a:gd name="T56" fmla="*/ 45 w 147"/>
                  <a:gd name="T57" fmla="*/ 10 h 11"/>
                  <a:gd name="T58" fmla="*/ 30 w 147"/>
                  <a:gd name="T59" fmla="*/ 10 h 11"/>
                  <a:gd name="T60" fmla="*/ 15 w 147"/>
                  <a:gd name="T61" fmla="*/ 11 h 11"/>
                  <a:gd name="T62" fmla="*/ 0 w 147"/>
                  <a:gd name="T63" fmla="*/ 11 h 11"/>
                  <a:gd name="T64" fmla="*/ 0 w 147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7" h="11">
                    <a:moveTo>
                      <a:pt x="0" y="11"/>
                    </a:moveTo>
                    <a:lnTo>
                      <a:pt x="16" y="11"/>
                    </a:lnTo>
                    <a:lnTo>
                      <a:pt x="31" y="11"/>
                    </a:lnTo>
                    <a:lnTo>
                      <a:pt x="46" y="10"/>
                    </a:lnTo>
                    <a:lnTo>
                      <a:pt x="61" y="10"/>
                    </a:lnTo>
                    <a:lnTo>
                      <a:pt x="74" y="9"/>
                    </a:lnTo>
                    <a:lnTo>
                      <a:pt x="87" y="9"/>
                    </a:lnTo>
                    <a:lnTo>
                      <a:pt x="99" y="8"/>
                    </a:lnTo>
                    <a:lnTo>
                      <a:pt x="110" y="7"/>
                    </a:lnTo>
                    <a:lnTo>
                      <a:pt x="119" y="6"/>
                    </a:lnTo>
                    <a:lnTo>
                      <a:pt x="128" y="5"/>
                    </a:lnTo>
                    <a:lnTo>
                      <a:pt x="135" y="5"/>
                    </a:lnTo>
                    <a:lnTo>
                      <a:pt x="140" y="4"/>
                    </a:lnTo>
                    <a:lnTo>
                      <a:pt x="145" y="3"/>
                    </a:lnTo>
                    <a:lnTo>
                      <a:pt x="147" y="2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5" y="2"/>
                    </a:lnTo>
                    <a:lnTo>
                      <a:pt x="142" y="3"/>
                    </a:lnTo>
                    <a:lnTo>
                      <a:pt x="138" y="4"/>
                    </a:lnTo>
                    <a:lnTo>
                      <a:pt x="133" y="5"/>
                    </a:lnTo>
                    <a:lnTo>
                      <a:pt x="126" y="5"/>
                    </a:lnTo>
                    <a:lnTo>
                      <a:pt x="118" y="6"/>
                    </a:lnTo>
                    <a:lnTo>
                      <a:pt x="108" y="7"/>
                    </a:lnTo>
                    <a:lnTo>
                      <a:pt x="97" y="8"/>
                    </a:lnTo>
                    <a:lnTo>
                      <a:pt x="85" y="9"/>
                    </a:lnTo>
                    <a:lnTo>
                      <a:pt x="73" y="9"/>
                    </a:lnTo>
                    <a:lnTo>
                      <a:pt x="59" y="10"/>
                    </a:lnTo>
                    <a:lnTo>
                      <a:pt x="45" y="10"/>
                    </a:lnTo>
                    <a:lnTo>
                      <a:pt x="30" y="10"/>
                    </a:lnTo>
                    <a:lnTo>
                      <a:pt x="15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0" name="Freeform 364">
                <a:extLst>
                  <a:ext uri="{FF2B5EF4-FFF2-40B4-BE49-F238E27FC236}">
                    <a16:creationId xmlns:a16="http://schemas.microsoft.com/office/drawing/2014/main" id="{61BC2107-7483-AD43-89C7-E74E8F27E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5" cy="11"/>
              </a:xfrm>
              <a:custGeom>
                <a:avLst/>
                <a:gdLst>
                  <a:gd name="T0" fmla="*/ 0 w 145"/>
                  <a:gd name="T1" fmla="*/ 11 h 11"/>
                  <a:gd name="T2" fmla="*/ 15 w 145"/>
                  <a:gd name="T3" fmla="*/ 11 h 11"/>
                  <a:gd name="T4" fmla="*/ 30 w 145"/>
                  <a:gd name="T5" fmla="*/ 10 h 11"/>
                  <a:gd name="T6" fmla="*/ 45 w 145"/>
                  <a:gd name="T7" fmla="*/ 10 h 11"/>
                  <a:gd name="T8" fmla="*/ 59 w 145"/>
                  <a:gd name="T9" fmla="*/ 10 h 11"/>
                  <a:gd name="T10" fmla="*/ 73 w 145"/>
                  <a:gd name="T11" fmla="*/ 9 h 11"/>
                  <a:gd name="T12" fmla="*/ 85 w 145"/>
                  <a:gd name="T13" fmla="*/ 9 h 11"/>
                  <a:gd name="T14" fmla="*/ 97 w 145"/>
                  <a:gd name="T15" fmla="*/ 8 h 11"/>
                  <a:gd name="T16" fmla="*/ 108 w 145"/>
                  <a:gd name="T17" fmla="*/ 7 h 11"/>
                  <a:gd name="T18" fmla="*/ 118 w 145"/>
                  <a:gd name="T19" fmla="*/ 6 h 11"/>
                  <a:gd name="T20" fmla="*/ 126 w 145"/>
                  <a:gd name="T21" fmla="*/ 5 h 11"/>
                  <a:gd name="T22" fmla="*/ 133 w 145"/>
                  <a:gd name="T23" fmla="*/ 5 h 11"/>
                  <a:gd name="T24" fmla="*/ 138 w 145"/>
                  <a:gd name="T25" fmla="*/ 4 h 11"/>
                  <a:gd name="T26" fmla="*/ 142 w 145"/>
                  <a:gd name="T27" fmla="*/ 3 h 11"/>
                  <a:gd name="T28" fmla="*/ 145 w 145"/>
                  <a:gd name="T29" fmla="*/ 2 h 11"/>
                  <a:gd name="T30" fmla="*/ 145 w 145"/>
                  <a:gd name="T31" fmla="*/ 0 h 11"/>
                  <a:gd name="T32" fmla="*/ 142 w 145"/>
                  <a:gd name="T33" fmla="*/ 0 h 11"/>
                  <a:gd name="T34" fmla="*/ 142 w 145"/>
                  <a:gd name="T35" fmla="*/ 2 h 11"/>
                  <a:gd name="T36" fmla="*/ 140 w 145"/>
                  <a:gd name="T37" fmla="*/ 3 h 11"/>
                  <a:gd name="T38" fmla="*/ 136 w 145"/>
                  <a:gd name="T39" fmla="*/ 4 h 11"/>
                  <a:gd name="T40" fmla="*/ 130 w 145"/>
                  <a:gd name="T41" fmla="*/ 5 h 11"/>
                  <a:gd name="T42" fmla="*/ 124 w 145"/>
                  <a:gd name="T43" fmla="*/ 5 h 11"/>
                  <a:gd name="T44" fmla="*/ 115 w 145"/>
                  <a:gd name="T45" fmla="*/ 6 h 11"/>
                  <a:gd name="T46" fmla="*/ 106 w 145"/>
                  <a:gd name="T47" fmla="*/ 7 h 11"/>
                  <a:gd name="T48" fmla="*/ 96 w 145"/>
                  <a:gd name="T49" fmla="*/ 8 h 11"/>
                  <a:gd name="T50" fmla="*/ 84 w 145"/>
                  <a:gd name="T51" fmla="*/ 8 h 11"/>
                  <a:gd name="T52" fmla="*/ 71 w 145"/>
                  <a:gd name="T53" fmla="*/ 9 h 11"/>
                  <a:gd name="T54" fmla="*/ 58 w 145"/>
                  <a:gd name="T55" fmla="*/ 10 h 11"/>
                  <a:gd name="T56" fmla="*/ 44 w 145"/>
                  <a:gd name="T57" fmla="*/ 10 h 11"/>
                  <a:gd name="T58" fmla="*/ 30 w 145"/>
                  <a:gd name="T59" fmla="*/ 10 h 11"/>
                  <a:gd name="T60" fmla="*/ 15 w 145"/>
                  <a:gd name="T61" fmla="*/ 10 h 11"/>
                  <a:gd name="T62" fmla="*/ 0 w 145"/>
                  <a:gd name="T63" fmla="*/ 10 h 11"/>
                  <a:gd name="T64" fmla="*/ 0 w 145"/>
                  <a:gd name="T65" fmla="*/ 11 h 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5" h="11">
                    <a:moveTo>
                      <a:pt x="0" y="11"/>
                    </a:moveTo>
                    <a:lnTo>
                      <a:pt x="15" y="11"/>
                    </a:lnTo>
                    <a:lnTo>
                      <a:pt x="30" y="10"/>
                    </a:lnTo>
                    <a:lnTo>
                      <a:pt x="45" y="10"/>
                    </a:lnTo>
                    <a:lnTo>
                      <a:pt x="59" y="10"/>
                    </a:lnTo>
                    <a:lnTo>
                      <a:pt x="73" y="9"/>
                    </a:lnTo>
                    <a:lnTo>
                      <a:pt x="85" y="9"/>
                    </a:lnTo>
                    <a:lnTo>
                      <a:pt x="97" y="8"/>
                    </a:lnTo>
                    <a:lnTo>
                      <a:pt x="108" y="7"/>
                    </a:lnTo>
                    <a:lnTo>
                      <a:pt x="118" y="6"/>
                    </a:lnTo>
                    <a:lnTo>
                      <a:pt x="126" y="5"/>
                    </a:lnTo>
                    <a:lnTo>
                      <a:pt x="133" y="5"/>
                    </a:lnTo>
                    <a:lnTo>
                      <a:pt x="138" y="4"/>
                    </a:lnTo>
                    <a:lnTo>
                      <a:pt x="142" y="3"/>
                    </a:lnTo>
                    <a:lnTo>
                      <a:pt x="145" y="2"/>
                    </a:lnTo>
                    <a:lnTo>
                      <a:pt x="145" y="0"/>
                    </a:lnTo>
                    <a:lnTo>
                      <a:pt x="142" y="0"/>
                    </a:lnTo>
                    <a:lnTo>
                      <a:pt x="142" y="2"/>
                    </a:lnTo>
                    <a:lnTo>
                      <a:pt x="140" y="3"/>
                    </a:lnTo>
                    <a:lnTo>
                      <a:pt x="136" y="4"/>
                    </a:lnTo>
                    <a:lnTo>
                      <a:pt x="130" y="5"/>
                    </a:lnTo>
                    <a:lnTo>
                      <a:pt x="124" y="5"/>
                    </a:lnTo>
                    <a:lnTo>
                      <a:pt x="115" y="6"/>
                    </a:lnTo>
                    <a:lnTo>
                      <a:pt x="106" y="7"/>
                    </a:lnTo>
                    <a:lnTo>
                      <a:pt x="96" y="8"/>
                    </a:lnTo>
                    <a:lnTo>
                      <a:pt x="84" y="8"/>
                    </a:lnTo>
                    <a:lnTo>
                      <a:pt x="71" y="9"/>
                    </a:lnTo>
                    <a:lnTo>
                      <a:pt x="58" y="10"/>
                    </a:lnTo>
                    <a:lnTo>
                      <a:pt x="44" y="10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BBBB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1" name="Freeform 365">
                <a:extLst>
                  <a:ext uri="{FF2B5EF4-FFF2-40B4-BE49-F238E27FC236}">
                    <a16:creationId xmlns:a16="http://schemas.microsoft.com/office/drawing/2014/main" id="{3398CDC4-8D11-E542-90C0-0DD75D379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2" cy="10"/>
              </a:xfrm>
              <a:custGeom>
                <a:avLst/>
                <a:gdLst>
                  <a:gd name="T0" fmla="*/ 0 w 142"/>
                  <a:gd name="T1" fmla="*/ 10 h 10"/>
                  <a:gd name="T2" fmla="*/ 15 w 142"/>
                  <a:gd name="T3" fmla="*/ 10 h 10"/>
                  <a:gd name="T4" fmla="*/ 30 w 142"/>
                  <a:gd name="T5" fmla="*/ 10 h 10"/>
                  <a:gd name="T6" fmla="*/ 44 w 142"/>
                  <a:gd name="T7" fmla="*/ 10 h 10"/>
                  <a:gd name="T8" fmla="*/ 58 w 142"/>
                  <a:gd name="T9" fmla="*/ 10 h 10"/>
                  <a:gd name="T10" fmla="*/ 71 w 142"/>
                  <a:gd name="T11" fmla="*/ 9 h 10"/>
                  <a:gd name="T12" fmla="*/ 84 w 142"/>
                  <a:gd name="T13" fmla="*/ 8 h 10"/>
                  <a:gd name="T14" fmla="*/ 96 w 142"/>
                  <a:gd name="T15" fmla="*/ 8 h 10"/>
                  <a:gd name="T16" fmla="*/ 106 w 142"/>
                  <a:gd name="T17" fmla="*/ 7 h 10"/>
                  <a:gd name="T18" fmla="*/ 115 w 142"/>
                  <a:gd name="T19" fmla="*/ 6 h 10"/>
                  <a:gd name="T20" fmla="*/ 124 w 142"/>
                  <a:gd name="T21" fmla="*/ 5 h 10"/>
                  <a:gd name="T22" fmla="*/ 130 w 142"/>
                  <a:gd name="T23" fmla="*/ 5 h 10"/>
                  <a:gd name="T24" fmla="*/ 136 w 142"/>
                  <a:gd name="T25" fmla="*/ 4 h 10"/>
                  <a:gd name="T26" fmla="*/ 140 w 142"/>
                  <a:gd name="T27" fmla="*/ 3 h 10"/>
                  <a:gd name="T28" fmla="*/ 142 w 142"/>
                  <a:gd name="T29" fmla="*/ 2 h 10"/>
                  <a:gd name="T30" fmla="*/ 142 w 142"/>
                  <a:gd name="T31" fmla="*/ 0 h 10"/>
                  <a:gd name="T32" fmla="*/ 140 w 142"/>
                  <a:gd name="T33" fmla="*/ 0 h 10"/>
                  <a:gd name="T34" fmla="*/ 140 w 142"/>
                  <a:gd name="T35" fmla="*/ 2 h 10"/>
                  <a:gd name="T36" fmla="*/ 137 w 142"/>
                  <a:gd name="T37" fmla="*/ 3 h 10"/>
                  <a:gd name="T38" fmla="*/ 133 w 142"/>
                  <a:gd name="T39" fmla="*/ 4 h 10"/>
                  <a:gd name="T40" fmla="*/ 128 w 142"/>
                  <a:gd name="T41" fmla="*/ 5 h 10"/>
                  <a:gd name="T42" fmla="*/ 121 w 142"/>
                  <a:gd name="T43" fmla="*/ 5 h 10"/>
                  <a:gd name="T44" fmla="*/ 113 w 142"/>
                  <a:gd name="T45" fmla="*/ 6 h 10"/>
                  <a:gd name="T46" fmla="*/ 104 w 142"/>
                  <a:gd name="T47" fmla="*/ 7 h 10"/>
                  <a:gd name="T48" fmla="*/ 94 w 142"/>
                  <a:gd name="T49" fmla="*/ 7 h 10"/>
                  <a:gd name="T50" fmla="*/ 82 w 142"/>
                  <a:gd name="T51" fmla="*/ 8 h 10"/>
                  <a:gd name="T52" fmla="*/ 70 w 142"/>
                  <a:gd name="T53" fmla="*/ 9 h 10"/>
                  <a:gd name="T54" fmla="*/ 57 w 142"/>
                  <a:gd name="T55" fmla="*/ 9 h 10"/>
                  <a:gd name="T56" fmla="*/ 43 w 142"/>
                  <a:gd name="T57" fmla="*/ 10 h 10"/>
                  <a:gd name="T58" fmla="*/ 29 w 142"/>
                  <a:gd name="T59" fmla="*/ 10 h 10"/>
                  <a:gd name="T60" fmla="*/ 15 w 142"/>
                  <a:gd name="T61" fmla="*/ 10 h 10"/>
                  <a:gd name="T62" fmla="*/ 0 w 142"/>
                  <a:gd name="T63" fmla="*/ 10 h 10"/>
                  <a:gd name="T64" fmla="*/ 0 w 142"/>
                  <a:gd name="T65" fmla="*/ 10 h 1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4" y="10"/>
                    </a:lnTo>
                    <a:lnTo>
                      <a:pt x="58" y="10"/>
                    </a:lnTo>
                    <a:lnTo>
                      <a:pt x="71" y="9"/>
                    </a:lnTo>
                    <a:lnTo>
                      <a:pt x="84" y="8"/>
                    </a:lnTo>
                    <a:lnTo>
                      <a:pt x="96" y="8"/>
                    </a:lnTo>
                    <a:lnTo>
                      <a:pt x="106" y="7"/>
                    </a:lnTo>
                    <a:lnTo>
                      <a:pt x="115" y="6"/>
                    </a:lnTo>
                    <a:lnTo>
                      <a:pt x="124" y="5"/>
                    </a:lnTo>
                    <a:lnTo>
                      <a:pt x="130" y="5"/>
                    </a:lnTo>
                    <a:lnTo>
                      <a:pt x="136" y="4"/>
                    </a:lnTo>
                    <a:lnTo>
                      <a:pt x="140" y="3"/>
                    </a:lnTo>
                    <a:lnTo>
                      <a:pt x="142" y="2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140" y="2"/>
                    </a:lnTo>
                    <a:lnTo>
                      <a:pt x="137" y="3"/>
                    </a:lnTo>
                    <a:lnTo>
                      <a:pt x="133" y="4"/>
                    </a:lnTo>
                    <a:lnTo>
                      <a:pt x="128" y="5"/>
                    </a:lnTo>
                    <a:lnTo>
                      <a:pt x="121" y="5"/>
                    </a:lnTo>
                    <a:lnTo>
                      <a:pt x="113" y="6"/>
                    </a:lnTo>
                    <a:lnTo>
                      <a:pt x="104" y="7"/>
                    </a:lnTo>
                    <a:lnTo>
                      <a:pt x="94" y="7"/>
                    </a:lnTo>
                    <a:lnTo>
                      <a:pt x="82" y="8"/>
                    </a:lnTo>
                    <a:lnTo>
                      <a:pt x="70" y="9"/>
                    </a:lnTo>
                    <a:lnTo>
                      <a:pt x="57" y="9"/>
                    </a:lnTo>
                    <a:lnTo>
                      <a:pt x="43" y="10"/>
                    </a:lnTo>
                    <a:lnTo>
                      <a:pt x="29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2" name="Freeform 366">
                <a:extLst>
                  <a:ext uri="{FF2B5EF4-FFF2-40B4-BE49-F238E27FC236}">
                    <a16:creationId xmlns:a16="http://schemas.microsoft.com/office/drawing/2014/main" id="{FDA0FA9C-8F25-C445-B747-5C233244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5 w 140"/>
                  <a:gd name="T3" fmla="*/ 10 h 10"/>
                  <a:gd name="T4" fmla="*/ 29 w 140"/>
                  <a:gd name="T5" fmla="*/ 10 h 10"/>
                  <a:gd name="T6" fmla="*/ 43 w 140"/>
                  <a:gd name="T7" fmla="*/ 10 h 10"/>
                  <a:gd name="T8" fmla="*/ 57 w 140"/>
                  <a:gd name="T9" fmla="*/ 9 h 10"/>
                  <a:gd name="T10" fmla="*/ 70 w 140"/>
                  <a:gd name="T11" fmla="*/ 9 h 10"/>
                  <a:gd name="T12" fmla="*/ 82 w 140"/>
                  <a:gd name="T13" fmla="*/ 8 h 10"/>
                  <a:gd name="T14" fmla="*/ 94 w 140"/>
                  <a:gd name="T15" fmla="*/ 7 h 10"/>
                  <a:gd name="T16" fmla="*/ 104 w 140"/>
                  <a:gd name="T17" fmla="*/ 7 h 10"/>
                  <a:gd name="T18" fmla="*/ 113 w 140"/>
                  <a:gd name="T19" fmla="*/ 6 h 10"/>
                  <a:gd name="T20" fmla="*/ 121 w 140"/>
                  <a:gd name="T21" fmla="*/ 5 h 10"/>
                  <a:gd name="T22" fmla="*/ 128 w 140"/>
                  <a:gd name="T23" fmla="*/ 5 h 10"/>
                  <a:gd name="T24" fmla="*/ 133 w 140"/>
                  <a:gd name="T25" fmla="*/ 4 h 10"/>
                  <a:gd name="T26" fmla="*/ 137 w 140"/>
                  <a:gd name="T27" fmla="*/ 3 h 10"/>
                  <a:gd name="T28" fmla="*/ 140 w 140"/>
                  <a:gd name="T29" fmla="*/ 2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2 h 10"/>
                  <a:gd name="T36" fmla="*/ 134 w 140"/>
                  <a:gd name="T37" fmla="*/ 3 h 10"/>
                  <a:gd name="T38" fmla="*/ 130 w 140"/>
                  <a:gd name="T39" fmla="*/ 4 h 10"/>
                  <a:gd name="T40" fmla="*/ 124 w 140"/>
                  <a:gd name="T41" fmla="*/ 5 h 10"/>
                  <a:gd name="T42" fmla="*/ 116 w 140"/>
                  <a:gd name="T43" fmla="*/ 5 h 10"/>
                  <a:gd name="T44" fmla="*/ 107 w 140"/>
                  <a:gd name="T45" fmla="*/ 6 h 10"/>
                  <a:gd name="T46" fmla="*/ 97 w 140"/>
                  <a:gd name="T47" fmla="*/ 7 h 10"/>
                  <a:gd name="T48" fmla="*/ 86 w 140"/>
                  <a:gd name="T49" fmla="*/ 8 h 10"/>
                  <a:gd name="T50" fmla="*/ 73 w 140"/>
                  <a:gd name="T51" fmla="*/ 8 h 10"/>
                  <a:gd name="T52" fmla="*/ 60 w 140"/>
                  <a:gd name="T53" fmla="*/ 9 h 10"/>
                  <a:gd name="T54" fmla="*/ 46 w 140"/>
                  <a:gd name="T55" fmla="*/ 9 h 10"/>
                  <a:gd name="T56" fmla="*/ 31 w 140"/>
                  <a:gd name="T57" fmla="*/ 10 h 10"/>
                  <a:gd name="T58" fmla="*/ 16 w 140"/>
                  <a:gd name="T59" fmla="*/ 10 h 10"/>
                  <a:gd name="T60" fmla="*/ 0 w 140"/>
                  <a:gd name="T61" fmla="*/ 10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5" y="10"/>
                    </a:lnTo>
                    <a:lnTo>
                      <a:pt x="29" y="10"/>
                    </a:lnTo>
                    <a:lnTo>
                      <a:pt x="43" y="10"/>
                    </a:lnTo>
                    <a:lnTo>
                      <a:pt x="57" y="9"/>
                    </a:lnTo>
                    <a:lnTo>
                      <a:pt x="70" y="9"/>
                    </a:lnTo>
                    <a:lnTo>
                      <a:pt x="82" y="8"/>
                    </a:lnTo>
                    <a:lnTo>
                      <a:pt x="94" y="7"/>
                    </a:lnTo>
                    <a:lnTo>
                      <a:pt x="104" y="7"/>
                    </a:lnTo>
                    <a:lnTo>
                      <a:pt x="113" y="6"/>
                    </a:lnTo>
                    <a:lnTo>
                      <a:pt x="121" y="5"/>
                    </a:lnTo>
                    <a:lnTo>
                      <a:pt x="128" y="5"/>
                    </a:lnTo>
                    <a:lnTo>
                      <a:pt x="133" y="4"/>
                    </a:lnTo>
                    <a:lnTo>
                      <a:pt x="137" y="3"/>
                    </a:lnTo>
                    <a:lnTo>
                      <a:pt x="140" y="2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34" y="3"/>
                    </a:lnTo>
                    <a:lnTo>
                      <a:pt x="130" y="4"/>
                    </a:lnTo>
                    <a:lnTo>
                      <a:pt x="124" y="5"/>
                    </a:lnTo>
                    <a:lnTo>
                      <a:pt x="116" y="5"/>
                    </a:lnTo>
                    <a:lnTo>
                      <a:pt x="107" y="6"/>
                    </a:lnTo>
                    <a:lnTo>
                      <a:pt x="97" y="7"/>
                    </a:lnTo>
                    <a:lnTo>
                      <a:pt x="86" y="8"/>
                    </a:lnTo>
                    <a:lnTo>
                      <a:pt x="73" y="8"/>
                    </a:lnTo>
                    <a:lnTo>
                      <a:pt x="60" y="9"/>
                    </a:lnTo>
                    <a:lnTo>
                      <a:pt x="46" y="9"/>
                    </a:lnTo>
                    <a:lnTo>
                      <a:pt x="31" y="10"/>
                    </a:lnTo>
                    <a:lnTo>
                      <a:pt x="16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3" name="Freeform 367">
                <a:extLst>
                  <a:ext uri="{FF2B5EF4-FFF2-40B4-BE49-F238E27FC236}">
                    <a16:creationId xmlns:a16="http://schemas.microsoft.com/office/drawing/2014/main" id="{0F2D4097-CFCA-D445-AB54-C66CB2E4F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7" cy="10"/>
              </a:xfrm>
              <a:custGeom>
                <a:avLst/>
                <a:gdLst>
                  <a:gd name="T0" fmla="*/ 0 w 137"/>
                  <a:gd name="T1" fmla="*/ 10 h 10"/>
                  <a:gd name="T2" fmla="*/ 16 w 137"/>
                  <a:gd name="T3" fmla="*/ 10 h 10"/>
                  <a:gd name="T4" fmla="*/ 31 w 137"/>
                  <a:gd name="T5" fmla="*/ 10 h 10"/>
                  <a:gd name="T6" fmla="*/ 46 w 137"/>
                  <a:gd name="T7" fmla="*/ 9 h 10"/>
                  <a:gd name="T8" fmla="*/ 60 w 137"/>
                  <a:gd name="T9" fmla="*/ 9 h 10"/>
                  <a:gd name="T10" fmla="*/ 73 w 137"/>
                  <a:gd name="T11" fmla="*/ 8 h 10"/>
                  <a:gd name="T12" fmla="*/ 86 w 137"/>
                  <a:gd name="T13" fmla="*/ 8 h 10"/>
                  <a:gd name="T14" fmla="*/ 97 w 137"/>
                  <a:gd name="T15" fmla="*/ 7 h 10"/>
                  <a:gd name="T16" fmla="*/ 107 w 137"/>
                  <a:gd name="T17" fmla="*/ 6 h 10"/>
                  <a:gd name="T18" fmla="*/ 116 w 137"/>
                  <a:gd name="T19" fmla="*/ 5 h 10"/>
                  <a:gd name="T20" fmla="*/ 124 w 137"/>
                  <a:gd name="T21" fmla="*/ 5 h 10"/>
                  <a:gd name="T22" fmla="*/ 130 w 137"/>
                  <a:gd name="T23" fmla="*/ 4 h 10"/>
                  <a:gd name="T24" fmla="*/ 134 w 137"/>
                  <a:gd name="T25" fmla="*/ 3 h 10"/>
                  <a:gd name="T26" fmla="*/ 136 w 137"/>
                  <a:gd name="T27" fmla="*/ 2 h 10"/>
                  <a:gd name="T28" fmla="*/ 137 w 137"/>
                  <a:gd name="T29" fmla="*/ 0 h 10"/>
                  <a:gd name="T30" fmla="*/ 134 w 137"/>
                  <a:gd name="T31" fmla="*/ 0 h 10"/>
                  <a:gd name="T32" fmla="*/ 133 w 137"/>
                  <a:gd name="T33" fmla="*/ 2 h 10"/>
                  <a:gd name="T34" fmla="*/ 132 w 137"/>
                  <a:gd name="T35" fmla="*/ 3 h 10"/>
                  <a:gd name="T36" fmla="*/ 127 w 137"/>
                  <a:gd name="T37" fmla="*/ 4 h 10"/>
                  <a:gd name="T38" fmla="*/ 121 w 137"/>
                  <a:gd name="T39" fmla="*/ 5 h 10"/>
                  <a:gd name="T40" fmla="*/ 114 w 137"/>
                  <a:gd name="T41" fmla="*/ 5 h 10"/>
                  <a:gd name="T42" fmla="*/ 105 w 137"/>
                  <a:gd name="T43" fmla="*/ 6 h 10"/>
                  <a:gd name="T44" fmla="*/ 96 w 137"/>
                  <a:gd name="T45" fmla="*/ 7 h 10"/>
                  <a:gd name="T46" fmla="*/ 84 w 137"/>
                  <a:gd name="T47" fmla="*/ 8 h 10"/>
                  <a:gd name="T48" fmla="*/ 72 w 137"/>
                  <a:gd name="T49" fmla="*/ 8 h 10"/>
                  <a:gd name="T50" fmla="*/ 59 w 137"/>
                  <a:gd name="T51" fmla="*/ 9 h 10"/>
                  <a:gd name="T52" fmla="*/ 45 w 137"/>
                  <a:gd name="T53" fmla="*/ 9 h 10"/>
                  <a:gd name="T54" fmla="*/ 30 w 137"/>
                  <a:gd name="T55" fmla="*/ 10 h 10"/>
                  <a:gd name="T56" fmla="*/ 15 w 137"/>
                  <a:gd name="T57" fmla="*/ 10 h 10"/>
                  <a:gd name="T58" fmla="*/ 0 w 137"/>
                  <a:gd name="T59" fmla="*/ 10 h 10"/>
                  <a:gd name="T60" fmla="*/ 0 w 137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10">
                    <a:moveTo>
                      <a:pt x="0" y="10"/>
                    </a:moveTo>
                    <a:lnTo>
                      <a:pt x="16" y="10"/>
                    </a:lnTo>
                    <a:lnTo>
                      <a:pt x="31" y="10"/>
                    </a:lnTo>
                    <a:lnTo>
                      <a:pt x="46" y="9"/>
                    </a:lnTo>
                    <a:lnTo>
                      <a:pt x="60" y="9"/>
                    </a:lnTo>
                    <a:lnTo>
                      <a:pt x="73" y="8"/>
                    </a:lnTo>
                    <a:lnTo>
                      <a:pt x="86" y="8"/>
                    </a:lnTo>
                    <a:lnTo>
                      <a:pt x="97" y="7"/>
                    </a:lnTo>
                    <a:lnTo>
                      <a:pt x="107" y="6"/>
                    </a:lnTo>
                    <a:lnTo>
                      <a:pt x="116" y="5"/>
                    </a:lnTo>
                    <a:lnTo>
                      <a:pt x="124" y="5"/>
                    </a:lnTo>
                    <a:lnTo>
                      <a:pt x="130" y="4"/>
                    </a:lnTo>
                    <a:lnTo>
                      <a:pt x="134" y="3"/>
                    </a:lnTo>
                    <a:lnTo>
                      <a:pt x="136" y="2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3" y="2"/>
                    </a:lnTo>
                    <a:lnTo>
                      <a:pt x="132" y="3"/>
                    </a:lnTo>
                    <a:lnTo>
                      <a:pt x="127" y="4"/>
                    </a:lnTo>
                    <a:lnTo>
                      <a:pt x="121" y="5"/>
                    </a:lnTo>
                    <a:lnTo>
                      <a:pt x="114" y="5"/>
                    </a:lnTo>
                    <a:lnTo>
                      <a:pt x="105" y="6"/>
                    </a:lnTo>
                    <a:lnTo>
                      <a:pt x="96" y="7"/>
                    </a:lnTo>
                    <a:lnTo>
                      <a:pt x="84" y="8"/>
                    </a:lnTo>
                    <a:lnTo>
                      <a:pt x="72" y="8"/>
                    </a:lnTo>
                    <a:lnTo>
                      <a:pt x="59" y="9"/>
                    </a:lnTo>
                    <a:lnTo>
                      <a:pt x="45" y="9"/>
                    </a:lnTo>
                    <a:lnTo>
                      <a:pt x="30" y="10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4" name="Freeform 368">
                <a:extLst>
                  <a:ext uri="{FF2B5EF4-FFF2-40B4-BE49-F238E27FC236}">
                    <a16:creationId xmlns:a16="http://schemas.microsoft.com/office/drawing/2014/main" id="{75F07B58-787D-4342-ABC7-C13AD3B4E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4" cy="10"/>
              </a:xfrm>
              <a:custGeom>
                <a:avLst/>
                <a:gdLst>
                  <a:gd name="T0" fmla="*/ 0 w 134"/>
                  <a:gd name="T1" fmla="*/ 10 h 10"/>
                  <a:gd name="T2" fmla="*/ 15 w 134"/>
                  <a:gd name="T3" fmla="*/ 10 h 10"/>
                  <a:gd name="T4" fmla="*/ 30 w 134"/>
                  <a:gd name="T5" fmla="*/ 10 h 10"/>
                  <a:gd name="T6" fmla="*/ 45 w 134"/>
                  <a:gd name="T7" fmla="*/ 9 h 10"/>
                  <a:gd name="T8" fmla="*/ 59 w 134"/>
                  <a:gd name="T9" fmla="*/ 9 h 10"/>
                  <a:gd name="T10" fmla="*/ 72 w 134"/>
                  <a:gd name="T11" fmla="*/ 8 h 10"/>
                  <a:gd name="T12" fmla="*/ 84 w 134"/>
                  <a:gd name="T13" fmla="*/ 8 h 10"/>
                  <a:gd name="T14" fmla="*/ 96 w 134"/>
                  <a:gd name="T15" fmla="*/ 7 h 10"/>
                  <a:gd name="T16" fmla="*/ 105 w 134"/>
                  <a:gd name="T17" fmla="*/ 6 h 10"/>
                  <a:gd name="T18" fmla="*/ 114 w 134"/>
                  <a:gd name="T19" fmla="*/ 5 h 10"/>
                  <a:gd name="T20" fmla="*/ 121 w 134"/>
                  <a:gd name="T21" fmla="*/ 5 h 10"/>
                  <a:gd name="T22" fmla="*/ 127 w 134"/>
                  <a:gd name="T23" fmla="*/ 4 h 10"/>
                  <a:gd name="T24" fmla="*/ 132 w 134"/>
                  <a:gd name="T25" fmla="*/ 3 h 10"/>
                  <a:gd name="T26" fmla="*/ 133 w 134"/>
                  <a:gd name="T27" fmla="*/ 2 h 10"/>
                  <a:gd name="T28" fmla="*/ 134 w 134"/>
                  <a:gd name="T29" fmla="*/ 0 h 10"/>
                  <a:gd name="T30" fmla="*/ 132 w 134"/>
                  <a:gd name="T31" fmla="*/ 0 h 10"/>
                  <a:gd name="T32" fmla="*/ 131 w 134"/>
                  <a:gd name="T33" fmla="*/ 2 h 10"/>
                  <a:gd name="T34" fmla="*/ 129 w 134"/>
                  <a:gd name="T35" fmla="*/ 3 h 10"/>
                  <a:gd name="T36" fmla="*/ 125 w 134"/>
                  <a:gd name="T37" fmla="*/ 4 h 10"/>
                  <a:gd name="T38" fmla="*/ 119 w 134"/>
                  <a:gd name="T39" fmla="*/ 5 h 10"/>
                  <a:gd name="T40" fmla="*/ 111 w 134"/>
                  <a:gd name="T41" fmla="*/ 5 h 10"/>
                  <a:gd name="T42" fmla="*/ 104 w 134"/>
                  <a:gd name="T43" fmla="*/ 6 h 10"/>
                  <a:gd name="T44" fmla="*/ 93 w 134"/>
                  <a:gd name="T45" fmla="*/ 7 h 10"/>
                  <a:gd name="T46" fmla="*/ 82 w 134"/>
                  <a:gd name="T47" fmla="*/ 7 h 10"/>
                  <a:gd name="T48" fmla="*/ 70 w 134"/>
                  <a:gd name="T49" fmla="*/ 8 h 10"/>
                  <a:gd name="T50" fmla="*/ 57 w 134"/>
                  <a:gd name="T51" fmla="*/ 9 h 10"/>
                  <a:gd name="T52" fmla="*/ 44 w 134"/>
                  <a:gd name="T53" fmla="*/ 9 h 10"/>
                  <a:gd name="T54" fmla="*/ 30 w 134"/>
                  <a:gd name="T55" fmla="*/ 9 h 10"/>
                  <a:gd name="T56" fmla="*/ 15 w 134"/>
                  <a:gd name="T57" fmla="*/ 10 h 10"/>
                  <a:gd name="T58" fmla="*/ 0 w 134"/>
                  <a:gd name="T59" fmla="*/ 10 h 10"/>
                  <a:gd name="T60" fmla="*/ 0 w 134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4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10"/>
                    </a:lnTo>
                    <a:lnTo>
                      <a:pt x="45" y="9"/>
                    </a:lnTo>
                    <a:lnTo>
                      <a:pt x="59" y="9"/>
                    </a:lnTo>
                    <a:lnTo>
                      <a:pt x="72" y="8"/>
                    </a:lnTo>
                    <a:lnTo>
                      <a:pt x="84" y="8"/>
                    </a:lnTo>
                    <a:lnTo>
                      <a:pt x="96" y="7"/>
                    </a:lnTo>
                    <a:lnTo>
                      <a:pt x="105" y="6"/>
                    </a:lnTo>
                    <a:lnTo>
                      <a:pt x="114" y="5"/>
                    </a:lnTo>
                    <a:lnTo>
                      <a:pt x="121" y="5"/>
                    </a:lnTo>
                    <a:lnTo>
                      <a:pt x="127" y="4"/>
                    </a:lnTo>
                    <a:lnTo>
                      <a:pt x="132" y="3"/>
                    </a:lnTo>
                    <a:lnTo>
                      <a:pt x="133" y="2"/>
                    </a:lnTo>
                    <a:lnTo>
                      <a:pt x="134" y="0"/>
                    </a:lnTo>
                    <a:lnTo>
                      <a:pt x="132" y="0"/>
                    </a:lnTo>
                    <a:lnTo>
                      <a:pt x="131" y="2"/>
                    </a:lnTo>
                    <a:lnTo>
                      <a:pt x="129" y="3"/>
                    </a:lnTo>
                    <a:lnTo>
                      <a:pt x="125" y="4"/>
                    </a:lnTo>
                    <a:lnTo>
                      <a:pt x="119" y="5"/>
                    </a:lnTo>
                    <a:lnTo>
                      <a:pt x="111" y="5"/>
                    </a:lnTo>
                    <a:lnTo>
                      <a:pt x="104" y="6"/>
                    </a:lnTo>
                    <a:lnTo>
                      <a:pt x="93" y="7"/>
                    </a:lnTo>
                    <a:lnTo>
                      <a:pt x="82" y="7"/>
                    </a:lnTo>
                    <a:lnTo>
                      <a:pt x="70" y="8"/>
                    </a:lnTo>
                    <a:lnTo>
                      <a:pt x="57" y="9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5" name="Freeform 369">
                <a:extLst>
                  <a:ext uri="{FF2B5EF4-FFF2-40B4-BE49-F238E27FC236}">
                    <a16:creationId xmlns:a16="http://schemas.microsoft.com/office/drawing/2014/main" id="{6DF0E9E6-D836-3C44-8670-CFC2E2EDF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2" cy="10"/>
              </a:xfrm>
              <a:custGeom>
                <a:avLst/>
                <a:gdLst>
                  <a:gd name="T0" fmla="*/ 0 w 132"/>
                  <a:gd name="T1" fmla="*/ 10 h 10"/>
                  <a:gd name="T2" fmla="*/ 15 w 132"/>
                  <a:gd name="T3" fmla="*/ 10 h 10"/>
                  <a:gd name="T4" fmla="*/ 30 w 132"/>
                  <a:gd name="T5" fmla="*/ 9 h 10"/>
                  <a:gd name="T6" fmla="*/ 44 w 132"/>
                  <a:gd name="T7" fmla="*/ 9 h 10"/>
                  <a:gd name="T8" fmla="*/ 57 w 132"/>
                  <a:gd name="T9" fmla="*/ 9 h 10"/>
                  <a:gd name="T10" fmla="*/ 70 w 132"/>
                  <a:gd name="T11" fmla="*/ 8 h 10"/>
                  <a:gd name="T12" fmla="*/ 82 w 132"/>
                  <a:gd name="T13" fmla="*/ 7 h 10"/>
                  <a:gd name="T14" fmla="*/ 93 w 132"/>
                  <a:gd name="T15" fmla="*/ 7 h 10"/>
                  <a:gd name="T16" fmla="*/ 104 w 132"/>
                  <a:gd name="T17" fmla="*/ 6 h 10"/>
                  <a:gd name="T18" fmla="*/ 111 w 132"/>
                  <a:gd name="T19" fmla="*/ 5 h 10"/>
                  <a:gd name="T20" fmla="*/ 119 w 132"/>
                  <a:gd name="T21" fmla="*/ 5 h 10"/>
                  <a:gd name="T22" fmla="*/ 125 w 132"/>
                  <a:gd name="T23" fmla="*/ 4 h 10"/>
                  <a:gd name="T24" fmla="*/ 129 w 132"/>
                  <a:gd name="T25" fmla="*/ 3 h 10"/>
                  <a:gd name="T26" fmla="*/ 131 w 132"/>
                  <a:gd name="T27" fmla="*/ 2 h 10"/>
                  <a:gd name="T28" fmla="*/ 132 w 132"/>
                  <a:gd name="T29" fmla="*/ 0 h 10"/>
                  <a:gd name="T30" fmla="*/ 129 w 132"/>
                  <a:gd name="T31" fmla="*/ 0 h 10"/>
                  <a:gd name="T32" fmla="*/ 128 w 132"/>
                  <a:gd name="T33" fmla="*/ 2 h 10"/>
                  <a:gd name="T34" fmla="*/ 126 w 132"/>
                  <a:gd name="T35" fmla="*/ 3 h 10"/>
                  <a:gd name="T36" fmla="*/ 122 w 132"/>
                  <a:gd name="T37" fmla="*/ 4 h 10"/>
                  <a:gd name="T38" fmla="*/ 117 w 132"/>
                  <a:gd name="T39" fmla="*/ 5 h 10"/>
                  <a:gd name="T40" fmla="*/ 110 w 132"/>
                  <a:gd name="T41" fmla="*/ 5 h 10"/>
                  <a:gd name="T42" fmla="*/ 101 w 132"/>
                  <a:gd name="T43" fmla="*/ 6 h 10"/>
                  <a:gd name="T44" fmla="*/ 91 w 132"/>
                  <a:gd name="T45" fmla="*/ 7 h 10"/>
                  <a:gd name="T46" fmla="*/ 81 w 132"/>
                  <a:gd name="T47" fmla="*/ 7 h 10"/>
                  <a:gd name="T48" fmla="*/ 68 w 132"/>
                  <a:gd name="T49" fmla="*/ 8 h 10"/>
                  <a:gd name="T50" fmla="*/ 56 w 132"/>
                  <a:gd name="T51" fmla="*/ 8 h 10"/>
                  <a:gd name="T52" fmla="*/ 43 w 132"/>
                  <a:gd name="T53" fmla="*/ 9 h 10"/>
                  <a:gd name="T54" fmla="*/ 29 w 132"/>
                  <a:gd name="T55" fmla="*/ 9 h 10"/>
                  <a:gd name="T56" fmla="*/ 15 w 132"/>
                  <a:gd name="T57" fmla="*/ 9 h 10"/>
                  <a:gd name="T58" fmla="*/ 0 w 132"/>
                  <a:gd name="T59" fmla="*/ 9 h 10"/>
                  <a:gd name="T60" fmla="*/ 0 w 132"/>
                  <a:gd name="T61" fmla="*/ 10 h 1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10">
                    <a:moveTo>
                      <a:pt x="0" y="10"/>
                    </a:moveTo>
                    <a:lnTo>
                      <a:pt x="15" y="10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7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1" y="5"/>
                    </a:lnTo>
                    <a:lnTo>
                      <a:pt x="119" y="5"/>
                    </a:lnTo>
                    <a:lnTo>
                      <a:pt x="125" y="4"/>
                    </a:lnTo>
                    <a:lnTo>
                      <a:pt x="129" y="3"/>
                    </a:lnTo>
                    <a:lnTo>
                      <a:pt x="131" y="2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8" y="2"/>
                    </a:lnTo>
                    <a:lnTo>
                      <a:pt x="126" y="3"/>
                    </a:lnTo>
                    <a:lnTo>
                      <a:pt x="122" y="4"/>
                    </a:lnTo>
                    <a:lnTo>
                      <a:pt x="117" y="5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1" y="7"/>
                    </a:lnTo>
                    <a:lnTo>
                      <a:pt x="81" y="7"/>
                    </a:lnTo>
                    <a:lnTo>
                      <a:pt x="68" y="8"/>
                    </a:lnTo>
                    <a:lnTo>
                      <a:pt x="56" y="8"/>
                    </a:lnTo>
                    <a:lnTo>
                      <a:pt x="43" y="9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6" name="Freeform 370">
                <a:extLst>
                  <a:ext uri="{FF2B5EF4-FFF2-40B4-BE49-F238E27FC236}">
                    <a16:creationId xmlns:a16="http://schemas.microsoft.com/office/drawing/2014/main" id="{B737737F-B753-4045-AA49-D4EF13EF4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5 w 129"/>
                  <a:gd name="T3" fmla="*/ 9 h 9"/>
                  <a:gd name="T4" fmla="*/ 29 w 129"/>
                  <a:gd name="T5" fmla="*/ 9 h 9"/>
                  <a:gd name="T6" fmla="*/ 43 w 129"/>
                  <a:gd name="T7" fmla="*/ 9 h 9"/>
                  <a:gd name="T8" fmla="*/ 56 w 129"/>
                  <a:gd name="T9" fmla="*/ 8 h 9"/>
                  <a:gd name="T10" fmla="*/ 68 w 129"/>
                  <a:gd name="T11" fmla="*/ 8 h 9"/>
                  <a:gd name="T12" fmla="*/ 81 w 129"/>
                  <a:gd name="T13" fmla="*/ 7 h 9"/>
                  <a:gd name="T14" fmla="*/ 91 w 129"/>
                  <a:gd name="T15" fmla="*/ 7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5 h 9"/>
                  <a:gd name="T22" fmla="*/ 122 w 129"/>
                  <a:gd name="T23" fmla="*/ 4 h 9"/>
                  <a:gd name="T24" fmla="*/ 126 w 129"/>
                  <a:gd name="T25" fmla="*/ 3 h 9"/>
                  <a:gd name="T26" fmla="*/ 128 w 129"/>
                  <a:gd name="T27" fmla="*/ 2 h 9"/>
                  <a:gd name="T28" fmla="*/ 129 w 129"/>
                  <a:gd name="T29" fmla="*/ 0 h 9"/>
                  <a:gd name="T30" fmla="*/ 126 w 129"/>
                  <a:gd name="T31" fmla="*/ 0 h 9"/>
                  <a:gd name="T32" fmla="*/ 126 w 129"/>
                  <a:gd name="T33" fmla="*/ 1 h 9"/>
                  <a:gd name="T34" fmla="*/ 124 w 129"/>
                  <a:gd name="T35" fmla="*/ 3 h 9"/>
                  <a:gd name="T36" fmla="*/ 119 w 129"/>
                  <a:gd name="T37" fmla="*/ 4 h 9"/>
                  <a:gd name="T38" fmla="*/ 114 w 129"/>
                  <a:gd name="T39" fmla="*/ 5 h 9"/>
                  <a:gd name="T40" fmla="*/ 107 w 129"/>
                  <a:gd name="T41" fmla="*/ 5 h 9"/>
                  <a:gd name="T42" fmla="*/ 99 w 129"/>
                  <a:gd name="T43" fmla="*/ 6 h 9"/>
                  <a:gd name="T44" fmla="*/ 90 w 129"/>
                  <a:gd name="T45" fmla="*/ 6 h 9"/>
                  <a:gd name="T46" fmla="*/ 79 w 129"/>
                  <a:gd name="T47" fmla="*/ 7 h 9"/>
                  <a:gd name="T48" fmla="*/ 68 w 129"/>
                  <a:gd name="T49" fmla="*/ 8 h 9"/>
                  <a:gd name="T50" fmla="*/ 55 w 129"/>
                  <a:gd name="T51" fmla="*/ 8 h 9"/>
                  <a:gd name="T52" fmla="*/ 42 w 129"/>
                  <a:gd name="T53" fmla="*/ 9 h 9"/>
                  <a:gd name="T54" fmla="*/ 28 w 129"/>
                  <a:gd name="T55" fmla="*/ 9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6" y="8"/>
                    </a:lnTo>
                    <a:lnTo>
                      <a:pt x="68" y="8"/>
                    </a:lnTo>
                    <a:lnTo>
                      <a:pt x="81" y="7"/>
                    </a:lnTo>
                    <a:lnTo>
                      <a:pt x="91" y="7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5"/>
                    </a:lnTo>
                    <a:lnTo>
                      <a:pt x="122" y="4"/>
                    </a:lnTo>
                    <a:lnTo>
                      <a:pt x="126" y="3"/>
                    </a:lnTo>
                    <a:lnTo>
                      <a:pt x="128" y="2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6" y="1"/>
                    </a:lnTo>
                    <a:lnTo>
                      <a:pt x="124" y="3"/>
                    </a:lnTo>
                    <a:lnTo>
                      <a:pt x="119" y="4"/>
                    </a:lnTo>
                    <a:lnTo>
                      <a:pt x="114" y="5"/>
                    </a:lnTo>
                    <a:lnTo>
                      <a:pt x="107" y="5"/>
                    </a:lnTo>
                    <a:lnTo>
                      <a:pt x="99" y="6"/>
                    </a:lnTo>
                    <a:lnTo>
                      <a:pt x="90" y="6"/>
                    </a:lnTo>
                    <a:lnTo>
                      <a:pt x="79" y="7"/>
                    </a:lnTo>
                    <a:lnTo>
                      <a:pt x="68" y="8"/>
                    </a:lnTo>
                    <a:lnTo>
                      <a:pt x="55" y="8"/>
                    </a:lnTo>
                    <a:lnTo>
                      <a:pt x="42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7" name="Freeform 371">
                <a:extLst>
                  <a:ext uri="{FF2B5EF4-FFF2-40B4-BE49-F238E27FC236}">
                    <a16:creationId xmlns:a16="http://schemas.microsoft.com/office/drawing/2014/main" id="{C76D67F9-133A-A64F-960B-13BF9A052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6" cy="9"/>
              </a:xfrm>
              <a:custGeom>
                <a:avLst/>
                <a:gdLst>
                  <a:gd name="T0" fmla="*/ 0 w 126"/>
                  <a:gd name="T1" fmla="*/ 9 h 9"/>
                  <a:gd name="T2" fmla="*/ 14 w 126"/>
                  <a:gd name="T3" fmla="*/ 9 h 9"/>
                  <a:gd name="T4" fmla="*/ 28 w 126"/>
                  <a:gd name="T5" fmla="*/ 9 h 9"/>
                  <a:gd name="T6" fmla="*/ 42 w 126"/>
                  <a:gd name="T7" fmla="*/ 9 h 9"/>
                  <a:gd name="T8" fmla="*/ 55 w 126"/>
                  <a:gd name="T9" fmla="*/ 8 h 9"/>
                  <a:gd name="T10" fmla="*/ 68 w 126"/>
                  <a:gd name="T11" fmla="*/ 8 h 9"/>
                  <a:gd name="T12" fmla="*/ 79 w 126"/>
                  <a:gd name="T13" fmla="*/ 7 h 9"/>
                  <a:gd name="T14" fmla="*/ 90 w 126"/>
                  <a:gd name="T15" fmla="*/ 6 h 9"/>
                  <a:gd name="T16" fmla="*/ 99 w 126"/>
                  <a:gd name="T17" fmla="*/ 6 h 9"/>
                  <a:gd name="T18" fmla="*/ 107 w 126"/>
                  <a:gd name="T19" fmla="*/ 5 h 9"/>
                  <a:gd name="T20" fmla="*/ 114 w 126"/>
                  <a:gd name="T21" fmla="*/ 5 h 9"/>
                  <a:gd name="T22" fmla="*/ 119 w 126"/>
                  <a:gd name="T23" fmla="*/ 4 h 9"/>
                  <a:gd name="T24" fmla="*/ 124 w 126"/>
                  <a:gd name="T25" fmla="*/ 3 h 9"/>
                  <a:gd name="T26" fmla="*/ 126 w 126"/>
                  <a:gd name="T27" fmla="*/ 1 h 9"/>
                  <a:gd name="T28" fmla="*/ 126 w 126"/>
                  <a:gd name="T29" fmla="*/ 0 h 9"/>
                  <a:gd name="T30" fmla="*/ 124 w 126"/>
                  <a:gd name="T31" fmla="*/ 0 h 9"/>
                  <a:gd name="T32" fmla="*/ 124 w 126"/>
                  <a:gd name="T33" fmla="*/ 1 h 9"/>
                  <a:gd name="T34" fmla="*/ 121 w 126"/>
                  <a:gd name="T35" fmla="*/ 3 h 9"/>
                  <a:gd name="T36" fmla="*/ 117 w 126"/>
                  <a:gd name="T37" fmla="*/ 4 h 9"/>
                  <a:gd name="T38" fmla="*/ 111 w 126"/>
                  <a:gd name="T39" fmla="*/ 5 h 9"/>
                  <a:gd name="T40" fmla="*/ 105 w 126"/>
                  <a:gd name="T41" fmla="*/ 5 h 9"/>
                  <a:gd name="T42" fmla="*/ 97 w 126"/>
                  <a:gd name="T43" fmla="*/ 5 h 9"/>
                  <a:gd name="T44" fmla="*/ 88 w 126"/>
                  <a:gd name="T45" fmla="*/ 6 h 9"/>
                  <a:gd name="T46" fmla="*/ 77 w 126"/>
                  <a:gd name="T47" fmla="*/ 7 h 9"/>
                  <a:gd name="T48" fmla="*/ 66 w 126"/>
                  <a:gd name="T49" fmla="*/ 8 h 9"/>
                  <a:gd name="T50" fmla="*/ 54 w 126"/>
                  <a:gd name="T51" fmla="*/ 8 h 9"/>
                  <a:gd name="T52" fmla="*/ 41 w 126"/>
                  <a:gd name="T53" fmla="*/ 9 h 9"/>
                  <a:gd name="T54" fmla="*/ 28 w 126"/>
                  <a:gd name="T55" fmla="*/ 9 h 9"/>
                  <a:gd name="T56" fmla="*/ 14 w 126"/>
                  <a:gd name="T57" fmla="*/ 9 h 9"/>
                  <a:gd name="T58" fmla="*/ 0 w 126"/>
                  <a:gd name="T59" fmla="*/ 9 h 9"/>
                  <a:gd name="T60" fmla="*/ 0 w 126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6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2" y="9"/>
                    </a:lnTo>
                    <a:lnTo>
                      <a:pt x="55" y="8"/>
                    </a:lnTo>
                    <a:lnTo>
                      <a:pt x="68" y="8"/>
                    </a:lnTo>
                    <a:lnTo>
                      <a:pt x="79" y="7"/>
                    </a:lnTo>
                    <a:lnTo>
                      <a:pt x="90" y="6"/>
                    </a:lnTo>
                    <a:lnTo>
                      <a:pt x="99" y="6"/>
                    </a:lnTo>
                    <a:lnTo>
                      <a:pt x="107" y="5"/>
                    </a:lnTo>
                    <a:lnTo>
                      <a:pt x="114" y="5"/>
                    </a:lnTo>
                    <a:lnTo>
                      <a:pt x="119" y="4"/>
                    </a:lnTo>
                    <a:lnTo>
                      <a:pt x="124" y="3"/>
                    </a:lnTo>
                    <a:lnTo>
                      <a:pt x="126" y="1"/>
                    </a:lnTo>
                    <a:lnTo>
                      <a:pt x="126" y="0"/>
                    </a:lnTo>
                    <a:lnTo>
                      <a:pt x="124" y="0"/>
                    </a:lnTo>
                    <a:lnTo>
                      <a:pt x="124" y="1"/>
                    </a:lnTo>
                    <a:lnTo>
                      <a:pt x="121" y="3"/>
                    </a:lnTo>
                    <a:lnTo>
                      <a:pt x="117" y="4"/>
                    </a:lnTo>
                    <a:lnTo>
                      <a:pt x="111" y="5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8" y="6"/>
                    </a:lnTo>
                    <a:lnTo>
                      <a:pt x="77" y="7"/>
                    </a:lnTo>
                    <a:lnTo>
                      <a:pt x="66" y="8"/>
                    </a:lnTo>
                    <a:lnTo>
                      <a:pt x="54" y="8"/>
                    </a:lnTo>
                    <a:lnTo>
                      <a:pt x="41" y="9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8" name="Freeform 372">
                <a:extLst>
                  <a:ext uri="{FF2B5EF4-FFF2-40B4-BE49-F238E27FC236}">
                    <a16:creationId xmlns:a16="http://schemas.microsoft.com/office/drawing/2014/main" id="{3CCAA80B-F5A0-0E45-845B-2F72F9B1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4" cy="9"/>
              </a:xfrm>
              <a:custGeom>
                <a:avLst/>
                <a:gdLst>
                  <a:gd name="T0" fmla="*/ 0 w 124"/>
                  <a:gd name="T1" fmla="*/ 9 h 9"/>
                  <a:gd name="T2" fmla="*/ 14 w 124"/>
                  <a:gd name="T3" fmla="*/ 9 h 9"/>
                  <a:gd name="T4" fmla="*/ 28 w 124"/>
                  <a:gd name="T5" fmla="*/ 9 h 9"/>
                  <a:gd name="T6" fmla="*/ 41 w 124"/>
                  <a:gd name="T7" fmla="*/ 9 h 9"/>
                  <a:gd name="T8" fmla="*/ 54 w 124"/>
                  <a:gd name="T9" fmla="*/ 8 h 9"/>
                  <a:gd name="T10" fmla="*/ 66 w 124"/>
                  <a:gd name="T11" fmla="*/ 8 h 9"/>
                  <a:gd name="T12" fmla="*/ 77 w 124"/>
                  <a:gd name="T13" fmla="*/ 7 h 9"/>
                  <a:gd name="T14" fmla="*/ 88 w 124"/>
                  <a:gd name="T15" fmla="*/ 6 h 9"/>
                  <a:gd name="T16" fmla="*/ 97 w 124"/>
                  <a:gd name="T17" fmla="*/ 5 h 9"/>
                  <a:gd name="T18" fmla="*/ 105 w 124"/>
                  <a:gd name="T19" fmla="*/ 5 h 9"/>
                  <a:gd name="T20" fmla="*/ 111 w 124"/>
                  <a:gd name="T21" fmla="*/ 5 h 9"/>
                  <a:gd name="T22" fmla="*/ 117 w 124"/>
                  <a:gd name="T23" fmla="*/ 4 h 9"/>
                  <a:gd name="T24" fmla="*/ 121 w 124"/>
                  <a:gd name="T25" fmla="*/ 3 h 9"/>
                  <a:gd name="T26" fmla="*/ 124 w 124"/>
                  <a:gd name="T27" fmla="*/ 1 h 9"/>
                  <a:gd name="T28" fmla="*/ 124 w 124"/>
                  <a:gd name="T29" fmla="*/ 0 h 9"/>
                  <a:gd name="T30" fmla="*/ 121 w 124"/>
                  <a:gd name="T31" fmla="*/ 0 h 9"/>
                  <a:gd name="T32" fmla="*/ 121 w 124"/>
                  <a:gd name="T33" fmla="*/ 1 h 9"/>
                  <a:gd name="T34" fmla="*/ 118 w 124"/>
                  <a:gd name="T35" fmla="*/ 2 h 9"/>
                  <a:gd name="T36" fmla="*/ 115 w 124"/>
                  <a:gd name="T37" fmla="*/ 4 h 9"/>
                  <a:gd name="T38" fmla="*/ 110 w 124"/>
                  <a:gd name="T39" fmla="*/ 4 h 9"/>
                  <a:gd name="T40" fmla="*/ 103 w 124"/>
                  <a:gd name="T41" fmla="*/ 5 h 9"/>
                  <a:gd name="T42" fmla="*/ 95 w 124"/>
                  <a:gd name="T43" fmla="*/ 5 h 9"/>
                  <a:gd name="T44" fmla="*/ 86 w 124"/>
                  <a:gd name="T45" fmla="*/ 6 h 9"/>
                  <a:gd name="T46" fmla="*/ 75 w 124"/>
                  <a:gd name="T47" fmla="*/ 7 h 9"/>
                  <a:gd name="T48" fmla="*/ 65 w 124"/>
                  <a:gd name="T49" fmla="*/ 7 h 9"/>
                  <a:gd name="T50" fmla="*/ 53 w 124"/>
                  <a:gd name="T51" fmla="*/ 8 h 9"/>
                  <a:gd name="T52" fmla="*/ 40 w 124"/>
                  <a:gd name="T53" fmla="*/ 8 h 9"/>
                  <a:gd name="T54" fmla="*/ 27 w 124"/>
                  <a:gd name="T55" fmla="*/ 9 h 9"/>
                  <a:gd name="T56" fmla="*/ 14 w 124"/>
                  <a:gd name="T57" fmla="*/ 9 h 9"/>
                  <a:gd name="T58" fmla="*/ 0 w 124"/>
                  <a:gd name="T59" fmla="*/ 9 h 9"/>
                  <a:gd name="T60" fmla="*/ 0 w 124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1" y="9"/>
                    </a:lnTo>
                    <a:lnTo>
                      <a:pt x="54" y="8"/>
                    </a:lnTo>
                    <a:lnTo>
                      <a:pt x="66" y="8"/>
                    </a:lnTo>
                    <a:lnTo>
                      <a:pt x="77" y="7"/>
                    </a:lnTo>
                    <a:lnTo>
                      <a:pt x="88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5"/>
                    </a:lnTo>
                    <a:lnTo>
                      <a:pt x="117" y="4"/>
                    </a:lnTo>
                    <a:lnTo>
                      <a:pt x="121" y="3"/>
                    </a:lnTo>
                    <a:lnTo>
                      <a:pt x="124" y="1"/>
                    </a:lnTo>
                    <a:lnTo>
                      <a:pt x="124" y="0"/>
                    </a:lnTo>
                    <a:lnTo>
                      <a:pt x="121" y="0"/>
                    </a:lnTo>
                    <a:lnTo>
                      <a:pt x="121" y="1"/>
                    </a:lnTo>
                    <a:lnTo>
                      <a:pt x="118" y="2"/>
                    </a:lnTo>
                    <a:lnTo>
                      <a:pt x="115" y="4"/>
                    </a:lnTo>
                    <a:lnTo>
                      <a:pt x="110" y="4"/>
                    </a:lnTo>
                    <a:lnTo>
                      <a:pt x="103" y="5"/>
                    </a:lnTo>
                    <a:lnTo>
                      <a:pt x="95" y="5"/>
                    </a:lnTo>
                    <a:lnTo>
                      <a:pt x="86" y="6"/>
                    </a:lnTo>
                    <a:lnTo>
                      <a:pt x="75" y="7"/>
                    </a:lnTo>
                    <a:lnTo>
                      <a:pt x="65" y="7"/>
                    </a:lnTo>
                    <a:lnTo>
                      <a:pt x="53" y="8"/>
                    </a:lnTo>
                    <a:lnTo>
                      <a:pt x="40" y="8"/>
                    </a:lnTo>
                    <a:lnTo>
                      <a:pt x="27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69" name="Freeform 373">
                <a:extLst>
                  <a:ext uri="{FF2B5EF4-FFF2-40B4-BE49-F238E27FC236}">
                    <a16:creationId xmlns:a16="http://schemas.microsoft.com/office/drawing/2014/main" id="{80F9129D-61E7-9B44-ADCA-2CF9D6EC0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21" cy="9"/>
              </a:xfrm>
              <a:custGeom>
                <a:avLst/>
                <a:gdLst>
                  <a:gd name="T0" fmla="*/ 0 w 121"/>
                  <a:gd name="T1" fmla="*/ 9 h 9"/>
                  <a:gd name="T2" fmla="*/ 14 w 121"/>
                  <a:gd name="T3" fmla="*/ 9 h 9"/>
                  <a:gd name="T4" fmla="*/ 27 w 121"/>
                  <a:gd name="T5" fmla="*/ 9 h 9"/>
                  <a:gd name="T6" fmla="*/ 40 w 121"/>
                  <a:gd name="T7" fmla="*/ 8 h 9"/>
                  <a:gd name="T8" fmla="*/ 53 w 121"/>
                  <a:gd name="T9" fmla="*/ 8 h 9"/>
                  <a:gd name="T10" fmla="*/ 65 w 121"/>
                  <a:gd name="T11" fmla="*/ 7 h 9"/>
                  <a:gd name="T12" fmla="*/ 75 w 121"/>
                  <a:gd name="T13" fmla="*/ 7 h 9"/>
                  <a:gd name="T14" fmla="*/ 86 w 121"/>
                  <a:gd name="T15" fmla="*/ 6 h 9"/>
                  <a:gd name="T16" fmla="*/ 95 w 121"/>
                  <a:gd name="T17" fmla="*/ 5 h 9"/>
                  <a:gd name="T18" fmla="*/ 103 w 121"/>
                  <a:gd name="T19" fmla="*/ 5 h 9"/>
                  <a:gd name="T20" fmla="*/ 110 w 121"/>
                  <a:gd name="T21" fmla="*/ 4 h 9"/>
                  <a:gd name="T22" fmla="*/ 115 w 121"/>
                  <a:gd name="T23" fmla="*/ 4 h 9"/>
                  <a:gd name="T24" fmla="*/ 118 w 121"/>
                  <a:gd name="T25" fmla="*/ 2 h 9"/>
                  <a:gd name="T26" fmla="*/ 121 w 121"/>
                  <a:gd name="T27" fmla="*/ 1 h 9"/>
                  <a:gd name="T28" fmla="*/ 121 w 121"/>
                  <a:gd name="T29" fmla="*/ 0 h 9"/>
                  <a:gd name="T30" fmla="*/ 118 w 121"/>
                  <a:gd name="T31" fmla="*/ 0 h 9"/>
                  <a:gd name="T32" fmla="*/ 118 w 121"/>
                  <a:gd name="T33" fmla="*/ 1 h 9"/>
                  <a:gd name="T34" fmla="*/ 115 w 121"/>
                  <a:gd name="T35" fmla="*/ 3 h 9"/>
                  <a:gd name="T36" fmla="*/ 111 w 121"/>
                  <a:gd name="T37" fmla="*/ 4 h 9"/>
                  <a:gd name="T38" fmla="*/ 105 w 121"/>
                  <a:gd name="T39" fmla="*/ 5 h 9"/>
                  <a:gd name="T40" fmla="*/ 97 w 121"/>
                  <a:gd name="T41" fmla="*/ 5 h 9"/>
                  <a:gd name="T42" fmla="*/ 89 w 121"/>
                  <a:gd name="T43" fmla="*/ 6 h 9"/>
                  <a:gd name="T44" fmla="*/ 79 w 121"/>
                  <a:gd name="T45" fmla="*/ 6 h 9"/>
                  <a:gd name="T46" fmla="*/ 68 w 121"/>
                  <a:gd name="T47" fmla="*/ 7 h 9"/>
                  <a:gd name="T48" fmla="*/ 55 w 121"/>
                  <a:gd name="T49" fmla="*/ 8 h 9"/>
                  <a:gd name="T50" fmla="*/ 42 w 121"/>
                  <a:gd name="T51" fmla="*/ 8 h 9"/>
                  <a:gd name="T52" fmla="*/ 28 w 121"/>
                  <a:gd name="T53" fmla="*/ 8 h 9"/>
                  <a:gd name="T54" fmla="*/ 14 w 121"/>
                  <a:gd name="T55" fmla="*/ 9 h 9"/>
                  <a:gd name="T56" fmla="*/ 0 w 121"/>
                  <a:gd name="T57" fmla="*/ 9 h 9"/>
                  <a:gd name="T58" fmla="*/ 0 w 121"/>
                  <a:gd name="T59" fmla="*/ 9 h 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1" h="9">
                    <a:moveTo>
                      <a:pt x="0" y="9"/>
                    </a:moveTo>
                    <a:lnTo>
                      <a:pt x="14" y="9"/>
                    </a:lnTo>
                    <a:lnTo>
                      <a:pt x="27" y="9"/>
                    </a:lnTo>
                    <a:lnTo>
                      <a:pt x="40" y="8"/>
                    </a:lnTo>
                    <a:lnTo>
                      <a:pt x="53" y="8"/>
                    </a:lnTo>
                    <a:lnTo>
                      <a:pt x="65" y="7"/>
                    </a:lnTo>
                    <a:lnTo>
                      <a:pt x="75" y="7"/>
                    </a:lnTo>
                    <a:lnTo>
                      <a:pt x="86" y="6"/>
                    </a:lnTo>
                    <a:lnTo>
                      <a:pt x="95" y="5"/>
                    </a:lnTo>
                    <a:lnTo>
                      <a:pt x="103" y="5"/>
                    </a:lnTo>
                    <a:lnTo>
                      <a:pt x="110" y="4"/>
                    </a:lnTo>
                    <a:lnTo>
                      <a:pt x="115" y="4"/>
                    </a:lnTo>
                    <a:lnTo>
                      <a:pt x="118" y="2"/>
                    </a:lnTo>
                    <a:lnTo>
                      <a:pt x="121" y="1"/>
                    </a:lnTo>
                    <a:lnTo>
                      <a:pt x="12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15" y="3"/>
                    </a:lnTo>
                    <a:lnTo>
                      <a:pt x="111" y="4"/>
                    </a:lnTo>
                    <a:lnTo>
                      <a:pt x="105" y="5"/>
                    </a:lnTo>
                    <a:lnTo>
                      <a:pt x="97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0" name="Freeform 374">
                <a:extLst>
                  <a:ext uri="{FF2B5EF4-FFF2-40B4-BE49-F238E27FC236}">
                    <a16:creationId xmlns:a16="http://schemas.microsoft.com/office/drawing/2014/main" id="{1817CEEC-0249-7647-AA05-FCDC9D006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8" cy="9"/>
              </a:xfrm>
              <a:custGeom>
                <a:avLst/>
                <a:gdLst>
                  <a:gd name="T0" fmla="*/ 0 w 118"/>
                  <a:gd name="T1" fmla="*/ 9 h 9"/>
                  <a:gd name="T2" fmla="*/ 14 w 118"/>
                  <a:gd name="T3" fmla="*/ 9 h 9"/>
                  <a:gd name="T4" fmla="*/ 28 w 118"/>
                  <a:gd name="T5" fmla="*/ 8 h 9"/>
                  <a:gd name="T6" fmla="*/ 42 w 118"/>
                  <a:gd name="T7" fmla="*/ 8 h 9"/>
                  <a:gd name="T8" fmla="*/ 55 w 118"/>
                  <a:gd name="T9" fmla="*/ 8 h 9"/>
                  <a:gd name="T10" fmla="*/ 68 w 118"/>
                  <a:gd name="T11" fmla="*/ 7 h 9"/>
                  <a:gd name="T12" fmla="*/ 79 w 118"/>
                  <a:gd name="T13" fmla="*/ 6 h 9"/>
                  <a:gd name="T14" fmla="*/ 89 w 118"/>
                  <a:gd name="T15" fmla="*/ 6 h 9"/>
                  <a:gd name="T16" fmla="*/ 97 w 118"/>
                  <a:gd name="T17" fmla="*/ 5 h 9"/>
                  <a:gd name="T18" fmla="*/ 105 w 118"/>
                  <a:gd name="T19" fmla="*/ 5 h 9"/>
                  <a:gd name="T20" fmla="*/ 111 w 118"/>
                  <a:gd name="T21" fmla="*/ 4 h 9"/>
                  <a:gd name="T22" fmla="*/ 115 w 118"/>
                  <a:gd name="T23" fmla="*/ 3 h 9"/>
                  <a:gd name="T24" fmla="*/ 118 w 118"/>
                  <a:gd name="T25" fmla="*/ 1 h 9"/>
                  <a:gd name="T26" fmla="*/ 118 w 118"/>
                  <a:gd name="T27" fmla="*/ 0 h 9"/>
                  <a:gd name="T28" fmla="*/ 116 w 118"/>
                  <a:gd name="T29" fmla="*/ 0 h 9"/>
                  <a:gd name="T30" fmla="*/ 115 w 118"/>
                  <a:gd name="T31" fmla="*/ 1 h 9"/>
                  <a:gd name="T32" fmla="*/ 113 w 118"/>
                  <a:gd name="T33" fmla="*/ 3 h 9"/>
                  <a:gd name="T34" fmla="*/ 109 w 118"/>
                  <a:gd name="T35" fmla="*/ 4 h 9"/>
                  <a:gd name="T36" fmla="*/ 103 w 118"/>
                  <a:gd name="T37" fmla="*/ 5 h 9"/>
                  <a:gd name="T38" fmla="*/ 96 w 118"/>
                  <a:gd name="T39" fmla="*/ 5 h 9"/>
                  <a:gd name="T40" fmla="*/ 87 w 118"/>
                  <a:gd name="T41" fmla="*/ 5 h 9"/>
                  <a:gd name="T42" fmla="*/ 77 w 118"/>
                  <a:gd name="T43" fmla="*/ 6 h 9"/>
                  <a:gd name="T44" fmla="*/ 66 w 118"/>
                  <a:gd name="T45" fmla="*/ 7 h 9"/>
                  <a:gd name="T46" fmla="*/ 54 w 118"/>
                  <a:gd name="T47" fmla="*/ 7 h 9"/>
                  <a:gd name="T48" fmla="*/ 41 w 118"/>
                  <a:gd name="T49" fmla="*/ 8 h 9"/>
                  <a:gd name="T50" fmla="*/ 28 w 118"/>
                  <a:gd name="T51" fmla="*/ 8 h 9"/>
                  <a:gd name="T52" fmla="*/ 14 w 118"/>
                  <a:gd name="T53" fmla="*/ 8 h 9"/>
                  <a:gd name="T54" fmla="*/ 0 w 118"/>
                  <a:gd name="T55" fmla="*/ 8 h 9"/>
                  <a:gd name="T56" fmla="*/ 0 w 118"/>
                  <a:gd name="T57" fmla="*/ 9 h 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8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7" y="5"/>
                    </a:lnTo>
                    <a:lnTo>
                      <a:pt x="105" y="5"/>
                    </a:lnTo>
                    <a:lnTo>
                      <a:pt x="111" y="4"/>
                    </a:lnTo>
                    <a:lnTo>
                      <a:pt x="115" y="3"/>
                    </a:lnTo>
                    <a:lnTo>
                      <a:pt x="118" y="1"/>
                    </a:lnTo>
                    <a:lnTo>
                      <a:pt x="118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6" y="5"/>
                    </a:lnTo>
                    <a:lnTo>
                      <a:pt x="87" y="5"/>
                    </a:lnTo>
                    <a:lnTo>
                      <a:pt x="77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1" name="Freeform 375">
                <a:extLst>
                  <a:ext uri="{FF2B5EF4-FFF2-40B4-BE49-F238E27FC236}">
                    <a16:creationId xmlns:a16="http://schemas.microsoft.com/office/drawing/2014/main" id="{27B17E90-DB93-334F-8F75-1C2988D5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1 w 116"/>
                  <a:gd name="T7" fmla="*/ 8 h 8"/>
                  <a:gd name="T8" fmla="*/ 54 w 116"/>
                  <a:gd name="T9" fmla="*/ 7 h 8"/>
                  <a:gd name="T10" fmla="*/ 66 w 116"/>
                  <a:gd name="T11" fmla="*/ 7 h 8"/>
                  <a:gd name="T12" fmla="*/ 77 w 116"/>
                  <a:gd name="T13" fmla="*/ 6 h 8"/>
                  <a:gd name="T14" fmla="*/ 87 w 116"/>
                  <a:gd name="T15" fmla="*/ 5 h 8"/>
                  <a:gd name="T16" fmla="*/ 96 w 116"/>
                  <a:gd name="T17" fmla="*/ 5 h 8"/>
                  <a:gd name="T18" fmla="*/ 103 w 116"/>
                  <a:gd name="T19" fmla="*/ 5 h 8"/>
                  <a:gd name="T20" fmla="*/ 109 w 116"/>
                  <a:gd name="T21" fmla="*/ 4 h 8"/>
                  <a:gd name="T22" fmla="*/ 113 w 116"/>
                  <a:gd name="T23" fmla="*/ 3 h 8"/>
                  <a:gd name="T24" fmla="*/ 115 w 116"/>
                  <a:gd name="T25" fmla="*/ 1 h 8"/>
                  <a:gd name="T26" fmla="*/ 116 w 116"/>
                  <a:gd name="T27" fmla="*/ 0 h 8"/>
                  <a:gd name="T28" fmla="*/ 113 w 116"/>
                  <a:gd name="T29" fmla="*/ 0 h 8"/>
                  <a:gd name="T30" fmla="*/ 112 w 116"/>
                  <a:gd name="T31" fmla="*/ 1 h 8"/>
                  <a:gd name="T32" fmla="*/ 111 w 116"/>
                  <a:gd name="T33" fmla="*/ 2 h 8"/>
                  <a:gd name="T34" fmla="*/ 106 w 116"/>
                  <a:gd name="T35" fmla="*/ 4 h 8"/>
                  <a:gd name="T36" fmla="*/ 101 w 116"/>
                  <a:gd name="T37" fmla="*/ 4 h 8"/>
                  <a:gd name="T38" fmla="*/ 93 w 116"/>
                  <a:gd name="T39" fmla="*/ 5 h 8"/>
                  <a:gd name="T40" fmla="*/ 85 w 116"/>
                  <a:gd name="T41" fmla="*/ 5 h 8"/>
                  <a:gd name="T42" fmla="*/ 75 w 116"/>
                  <a:gd name="T43" fmla="*/ 6 h 8"/>
                  <a:gd name="T44" fmla="*/ 65 w 116"/>
                  <a:gd name="T45" fmla="*/ 7 h 8"/>
                  <a:gd name="T46" fmla="*/ 53 w 116"/>
                  <a:gd name="T47" fmla="*/ 7 h 8"/>
                  <a:gd name="T48" fmla="*/ 40 w 116"/>
                  <a:gd name="T49" fmla="*/ 8 h 8"/>
                  <a:gd name="T50" fmla="*/ 27 w 116"/>
                  <a:gd name="T51" fmla="*/ 8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7" y="6"/>
                    </a:lnTo>
                    <a:lnTo>
                      <a:pt x="87" y="5"/>
                    </a:lnTo>
                    <a:lnTo>
                      <a:pt x="96" y="5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3" y="3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3" y="0"/>
                    </a:lnTo>
                    <a:lnTo>
                      <a:pt x="112" y="1"/>
                    </a:lnTo>
                    <a:lnTo>
                      <a:pt x="111" y="2"/>
                    </a:lnTo>
                    <a:lnTo>
                      <a:pt x="106" y="4"/>
                    </a:lnTo>
                    <a:lnTo>
                      <a:pt x="101" y="4"/>
                    </a:lnTo>
                    <a:lnTo>
                      <a:pt x="93" y="5"/>
                    </a:lnTo>
                    <a:lnTo>
                      <a:pt x="85" y="5"/>
                    </a:lnTo>
                    <a:lnTo>
                      <a:pt x="75" y="6"/>
                    </a:lnTo>
                    <a:lnTo>
                      <a:pt x="65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2" name="Freeform 376">
                <a:extLst>
                  <a:ext uri="{FF2B5EF4-FFF2-40B4-BE49-F238E27FC236}">
                    <a16:creationId xmlns:a16="http://schemas.microsoft.com/office/drawing/2014/main" id="{1C3672C7-BFB3-6B43-BA62-A9C6050F4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3" cy="8"/>
              </a:xfrm>
              <a:custGeom>
                <a:avLst/>
                <a:gdLst>
                  <a:gd name="T0" fmla="*/ 0 w 113"/>
                  <a:gd name="T1" fmla="*/ 8 h 8"/>
                  <a:gd name="T2" fmla="*/ 14 w 113"/>
                  <a:gd name="T3" fmla="*/ 8 h 8"/>
                  <a:gd name="T4" fmla="*/ 27 w 113"/>
                  <a:gd name="T5" fmla="*/ 8 h 8"/>
                  <a:gd name="T6" fmla="*/ 40 w 113"/>
                  <a:gd name="T7" fmla="*/ 8 h 8"/>
                  <a:gd name="T8" fmla="*/ 53 w 113"/>
                  <a:gd name="T9" fmla="*/ 7 h 8"/>
                  <a:gd name="T10" fmla="*/ 65 w 113"/>
                  <a:gd name="T11" fmla="*/ 7 h 8"/>
                  <a:gd name="T12" fmla="*/ 75 w 113"/>
                  <a:gd name="T13" fmla="*/ 6 h 8"/>
                  <a:gd name="T14" fmla="*/ 85 w 113"/>
                  <a:gd name="T15" fmla="*/ 5 h 8"/>
                  <a:gd name="T16" fmla="*/ 93 w 113"/>
                  <a:gd name="T17" fmla="*/ 5 h 8"/>
                  <a:gd name="T18" fmla="*/ 101 w 113"/>
                  <a:gd name="T19" fmla="*/ 4 h 8"/>
                  <a:gd name="T20" fmla="*/ 106 w 113"/>
                  <a:gd name="T21" fmla="*/ 4 h 8"/>
                  <a:gd name="T22" fmla="*/ 111 w 113"/>
                  <a:gd name="T23" fmla="*/ 2 h 8"/>
                  <a:gd name="T24" fmla="*/ 112 w 113"/>
                  <a:gd name="T25" fmla="*/ 1 h 8"/>
                  <a:gd name="T26" fmla="*/ 113 w 113"/>
                  <a:gd name="T27" fmla="*/ 0 h 8"/>
                  <a:gd name="T28" fmla="*/ 111 w 113"/>
                  <a:gd name="T29" fmla="*/ 0 h 8"/>
                  <a:gd name="T30" fmla="*/ 110 w 113"/>
                  <a:gd name="T31" fmla="*/ 1 h 8"/>
                  <a:gd name="T32" fmla="*/ 108 w 113"/>
                  <a:gd name="T33" fmla="*/ 2 h 8"/>
                  <a:gd name="T34" fmla="*/ 104 w 113"/>
                  <a:gd name="T35" fmla="*/ 3 h 8"/>
                  <a:gd name="T36" fmla="*/ 98 w 113"/>
                  <a:gd name="T37" fmla="*/ 4 h 8"/>
                  <a:gd name="T38" fmla="*/ 91 w 113"/>
                  <a:gd name="T39" fmla="*/ 5 h 8"/>
                  <a:gd name="T40" fmla="*/ 83 w 113"/>
                  <a:gd name="T41" fmla="*/ 5 h 8"/>
                  <a:gd name="T42" fmla="*/ 74 w 113"/>
                  <a:gd name="T43" fmla="*/ 6 h 8"/>
                  <a:gd name="T44" fmla="*/ 63 w 113"/>
                  <a:gd name="T45" fmla="*/ 6 h 8"/>
                  <a:gd name="T46" fmla="*/ 52 w 113"/>
                  <a:gd name="T47" fmla="*/ 7 h 8"/>
                  <a:gd name="T48" fmla="*/ 39 w 113"/>
                  <a:gd name="T49" fmla="*/ 7 h 8"/>
                  <a:gd name="T50" fmla="*/ 26 w 113"/>
                  <a:gd name="T51" fmla="*/ 8 h 8"/>
                  <a:gd name="T52" fmla="*/ 13 w 113"/>
                  <a:gd name="T53" fmla="*/ 8 h 8"/>
                  <a:gd name="T54" fmla="*/ 0 w 113"/>
                  <a:gd name="T55" fmla="*/ 8 h 8"/>
                  <a:gd name="T56" fmla="*/ 0 w 113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3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5" y="7"/>
                    </a:lnTo>
                    <a:lnTo>
                      <a:pt x="75" y="6"/>
                    </a:lnTo>
                    <a:lnTo>
                      <a:pt x="85" y="5"/>
                    </a:lnTo>
                    <a:lnTo>
                      <a:pt x="93" y="5"/>
                    </a:lnTo>
                    <a:lnTo>
                      <a:pt x="101" y="4"/>
                    </a:lnTo>
                    <a:lnTo>
                      <a:pt x="106" y="4"/>
                    </a:lnTo>
                    <a:lnTo>
                      <a:pt x="111" y="2"/>
                    </a:lnTo>
                    <a:lnTo>
                      <a:pt x="112" y="1"/>
                    </a:lnTo>
                    <a:lnTo>
                      <a:pt x="113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8" y="4"/>
                    </a:lnTo>
                    <a:lnTo>
                      <a:pt x="91" y="5"/>
                    </a:lnTo>
                    <a:lnTo>
                      <a:pt x="83" y="5"/>
                    </a:lnTo>
                    <a:lnTo>
                      <a:pt x="74" y="6"/>
                    </a:lnTo>
                    <a:lnTo>
                      <a:pt x="63" y="6"/>
                    </a:lnTo>
                    <a:lnTo>
                      <a:pt x="52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3" name="Freeform 377">
                <a:extLst>
                  <a:ext uri="{FF2B5EF4-FFF2-40B4-BE49-F238E27FC236}">
                    <a16:creationId xmlns:a16="http://schemas.microsoft.com/office/drawing/2014/main" id="{644810B3-4BFA-0C4B-AEFF-D57B923D6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11" cy="8"/>
              </a:xfrm>
              <a:custGeom>
                <a:avLst/>
                <a:gdLst>
                  <a:gd name="T0" fmla="*/ 0 w 111"/>
                  <a:gd name="T1" fmla="*/ 8 h 8"/>
                  <a:gd name="T2" fmla="*/ 13 w 111"/>
                  <a:gd name="T3" fmla="*/ 8 h 8"/>
                  <a:gd name="T4" fmla="*/ 26 w 111"/>
                  <a:gd name="T5" fmla="*/ 8 h 8"/>
                  <a:gd name="T6" fmla="*/ 39 w 111"/>
                  <a:gd name="T7" fmla="*/ 7 h 8"/>
                  <a:gd name="T8" fmla="*/ 52 w 111"/>
                  <a:gd name="T9" fmla="*/ 7 h 8"/>
                  <a:gd name="T10" fmla="*/ 63 w 111"/>
                  <a:gd name="T11" fmla="*/ 6 h 8"/>
                  <a:gd name="T12" fmla="*/ 74 w 111"/>
                  <a:gd name="T13" fmla="*/ 6 h 8"/>
                  <a:gd name="T14" fmla="*/ 83 w 111"/>
                  <a:gd name="T15" fmla="*/ 5 h 8"/>
                  <a:gd name="T16" fmla="*/ 91 w 111"/>
                  <a:gd name="T17" fmla="*/ 5 h 8"/>
                  <a:gd name="T18" fmla="*/ 98 w 111"/>
                  <a:gd name="T19" fmla="*/ 4 h 8"/>
                  <a:gd name="T20" fmla="*/ 104 w 111"/>
                  <a:gd name="T21" fmla="*/ 3 h 8"/>
                  <a:gd name="T22" fmla="*/ 108 w 111"/>
                  <a:gd name="T23" fmla="*/ 2 h 8"/>
                  <a:gd name="T24" fmla="*/ 110 w 111"/>
                  <a:gd name="T25" fmla="*/ 1 h 8"/>
                  <a:gd name="T26" fmla="*/ 111 w 111"/>
                  <a:gd name="T27" fmla="*/ 0 h 8"/>
                  <a:gd name="T28" fmla="*/ 108 w 111"/>
                  <a:gd name="T29" fmla="*/ 0 h 8"/>
                  <a:gd name="T30" fmla="*/ 107 w 111"/>
                  <a:gd name="T31" fmla="*/ 1 h 8"/>
                  <a:gd name="T32" fmla="*/ 105 w 111"/>
                  <a:gd name="T33" fmla="*/ 2 h 8"/>
                  <a:gd name="T34" fmla="*/ 101 w 111"/>
                  <a:gd name="T35" fmla="*/ 3 h 8"/>
                  <a:gd name="T36" fmla="*/ 96 w 111"/>
                  <a:gd name="T37" fmla="*/ 4 h 8"/>
                  <a:gd name="T38" fmla="*/ 90 w 111"/>
                  <a:gd name="T39" fmla="*/ 5 h 8"/>
                  <a:gd name="T40" fmla="*/ 81 w 111"/>
                  <a:gd name="T41" fmla="*/ 5 h 8"/>
                  <a:gd name="T42" fmla="*/ 72 w 111"/>
                  <a:gd name="T43" fmla="*/ 6 h 8"/>
                  <a:gd name="T44" fmla="*/ 61 w 111"/>
                  <a:gd name="T45" fmla="*/ 6 h 8"/>
                  <a:gd name="T46" fmla="*/ 50 w 111"/>
                  <a:gd name="T47" fmla="*/ 7 h 8"/>
                  <a:gd name="T48" fmla="*/ 39 w 111"/>
                  <a:gd name="T49" fmla="*/ 7 h 8"/>
                  <a:gd name="T50" fmla="*/ 26 w 111"/>
                  <a:gd name="T51" fmla="*/ 8 h 8"/>
                  <a:gd name="T52" fmla="*/ 13 w 111"/>
                  <a:gd name="T53" fmla="*/ 8 h 8"/>
                  <a:gd name="T54" fmla="*/ 0 w 111"/>
                  <a:gd name="T55" fmla="*/ 8 h 8"/>
                  <a:gd name="T56" fmla="*/ 0 w 111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2" y="7"/>
                    </a:lnTo>
                    <a:lnTo>
                      <a:pt x="63" y="6"/>
                    </a:lnTo>
                    <a:lnTo>
                      <a:pt x="74" y="6"/>
                    </a:lnTo>
                    <a:lnTo>
                      <a:pt x="83" y="5"/>
                    </a:lnTo>
                    <a:lnTo>
                      <a:pt x="91" y="5"/>
                    </a:lnTo>
                    <a:lnTo>
                      <a:pt x="98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7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90" y="5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1" y="6"/>
                    </a:lnTo>
                    <a:lnTo>
                      <a:pt x="50" y="7"/>
                    </a:lnTo>
                    <a:lnTo>
                      <a:pt x="39" y="7"/>
                    </a:lnTo>
                    <a:lnTo>
                      <a:pt x="26" y="8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4" name="Freeform 378">
                <a:extLst>
                  <a:ext uri="{FF2B5EF4-FFF2-40B4-BE49-F238E27FC236}">
                    <a16:creationId xmlns:a16="http://schemas.microsoft.com/office/drawing/2014/main" id="{27D05493-F285-8246-B939-5BCC7EA55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8" cy="8"/>
              </a:xfrm>
              <a:custGeom>
                <a:avLst/>
                <a:gdLst>
                  <a:gd name="T0" fmla="*/ 0 w 108"/>
                  <a:gd name="T1" fmla="*/ 8 h 8"/>
                  <a:gd name="T2" fmla="*/ 13 w 108"/>
                  <a:gd name="T3" fmla="*/ 8 h 8"/>
                  <a:gd name="T4" fmla="*/ 26 w 108"/>
                  <a:gd name="T5" fmla="*/ 8 h 8"/>
                  <a:gd name="T6" fmla="*/ 39 w 108"/>
                  <a:gd name="T7" fmla="*/ 7 h 8"/>
                  <a:gd name="T8" fmla="*/ 50 w 108"/>
                  <a:gd name="T9" fmla="*/ 7 h 8"/>
                  <a:gd name="T10" fmla="*/ 61 w 108"/>
                  <a:gd name="T11" fmla="*/ 6 h 8"/>
                  <a:gd name="T12" fmla="*/ 72 w 108"/>
                  <a:gd name="T13" fmla="*/ 6 h 8"/>
                  <a:gd name="T14" fmla="*/ 81 w 108"/>
                  <a:gd name="T15" fmla="*/ 5 h 8"/>
                  <a:gd name="T16" fmla="*/ 90 w 108"/>
                  <a:gd name="T17" fmla="*/ 5 h 8"/>
                  <a:gd name="T18" fmla="*/ 96 w 108"/>
                  <a:gd name="T19" fmla="*/ 4 h 8"/>
                  <a:gd name="T20" fmla="*/ 101 w 108"/>
                  <a:gd name="T21" fmla="*/ 3 h 8"/>
                  <a:gd name="T22" fmla="*/ 105 w 108"/>
                  <a:gd name="T23" fmla="*/ 2 h 8"/>
                  <a:gd name="T24" fmla="*/ 107 w 108"/>
                  <a:gd name="T25" fmla="*/ 1 h 8"/>
                  <a:gd name="T26" fmla="*/ 108 w 108"/>
                  <a:gd name="T27" fmla="*/ 0 h 8"/>
                  <a:gd name="T28" fmla="*/ 105 w 108"/>
                  <a:gd name="T29" fmla="*/ 0 h 8"/>
                  <a:gd name="T30" fmla="*/ 104 w 108"/>
                  <a:gd name="T31" fmla="*/ 1 h 8"/>
                  <a:gd name="T32" fmla="*/ 103 w 108"/>
                  <a:gd name="T33" fmla="*/ 2 h 8"/>
                  <a:gd name="T34" fmla="*/ 99 w 108"/>
                  <a:gd name="T35" fmla="*/ 3 h 8"/>
                  <a:gd name="T36" fmla="*/ 94 w 108"/>
                  <a:gd name="T37" fmla="*/ 4 h 8"/>
                  <a:gd name="T38" fmla="*/ 87 w 108"/>
                  <a:gd name="T39" fmla="*/ 5 h 8"/>
                  <a:gd name="T40" fmla="*/ 79 w 108"/>
                  <a:gd name="T41" fmla="*/ 5 h 8"/>
                  <a:gd name="T42" fmla="*/ 70 w 108"/>
                  <a:gd name="T43" fmla="*/ 6 h 8"/>
                  <a:gd name="T44" fmla="*/ 60 w 108"/>
                  <a:gd name="T45" fmla="*/ 6 h 8"/>
                  <a:gd name="T46" fmla="*/ 49 w 108"/>
                  <a:gd name="T47" fmla="*/ 7 h 8"/>
                  <a:gd name="T48" fmla="*/ 38 w 108"/>
                  <a:gd name="T49" fmla="*/ 7 h 8"/>
                  <a:gd name="T50" fmla="*/ 25 w 108"/>
                  <a:gd name="T51" fmla="*/ 7 h 8"/>
                  <a:gd name="T52" fmla="*/ 13 w 108"/>
                  <a:gd name="T53" fmla="*/ 8 h 8"/>
                  <a:gd name="T54" fmla="*/ 0 w 108"/>
                  <a:gd name="T55" fmla="*/ 8 h 8"/>
                  <a:gd name="T56" fmla="*/ 0 w 108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8">
                    <a:moveTo>
                      <a:pt x="0" y="8"/>
                    </a:moveTo>
                    <a:lnTo>
                      <a:pt x="13" y="8"/>
                    </a:lnTo>
                    <a:lnTo>
                      <a:pt x="26" y="8"/>
                    </a:lnTo>
                    <a:lnTo>
                      <a:pt x="39" y="7"/>
                    </a:lnTo>
                    <a:lnTo>
                      <a:pt x="50" y="7"/>
                    </a:lnTo>
                    <a:lnTo>
                      <a:pt x="61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90" y="5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7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4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4" y="4"/>
                    </a:lnTo>
                    <a:lnTo>
                      <a:pt x="87" y="5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49" y="7"/>
                    </a:lnTo>
                    <a:lnTo>
                      <a:pt x="38" y="7"/>
                    </a:lnTo>
                    <a:lnTo>
                      <a:pt x="25" y="7"/>
                    </a:lnTo>
                    <a:lnTo>
                      <a:pt x="13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5" name="Freeform 379">
                <a:extLst>
                  <a:ext uri="{FF2B5EF4-FFF2-40B4-BE49-F238E27FC236}">
                    <a16:creationId xmlns:a16="http://schemas.microsoft.com/office/drawing/2014/main" id="{956A8E53-1E5E-2C42-BD84-5F1720E18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5" cy="8"/>
              </a:xfrm>
              <a:custGeom>
                <a:avLst/>
                <a:gdLst>
                  <a:gd name="T0" fmla="*/ 0 w 105"/>
                  <a:gd name="T1" fmla="*/ 8 h 8"/>
                  <a:gd name="T2" fmla="*/ 13 w 105"/>
                  <a:gd name="T3" fmla="*/ 8 h 8"/>
                  <a:gd name="T4" fmla="*/ 25 w 105"/>
                  <a:gd name="T5" fmla="*/ 7 h 8"/>
                  <a:gd name="T6" fmla="*/ 38 w 105"/>
                  <a:gd name="T7" fmla="*/ 7 h 8"/>
                  <a:gd name="T8" fmla="*/ 49 w 105"/>
                  <a:gd name="T9" fmla="*/ 7 h 8"/>
                  <a:gd name="T10" fmla="*/ 60 w 105"/>
                  <a:gd name="T11" fmla="*/ 6 h 8"/>
                  <a:gd name="T12" fmla="*/ 70 w 105"/>
                  <a:gd name="T13" fmla="*/ 6 h 8"/>
                  <a:gd name="T14" fmla="*/ 79 w 105"/>
                  <a:gd name="T15" fmla="*/ 5 h 8"/>
                  <a:gd name="T16" fmla="*/ 87 w 105"/>
                  <a:gd name="T17" fmla="*/ 5 h 8"/>
                  <a:gd name="T18" fmla="*/ 94 w 105"/>
                  <a:gd name="T19" fmla="*/ 4 h 8"/>
                  <a:gd name="T20" fmla="*/ 99 w 105"/>
                  <a:gd name="T21" fmla="*/ 3 h 8"/>
                  <a:gd name="T22" fmla="*/ 103 w 105"/>
                  <a:gd name="T23" fmla="*/ 2 h 8"/>
                  <a:gd name="T24" fmla="*/ 104 w 105"/>
                  <a:gd name="T25" fmla="*/ 1 h 8"/>
                  <a:gd name="T26" fmla="*/ 105 w 105"/>
                  <a:gd name="T27" fmla="*/ 0 h 8"/>
                  <a:gd name="T28" fmla="*/ 103 w 105"/>
                  <a:gd name="T29" fmla="*/ 0 h 8"/>
                  <a:gd name="T30" fmla="*/ 102 w 105"/>
                  <a:gd name="T31" fmla="*/ 1 h 8"/>
                  <a:gd name="T32" fmla="*/ 100 w 105"/>
                  <a:gd name="T33" fmla="*/ 2 h 8"/>
                  <a:gd name="T34" fmla="*/ 97 w 105"/>
                  <a:gd name="T35" fmla="*/ 3 h 8"/>
                  <a:gd name="T36" fmla="*/ 91 w 105"/>
                  <a:gd name="T37" fmla="*/ 4 h 8"/>
                  <a:gd name="T38" fmla="*/ 85 w 105"/>
                  <a:gd name="T39" fmla="*/ 5 h 8"/>
                  <a:gd name="T40" fmla="*/ 77 w 105"/>
                  <a:gd name="T41" fmla="*/ 5 h 8"/>
                  <a:gd name="T42" fmla="*/ 68 w 105"/>
                  <a:gd name="T43" fmla="*/ 5 h 8"/>
                  <a:gd name="T44" fmla="*/ 59 w 105"/>
                  <a:gd name="T45" fmla="*/ 6 h 8"/>
                  <a:gd name="T46" fmla="*/ 48 w 105"/>
                  <a:gd name="T47" fmla="*/ 6 h 8"/>
                  <a:gd name="T48" fmla="*/ 37 w 105"/>
                  <a:gd name="T49" fmla="*/ 7 h 8"/>
                  <a:gd name="T50" fmla="*/ 25 w 105"/>
                  <a:gd name="T51" fmla="*/ 7 h 8"/>
                  <a:gd name="T52" fmla="*/ 12 w 105"/>
                  <a:gd name="T53" fmla="*/ 7 h 8"/>
                  <a:gd name="T54" fmla="*/ 0 w 105"/>
                  <a:gd name="T55" fmla="*/ 7 h 8"/>
                  <a:gd name="T56" fmla="*/ 0 w 105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5" h="8">
                    <a:moveTo>
                      <a:pt x="0" y="8"/>
                    </a:moveTo>
                    <a:lnTo>
                      <a:pt x="13" y="8"/>
                    </a:lnTo>
                    <a:lnTo>
                      <a:pt x="25" y="7"/>
                    </a:lnTo>
                    <a:lnTo>
                      <a:pt x="38" y="7"/>
                    </a:lnTo>
                    <a:lnTo>
                      <a:pt x="49" y="7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5"/>
                    </a:lnTo>
                    <a:lnTo>
                      <a:pt x="94" y="4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4" y="1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7" y="3"/>
                    </a:lnTo>
                    <a:lnTo>
                      <a:pt x="91" y="4"/>
                    </a:lnTo>
                    <a:lnTo>
                      <a:pt x="85" y="5"/>
                    </a:lnTo>
                    <a:lnTo>
                      <a:pt x="77" y="5"/>
                    </a:lnTo>
                    <a:lnTo>
                      <a:pt x="68" y="5"/>
                    </a:lnTo>
                    <a:lnTo>
                      <a:pt x="59" y="6"/>
                    </a:lnTo>
                    <a:lnTo>
                      <a:pt x="48" y="6"/>
                    </a:lnTo>
                    <a:lnTo>
                      <a:pt x="37" y="7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6" name="Freeform 380">
                <a:extLst>
                  <a:ext uri="{FF2B5EF4-FFF2-40B4-BE49-F238E27FC236}">
                    <a16:creationId xmlns:a16="http://schemas.microsoft.com/office/drawing/2014/main" id="{982A881B-CA11-0C4D-9204-D614B6C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2 w 103"/>
                  <a:gd name="T3" fmla="*/ 7 h 7"/>
                  <a:gd name="T4" fmla="*/ 25 w 103"/>
                  <a:gd name="T5" fmla="*/ 7 h 7"/>
                  <a:gd name="T6" fmla="*/ 37 w 103"/>
                  <a:gd name="T7" fmla="*/ 7 h 7"/>
                  <a:gd name="T8" fmla="*/ 48 w 103"/>
                  <a:gd name="T9" fmla="*/ 6 h 7"/>
                  <a:gd name="T10" fmla="*/ 59 w 103"/>
                  <a:gd name="T11" fmla="*/ 6 h 7"/>
                  <a:gd name="T12" fmla="*/ 68 w 103"/>
                  <a:gd name="T13" fmla="*/ 5 h 7"/>
                  <a:gd name="T14" fmla="*/ 77 w 103"/>
                  <a:gd name="T15" fmla="*/ 5 h 7"/>
                  <a:gd name="T16" fmla="*/ 85 w 103"/>
                  <a:gd name="T17" fmla="*/ 5 h 7"/>
                  <a:gd name="T18" fmla="*/ 91 w 103"/>
                  <a:gd name="T19" fmla="*/ 4 h 7"/>
                  <a:gd name="T20" fmla="*/ 97 w 103"/>
                  <a:gd name="T21" fmla="*/ 3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99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80 w 103"/>
                  <a:gd name="T39" fmla="*/ 5 h 7"/>
                  <a:gd name="T40" fmla="*/ 71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9 w 103"/>
                  <a:gd name="T47" fmla="*/ 7 h 7"/>
                  <a:gd name="T48" fmla="*/ 26 w 103"/>
                  <a:gd name="T49" fmla="*/ 7 h 7"/>
                  <a:gd name="T50" fmla="*/ 13 w 103"/>
                  <a:gd name="T51" fmla="*/ 7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7" y="7"/>
                    </a:lnTo>
                    <a:lnTo>
                      <a:pt x="48" y="6"/>
                    </a:lnTo>
                    <a:lnTo>
                      <a:pt x="59" y="6"/>
                    </a:lnTo>
                    <a:lnTo>
                      <a:pt x="68" y="5"/>
                    </a:lnTo>
                    <a:lnTo>
                      <a:pt x="77" y="5"/>
                    </a:lnTo>
                    <a:lnTo>
                      <a:pt x="85" y="5"/>
                    </a:lnTo>
                    <a:lnTo>
                      <a:pt x="91" y="4"/>
                    </a:lnTo>
                    <a:lnTo>
                      <a:pt x="97" y="3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99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80" y="5"/>
                    </a:lnTo>
                    <a:lnTo>
                      <a:pt x="71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9" y="7"/>
                    </a:lnTo>
                    <a:lnTo>
                      <a:pt x="26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7" name="Freeform 381">
                <a:extLst>
                  <a:ext uri="{FF2B5EF4-FFF2-40B4-BE49-F238E27FC236}">
                    <a16:creationId xmlns:a16="http://schemas.microsoft.com/office/drawing/2014/main" id="{FDAADA08-14CE-8B45-9FB8-4DFB9A3B0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3 w 100"/>
                  <a:gd name="T3" fmla="*/ 7 h 7"/>
                  <a:gd name="T4" fmla="*/ 26 w 100"/>
                  <a:gd name="T5" fmla="*/ 7 h 7"/>
                  <a:gd name="T6" fmla="*/ 39 w 100"/>
                  <a:gd name="T7" fmla="*/ 7 h 7"/>
                  <a:gd name="T8" fmla="*/ 50 w 100"/>
                  <a:gd name="T9" fmla="*/ 6 h 7"/>
                  <a:gd name="T10" fmla="*/ 61 w 100"/>
                  <a:gd name="T11" fmla="*/ 6 h 7"/>
                  <a:gd name="T12" fmla="*/ 71 w 100"/>
                  <a:gd name="T13" fmla="*/ 5 h 7"/>
                  <a:gd name="T14" fmla="*/ 80 w 100"/>
                  <a:gd name="T15" fmla="*/ 5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99 w 100"/>
                  <a:gd name="T23" fmla="*/ 1 h 7"/>
                  <a:gd name="T24" fmla="*/ 100 w 100"/>
                  <a:gd name="T25" fmla="*/ 0 h 7"/>
                  <a:gd name="T26" fmla="*/ 97 w 100"/>
                  <a:gd name="T27" fmla="*/ 0 h 7"/>
                  <a:gd name="T28" fmla="*/ 97 w 100"/>
                  <a:gd name="T29" fmla="*/ 1 h 7"/>
                  <a:gd name="T30" fmla="*/ 95 w 100"/>
                  <a:gd name="T31" fmla="*/ 2 h 7"/>
                  <a:gd name="T32" fmla="*/ 90 w 100"/>
                  <a:gd name="T33" fmla="*/ 3 h 7"/>
                  <a:gd name="T34" fmla="*/ 84 w 100"/>
                  <a:gd name="T35" fmla="*/ 4 h 7"/>
                  <a:gd name="T36" fmla="*/ 77 w 100"/>
                  <a:gd name="T37" fmla="*/ 5 h 7"/>
                  <a:gd name="T38" fmla="*/ 69 w 100"/>
                  <a:gd name="T39" fmla="*/ 5 h 7"/>
                  <a:gd name="T40" fmla="*/ 60 w 100"/>
                  <a:gd name="T41" fmla="*/ 5 h 7"/>
                  <a:gd name="T42" fmla="*/ 49 w 100"/>
                  <a:gd name="T43" fmla="*/ 6 h 7"/>
                  <a:gd name="T44" fmla="*/ 38 w 100"/>
                  <a:gd name="T45" fmla="*/ 6 h 7"/>
                  <a:gd name="T46" fmla="*/ 25 w 100"/>
                  <a:gd name="T47" fmla="*/ 7 h 7"/>
                  <a:gd name="T48" fmla="*/ 13 w 100"/>
                  <a:gd name="T49" fmla="*/ 7 h 7"/>
                  <a:gd name="T50" fmla="*/ 0 w 100"/>
                  <a:gd name="T51" fmla="*/ 7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39" y="7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1" y="5"/>
                    </a:lnTo>
                    <a:lnTo>
                      <a:pt x="80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99" y="1"/>
                    </a:lnTo>
                    <a:lnTo>
                      <a:pt x="100" y="0"/>
                    </a:lnTo>
                    <a:lnTo>
                      <a:pt x="97" y="0"/>
                    </a:lnTo>
                    <a:lnTo>
                      <a:pt x="97" y="1"/>
                    </a:lnTo>
                    <a:lnTo>
                      <a:pt x="95" y="2"/>
                    </a:lnTo>
                    <a:lnTo>
                      <a:pt x="90" y="3"/>
                    </a:lnTo>
                    <a:lnTo>
                      <a:pt x="84" y="4"/>
                    </a:lnTo>
                    <a:lnTo>
                      <a:pt x="77" y="5"/>
                    </a:lnTo>
                    <a:lnTo>
                      <a:pt x="69" y="5"/>
                    </a:lnTo>
                    <a:lnTo>
                      <a:pt x="60" y="5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8" name="Freeform 382">
                <a:extLst>
                  <a:ext uri="{FF2B5EF4-FFF2-40B4-BE49-F238E27FC236}">
                    <a16:creationId xmlns:a16="http://schemas.microsoft.com/office/drawing/2014/main" id="{11E918C5-6E27-B149-A7E9-C15FC37DF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7" cy="7"/>
              </a:xfrm>
              <a:custGeom>
                <a:avLst/>
                <a:gdLst>
                  <a:gd name="T0" fmla="*/ 0 w 97"/>
                  <a:gd name="T1" fmla="*/ 7 h 7"/>
                  <a:gd name="T2" fmla="*/ 13 w 97"/>
                  <a:gd name="T3" fmla="*/ 7 h 7"/>
                  <a:gd name="T4" fmla="*/ 25 w 97"/>
                  <a:gd name="T5" fmla="*/ 7 h 7"/>
                  <a:gd name="T6" fmla="*/ 38 w 97"/>
                  <a:gd name="T7" fmla="*/ 6 h 7"/>
                  <a:gd name="T8" fmla="*/ 49 w 97"/>
                  <a:gd name="T9" fmla="*/ 6 h 7"/>
                  <a:gd name="T10" fmla="*/ 60 w 97"/>
                  <a:gd name="T11" fmla="*/ 5 h 7"/>
                  <a:gd name="T12" fmla="*/ 69 w 97"/>
                  <a:gd name="T13" fmla="*/ 5 h 7"/>
                  <a:gd name="T14" fmla="*/ 77 w 97"/>
                  <a:gd name="T15" fmla="*/ 5 h 7"/>
                  <a:gd name="T16" fmla="*/ 84 w 97"/>
                  <a:gd name="T17" fmla="*/ 4 h 7"/>
                  <a:gd name="T18" fmla="*/ 90 w 97"/>
                  <a:gd name="T19" fmla="*/ 3 h 7"/>
                  <a:gd name="T20" fmla="*/ 95 w 97"/>
                  <a:gd name="T21" fmla="*/ 2 h 7"/>
                  <a:gd name="T22" fmla="*/ 97 w 97"/>
                  <a:gd name="T23" fmla="*/ 1 h 7"/>
                  <a:gd name="T24" fmla="*/ 97 w 97"/>
                  <a:gd name="T25" fmla="*/ 0 h 7"/>
                  <a:gd name="T26" fmla="*/ 95 w 97"/>
                  <a:gd name="T27" fmla="*/ 0 h 7"/>
                  <a:gd name="T28" fmla="*/ 94 w 97"/>
                  <a:gd name="T29" fmla="*/ 1 h 7"/>
                  <a:gd name="T30" fmla="*/ 92 w 97"/>
                  <a:gd name="T31" fmla="*/ 2 h 7"/>
                  <a:gd name="T32" fmla="*/ 88 w 97"/>
                  <a:gd name="T33" fmla="*/ 3 h 7"/>
                  <a:gd name="T34" fmla="*/ 82 w 97"/>
                  <a:gd name="T35" fmla="*/ 4 h 7"/>
                  <a:gd name="T36" fmla="*/ 75 w 97"/>
                  <a:gd name="T37" fmla="*/ 5 h 7"/>
                  <a:gd name="T38" fmla="*/ 68 w 97"/>
                  <a:gd name="T39" fmla="*/ 5 h 7"/>
                  <a:gd name="T40" fmla="*/ 58 w 97"/>
                  <a:gd name="T41" fmla="*/ 5 h 7"/>
                  <a:gd name="T42" fmla="*/ 47 w 97"/>
                  <a:gd name="T43" fmla="*/ 6 h 7"/>
                  <a:gd name="T44" fmla="*/ 36 w 97"/>
                  <a:gd name="T45" fmla="*/ 6 h 7"/>
                  <a:gd name="T46" fmla="*/ 25 w 97"/>
                  <a:gd name="T47" fmla="*/ 7 h 7"/>
                  <a:gd name="T48" fmla="*/ 12 w 97"/>
                  <a:gd name="T49" fmla="*/ 7 h 7"/>
                  <a:gd name="T50" fmla="*/ 0 w 97"/>
                  <a:gd name="T51" fmla="*/ 7 h 7"/>
                  <a:gd name="T52" fmla="*/ 0 w 97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7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8" y="6"/>
                    </a:lnTo>
                    <a:lnTo>
                      <a:pt x="49" y="6"/>
                    </a:lnTo>
                    <a:lnTo>
                      <a:pt x="60" y="5"/>
                    </a:lnTo>
                    <a:lnTo>
                      <a:pt x="69" y="5"/>
                    </a:lnTo>
                    <a:lnTo>
                      <a:pt x="77" y="5"/>
                    </a:lnTo>
                    <a:lnTo>
                      <a:pt x="84" y="4"/>
                    </a:lnTo>
                    <a:lnTo>
                      <a:pt x="90" y="3"/>
                    </a:lnTo>
                    <a:lnTo>
                      <a:pt x="95" y="2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3"/>
                    </a:lnTo>
                    <a:lnTo>
                      <a:pt x="82" y="4"/>
                    </a:lnTo>
                    <a:lnTo>
                      <a:pt x="75" y="5"/>
                    </a:lnTo>
                    <a:lnTo>
                      <a:pt x="68" y="5"/>
                    </a:lnTo>
                    <a:lnTo>
                      <a:pt x="58" y="5"/>
                    </a:lnTo>
                    <a:lnTo>
                      <a:pt x="47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79" name="Freeform 383">
                <a:extLst>
                  <a:ext uri="{FF2B5EF4-FFF2-40B4-BE49-F238E27FC236}">
                    <a16:creationId xmlns:a16="http://schemas.microsoft.com/office/drawing/2014/main" id="{944B01E0-0590-344E-8007-3F6956A6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5" cy="7"/>
              </a:xfrm>
              <a:custGeom>
                <a:avLst/>
                <a:gdLst>
                  <a:gd name="T0" fmla="*/ 0 w 95"/>
                  <a:gd name="T1" fmla="*/ 7 h 7"/>
                  <a:gd name="T2" fmla="*/ 12 w 95"/>
                  <a:gd name="T3" fmla="*/ 7 h 7"/>
                  <a:gd name="T4" fmla="*/ 25 w 95"/>
                  <a:gd name="T5" fmla="*/ 7 h 7"/>
                  <a:gd name="T6" fmla="*/ 36 w 95"/>
                  <a:gd name="T7" fmla="*/ 6 h 7"/>
                  <a:gd name="T8" fmla="*/ 47 w 95"/>
                  <a:gd name="T9" fmla="*/ 6 h 7"/>
                  <a:gd name="T10" fmla="*/ 58 w 95"/>
                  <a:gd name="T11" fmla="*/ 5 h 7"/>
                  <a:gd name="T12" fmla="*/ 68 w 95"/>
                  <a:gd name="T13" fmla="*/ 5 h 7"/>
                  <a:gd name="T14" fmla="*/ 75 w 95"/>
                  <a:gd name="T15" fmla="*/ 5 h 7"/>
                  <a:gd name="T16" fmla="*/ 82 w 95"/>
                  <a:gd name="T17" fmla="*/ 4 h 7"/>
                  <a:gd name="T18" fmla="*/ 88 w 95"/>
                  <a:gd name="T19" fmla="*/ 3 h 7"/>
                  <a:gd name="T20" fmla="*/ 92 w 95"/>
                  <a:gd name="T21" fmla="*/ 2 h 7"/>
                  <a:gd name="T22" fmla="*/ 94 w 95"/>
                  <a:gd name="T23" fmla="*/ 1 h 7"/>
                  <a:gd name="T24" fmla="*/ 95 w 95"/>
                  <a:gd name="T25" fmla="*/ 0 h 7"/>
                  <a:gd name="T26" fmla="*/ 92 w 95"/>
                  <a:gd name="T27" fmla="*/ 0 h 7"/>
                  <a:gd name="T28" fmla="*/ 91 w 95"/>
                  <a:gd name="T29" fmla="*/ 1 h 7"/>
                  <a:gd name="T30" fmla="*/ 90 w 95"/>
                  <a:gd name="T31" fmla="*/ 2 h 7"/>
                  <a:gd name="T32" fmla="*/ 85 w 95"/>
                  <a:gd name="T33" fmla="*/ 3 h 7"/>
                  <a:gd name="T34" fmla="*/ 80 w 95"/>
                  <a:gd name="T35" fmla="*/ 4 h 7"/>
                  <a:gd name="T36" fmla="*/ 74 w 95"/>
                  <a:gd name="T37" fmla="*/ 5 h 7"/>
                  <a:gd name="T38" fmla="*/ 65 w 95"/>
                  <a:gd name="T39" fmla="*/ 5 h 7"/>
                  <a:gd name="T40" fmla="*/ 56 w 95"/>
                  <a:gd name="T41" fmla="*/ 5 h 7"/>
                  <a:gd name="T42" fmla="*/ 46 w 95"/>
                  <a:gd name="T43" fmla="*/ 6 h 7"/>
                  <a:gd name="T44" fmla="*/ 35 w 95"/>
                  <a:gd name="T45" fmla="*/ 6 h 7"/>
                  <a:gd name="T46" fmla="*/ 24 w 95"/>
                  <a:gd name="T47" fmla="*/ 6 h 7"/>
                  <a:gd name="T48" fmla="*/ 12 w 95"/>
                  <a:gd name="T49" fmla="*/ 7 h 7"/>
                  <a:gd name="T50" fmla="*/ 0 w 95"/>
                  <a:gd name="T51" fmla="*/ 7 h 7"/>
                  <a:gd name="T52" fmla="*/ 0 w 95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7">
                    <a:moveTo>
                      <a:pt x="0" y="7"/>
                    </a:moveTo>
                    <a:lnTo>
                      <a:pt x="12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7" y="6"/>
                    </a:lnTo>
                    <a:lnTo>
                      <a:pt x="58" y="5"/>
                    </a:lnTo>
                    <a:lnTo>
                      <a:pt x="68" y="5"/>
                    </a:lnTo>
                    <a:lnTo>
                      <a:pt x="75" y="5"/>
                    </a:lnTo>
                    <a:lnTo>
                      <a:pt x="82" y="4"/>
                    </a:lnTo>
                    <a:lnTo>
                      <a:pt x="88" y="3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91" y="1"/>
                    </a:lnTo>
                    <a:lnTo>
                      <a:pt x="90" y="2"/>
                    </a:lnTo>
                    <a:lnTo>
                      <a:pt x="85" y="3"/>
                    </a:lnTo>
                    <a:lnTo>
                      <a:pt x="80" y="4"/>
                    </a:lnTo>
                    <a:lnTo>
                      <a:pt x="74" y="5"/>
                    </a:lnTo>
                    <a:lnTo>
                      <a:pt x="65" y="5"/>
                    </a:lnTo>
                    <a:lnTo>
                      <a:pt x="56" y="5"/>
                    </a:lnTo>
                    <a:lnTo>
                      <a:pt x="46" y="6"/>
                    </a:lnTo>
                    <a:lnTo>
                      <a:pt x="35" y="6"/>
                    </a:lnTo>
                    <a:lnTo>
                      <a:pt x="24" y="6"/>
                    </a:lnTo>
                    <a:lnTo>
                      <a:pt x="12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0" name="Freeform 384">
                <a:extLst>
                  <a:ext uri="{FF2B5EF4-FFF2-40B4-BE49-F238E27FC236}">
                    <a16:creationId xmlns:a16="http://schemas.microsoft.com/office/drawing/2014/main" id="{9D1FB100-6DA5-D44D-A5DD-D6B029BB6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2" cy="7"/>
              </a:xfrm>
              <a:custGeom>
                <a:avLst/>
                <a:gdLst>
                  <a:gd name="T0" fmla="*/ 0 w 92"/>
                  <a:gd name="T1" fmla="*/ 7 h 7"/>
                  <a:gd name="T2" fmla="*/ 12 w 92"/>
                  <a:gd name="T3" fmla="*/ 7 h 7"/>
                  <a:gd name="T4" fmla="*/ 24 w 92"/>
                  <a:gd name="T5" fmla="*/ 6 h 7"/>
                  <a:gd name="T6" fmla="*/ 35 w 92"/>
                  <a:gd name="T7" fmla="*/ 6 h 7"/>
                  <a:gd name="T8" fmla="*/ 46 w 92"/>
                  <a:gd name="T9" fmla="*/ 6 h 7"/>
                  <a:gd name="T10" fmla="*/ 56 w 92"/>
                  <a:gd name="T11" fmla="*/ 5 h 7"/>
                  <a:gd name="T12" fmla="*/ 65 w 92"/>
                  <a:gd name="T13" fmla="*/ 5 h 7"/>
                  <a:gd name="T14" fmla="*/ 74 w 92"/>
                  <a:gd name="T15" fmla="*/ 5 h 7"/>
                  <a:gd name="T16" fmla="*/ 80 w 92"/>
                  <a:gd name="T17" fmla="*/ 4 h 7"/>
                  <a:gd name="T18" fmla="*/ 85 w 92"/>
                  <a:gd name="T19" fmla="*/ 3 h 7"/>
                  <a:gd name="T20" fmla="*/ 90 w 92"/>
                  <a:gd name="T21" fmla="*/ 2 h 7"/>
                  <a:gd name="T22" fmla="*/ 91 w 92"/>
                  <a:gd name="T23" fmla="*/ 1 h 7"/>
                  <a:gd name="T24" fmla="*/ 92 w 92"/>
                  <a:gd name="T25" fmla="*/ 0 h 7"/>
                  <a:gd name="T26" fmla="*/ 90 w 92"/>
                  <a:gd name="T27" fmla="*/ 0 h 7"/>
                  <a:gd name="T28" fmla="*/ 89 w 92"/>
                  <a:gd name="T29" fmla="*/ 1 h 7"/>
                  <a:gd name="T30" fmla="*/ 87 w 92"/>
                  <a:gd name="T31" fmla="*/ 2 h 7"/>
                  <a:gd name="T32" fmla="*/ 83 w 92"/>
                  <a:gd name="T33" fmla="*/ 3 h 7"/>
                  <a:gd name="T34" fmla="*/ 78 w 92"/>
                  <a:gd name="T35" fmla="*/ 4 h 7"/>
                  <a:gd name="T36" fmla="*/ 71 w 92"/>
                  <a:gd name="T37" fmla="*/ 5 h 7"/>
                  <a:gd name="T38" fmla="*/ 63 w 92"/>
                  <a:gd name="T39" fmla="*/ 5 h 7"/>
                  <a:gd name="T40" fmla="*/ 54 w 92"/>
                  <a:gd name="T41" fmla="*/ 5 h 7"/>
                  <a:gd name="T42" fmla="*/ 45 w 92"/>
                  <a:gd name="T43" fmla="*/ 5 h 7"/>
                  <a:gd name="T44" fmla="*/ 34 w 92"/>
                  <a:gd name="T45" fmla="*/ 6 h 7"/>
                  <a:gd name="T46" fmla="*/ 24 w 92"/>
                  <a:gd name="T47" fmla="*/ 6 h 7"/>
                  <a:gd name="T48" fmla="*/ 11 w 92"/>
                  <a:gd name="T49" fmla="*/ 6 h 7"/>
                  <a:gd name="T50" fmla="*/ 0 w 92"/>
                  <a:gd name="T51" fmla="*/ 6 h 7"/>
                  <a:gd name="T52" fmla="*/ 0 w 92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2" h="7">
                    <a:moveTo>
                      <a:pt x="0" y="7"/>
                    </a:moveTo>
                    <a:lnTo>
                      <a:pt x="12" y="7"/>
                    </a:lnTo>
                    <a:lnTo>
                      <a:pt x="24" y="6"/>
                    </a:lnTo>
                    <a:lnTo>
                      <a:pt x="35" y="6"/>
                    </a:lnTo>
                    <a:lnTo>
                      <a:pt x="46" y="6"/>
                    </a:lnTo>
                    <a:lnTo>
                      <a:pt x="56" y="5"/>
                    </a:lnTo>
                    <a:lnTo>
                      <a:pt x="65" y="5"/>
                    </a:lnTo>
                    <a:lnTo>
                      <a:pt x="74" y="5"/>
                    </a:lnTo>
                    <a:lnTo>
                      <a:pt x="80" y="4"/>
                    </a:lnTo>
                    <a:lnTo>
                      <a:pt x="85" y="3"/>
                    </a:lnTo>
                    <a:lnTo>
                      <a:pt x="90" y="2"/>
                    </a:lnTo>
                    <a:lnTo>
                      <a:pt x="91" y="1"/>
                    </a:lnTo>
                    <a:lnTo>
                      <a:pt x="92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7" y="2"/>
                    </a:lnTo>
                    <a:lnTo>
                      <a:pt x="83" y="3"/>
                    </a:lnTo>
                    <a:lnTo>
                      <a:pt x="78" y="4"/>
                    </a:lnTo>
                    <a:lnTo>
                      <a:pt x="71" y="5"/>
                    </a:lnTo>
                    <a:lnTo>
                      <a:pt x="63" y="5"/>
                    </a:lnTo>
                    <a:lnTo>
                      <a:pt x="54" y="5"/>
                    </a:lnTo>
                    <a:lnTo>
                      <a:pt x="45" y="5"/>
                    </a:lnTo>
                    <a:lnTo>
                      <a:pt x="34" y="6"/>
                    </a:lnTo>
                    <a:lnTo>
                      <a:pt x="24" y="6"/>
                    </a:lnTo>
                    <a:lnTo>
                      <a:pt x="11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1" name="Freeform 385">
                <a:extLst>
                  <a:ext uri="{FF2B5EF4-FFF2-40B4-BE49-F238E27FC236}">
                    <a16:creationId xmlns:a16="http://schemas.microsoft.com/office/drawing/2014/main" id="{371CD91D-246F-EE48-97CF-E7ADB351C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1 w 90"/>
                  <a:gd name="T3" fmla="*/ 6 h 6"/>
                  <a:gd name="T4" fmla="*/ 24 w 90"/>
                  <a:gd name="T5" fmla="*/ 6 h 6"/>
                  <a:gd name="T6" fmla="*/ 34 w 90"/>
                  <a:gd name="T7" fmla="*/ 6 h 6"/>
                  <a:gd name="T8" fmla="*/ 45 w 90"/>
                  <a:gd name="T9" fmla="*/ 5 h 6"/>
                  <a:gd name="T10" fmla="*/ 54 w 90"/>
                  <a:gd name="T11" fmla="*/ 5 h 6"/>
                  <a:gd name="T12" fmla="*/ 63 w 90"/>
                  <a:gd name="T13" fmla="*/ 5 h 6"/>
                  <a:gd name="T14" fmla="*/ 71 w 90"/>
                  <a:gd name="T15" fmla="*/ 5 h 6"/>
                  <a:gd name="T16" fmla="*/ 78 w 90"/>
                  <a:gd name="T17" fmla="*/ 4 h 6"/>
                  <a:gd name="T18" fmla="*/ 83 w 90"/>
                  <a:gd name="T19" fmla="*/ 3 h 6"/>
                  <a:gd name="T20" fmla="*/ 87 w 90"/>
                  <a:gd name="T21" fmla="*/ 2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1 h 6"/>
                  <a:gd name="T30" fmla="*/ 84 w 90"/>
                  <a:gd name="T31" fmla="*/ 2 h 6"/>
                  <a:gd name="T32" fmla="*/ 81 w 90"/>
                  <a:gd name="T33" fmla="*/ 3 h 6"/>
                  <a:gd name="T34" fmla="*/ 75 w 90"/>
                  <a:gd name="T35" fmla="*/ 4 h 6"/>
                  <a:gd name="T36" fmla="*/ 69 w 90"/>
                  <a:gd name="T37" fmla="*/ 5 h 6"/>
                  <a:gd name="T38" fmla="*/ 61 w 90"/>
                  <a:gd name="T39" fmla="*/ 5 h 6"/>
                  <a:gd name="T40" fmla="*/ 53 w 90"/>
                  <a:gd name="T41" fmla="*/ 5 h 6"/>
                  <a:gd name="T42" fmla="*/ 44 w 90"/>
                  <a:gd name="T43" fmla="*/ 5 h 6"/>
                  <a:gd name="T44" fmla="*/ 33 w 90"/>
                  <a:gd name="T45" fmla="*/ 6 h 6"/>
                  <a:gd name="T46" fmla="*/ 23 w 90"/>
                  <a:gd name="T47" fmla="*/ 6 h 6"/>
                  <a:gd name="T48" fmla="*/ 11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1" y="6"/>
                    </a:lnTo>
                    <a:lnTo>
                      <a:pt x="24" y="6"/>
                    </a:lnTo>
                    <a:lnTo>
                      <a:pt x="34" y="6"/>
                    </a:lnTo>
                    <a:lnTo>
                      <a:pt x="45" y="5"/>
                    </a:lnTo>
                    <a:lnTo>
                      <a:pt x="54" y="5"/>
                    </a:lnTo>
                    <a:lnTo>
                      <a:pt x="63" y="5"/>
                    </a:lnTo>
                    <a:lnTo>
                      <a:pt x="71" y="5"/>
                    </a:lnTo>
                    <a:lnTo>
                      <a:pt x="78" y="4"/>
                    </a:lnTo>
                    <a:lnTo>
                      <a:pt x="83" y="3"/>
                    </a:lnTo>
                    <a:lnTo>
                      <a:pt x="87" y="2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1"/>
                    </a:lnTo>
                    <a:lnTo>
                      <a:pt x="84" y="2"/>
                    </a:lnTo>
                    <a:lnTo>
                      <a:pt x="81" y="3"/>
                    </a:lnTo>
                    <a:lnTo>
                      <a:pt x="75" y="4"/>
                    </a:lnTo>
                    <a:lnTo>
                      <a:pt x="69" y="5"/>
                    </a:lnTo>
                    <a:lnTo>
                      <a:pt x="61" y="5"/>
                    </a:lnTo>
                    <a:lnTo>
                      <a:pt x="53" y="5"/>
                    </a:lnTo>
                    <a:lnTo>
                      <a:pt x="44" y="5"/>
                    </a:lnTo>
                    <a:lnTo>
                      <a:pt x="33" y="6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2" name="Freeform 386">
                <a:extLst>
                  <a:ext uri="{FF2B5EF4-FFF2-40B4-BE49-F238E27FC236}">
                    <a16:creationId xmlns:a16="http://schemas.microsoft.com/office/drawing/2014/main" id="{C2E200A0-20E6-E140-AF67-1BAD61ED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1 w 87"/>
                  <a:gd name="T3" fmla="*/ 6 h 6"/>
                  <a:gd name="T4" fmla="*/ 23 w 87"/>
                  <a:gd name="T5" fmla="*/ 6 h 6"/>
                  <a:gd name="T6" fmla="*/ 33 w 87"/>
                  <a:gd name="T7" fmla="*/ 6 h 6"/>
                  <a:gd name="T8" fmla="*/ 44 w 87"/>
                  <a:gd name="T9" fmla="*/ 5 h 6"/>
                  <a:gd name="T10" fmla="*/ 53 w 87"/>
                  <a:gd name="T11" fmla="*/ 5 h 6"/>
                  <a:gd name="T12" fmla="*/ 61 w 87"/>
                  <a:gd name="T13" fmla="*/ 5 h 6"/>
                  <a:gd name="T14" fmla="*/ 69 w 87"/>
                  <a:gd name="T15" fmla="*/ 5 h 6"/>
                  <a:gd name="T16" fmla="*/ 75 w 87"/>
                  <a:gd name="T17" fmla="*/ 4 h 6"/>
                  <a:gd name="T18" fmla="*/ 81 w 87"/>
                  <a:gd name="T19" fmla="*/ 3 h 6"/>
                  <a:gd name="T20" fmla="*/ 84 w 87"/>
                  <a:gd name="T21" fmla="*/ 2 h 6"/>
                  <a:gd name="T22" fmla="*/ 86 w 87"/>
                  <a:gd name="T23" fmla="*/ 1 h 6"/>
                  <a:gd name="T24" fmla="*/ 87 w 87"/>
                  <a:gd name="T25" fmla="*/ 0 h 6"/>
                  <a:gd name="T26" fmla="*/ 84 w 87"/>
                  <a:gd name="T27" fmla="*/ 0 h 6"/>
                  <a:gd name="T28" fmla="*/ 83 w 87"/>
                  <a:gd name="T29" fmla="*/ 1 h 6"/>
                  <a:gd name="T30" fmla="*/ 81 w 87"/>
                  <a:gd name="T31" fmla="*/ 2 h 6"/>
                  <a:gd name="T32" fmla="*/ 77 w 87"/>
                  <a:gd name="T33" fmla="*/ 3 h 6"/>
                  <a:gd name="T34" fmla="*/ 71 w 87"/>
                  <a:gd name="T35" fmla="*/ 4 h 6"/>
                  <a:gd name="T36" fmla="*/ 64 w 87"/>
                  <a:gd name="T37" fmla="*/ 5 h 6"/>
                  <a:gd name="T38" fmla="*/ 55 w 87"/>
                  <a:gd name="T39" fmla="*/ 5 h 6"/>
                  <a:gd name="T40" fmla="*/ 46 w 87"/>
                  <a:gd name="T41" fmla="*/ 5 h 6"/>
                  <a:gd name="T42" fmla="*/ 35 w 87"/>
                  <a:gd name="T43" fmla="*/ 5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3" y="6"/>
                    </a:lnTo>
                    <a:lnTo>
                      <a:pt x="44" y="5"/>
                    </a:lnTo>
                    <a:lnTo>
                      <a:pt x="53" y="5"/>
                    </a:lnTo>
                    <a:lnTo>
                      <a:pt x="61" y="5"/>
                    </a:lnTo>
                    <a:lnTo>
                      <a:pt x="69" y="5"/>
                    </a:lnTo>
                    <a:lnTo>
                      <a:pt x="75" y="4"/>
                    </a:lnTo>
                    <a:lnTo>
                      <a:pt x="81" y="3"/>
                    </a:lnTo>
                    <a:lnTo>
                      <a:pt x="84" y="2"/>
                    </a:lnTo>
                    <a:lnTo>
                      <a:pt x="86" y="1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1"/>
                    </a:lnTo>
                    <a:lnTo>
                      <a:pt x="81" y="2"/>
                    </a:lnTo>
                    <a:lnTo>
                      <a:pt x="77" y="3"/>
                    </a:lnTo>
                    <a:lnTo>
                      <a:pt x="71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6" y="5"/>
                    </a:lnTo>
                    <a:lnTo>
                      <a:pt x="35" y="5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3" name="Freeform 387">
                <a:extLst>
                  <a:ext uri="{FF2B5EF4-FFF2-40B4-BE49-F238E27FC236}">
                    <a16:creationId xmlns:a16="http://schemas.microsoft.com/office/drawing/2014/main" id="{738368E9-8D99-7341-9782-B4FEB4F21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4" cy="6"/>
              </a:xfrm>
              <a:custGeom>
                <a:avLst/>
                <a:gdLst>
                  <a:gd name="T0" fmla="*/ 0 w 84"/>
                  <a:gd name="T1" fmla="*/ 6 h 6"/>
                  <a:gd name="T2" fmla="*/ 12 w 84"/>
                  <a:gd name="T3" fmla="*/ 6 h 6"/>
                  <a:gd name="T4" fmla="*/ 24 w 84"/>
                  <a:gd name="T5" fmla="*/ 6 h 6"/>
                  <a:gd name="T6" fmla="*/ 35 w 84"/>
                  <a:gd name="T7" fmla="*/ 5 h 6"/>
                  <a:gd name="T8" fmla="*/ 46 w 84"/>
                  <a:gd name="T9" fmla="*/ 5 h 6"/>
                  <a:gd name="T10" fmla="*/ 55 w 84"/>
                  <a:gd name="T11" fmla="*/ 5 h 6"/>
                  <a:gd name="T12" fmla="*/ 64 w 84"/>
                  <a:gd name="T13" fmla="*/ 5 h 6"/>
                  <a:gd name="T14" fmla="*/ 71 w 84"/>
                  <a:gd name="T15" fmla="*/ 4 h 6"/>
                  <a:gd name="T16" fmla="*/ 77 w 84"/>
                  <a:gd name="T17" fmla="*/ 3 h 6"/>
                  <a:gd name="T18" fmla="*/ 81 w 84"/>
                  <a:gd name="T19" fmla="*/ 2 h 6"/>
                  <a:gd name="T20" fmla="*/ 83 w 84"/>
                  <a:gd name="T21" fmla="*/ 1 h 6"/>
                  <a:gd name="T22" fmla="*/ 84 w 84"/>
                  <a:gd name="T23" fmla="*/ 0 h 6"/>
                  <a:gd name="T24" fmla="*/ 82 w 84"/>
                  <a:gd name="T25" fmla="*/ 0 h 6"/>
                  <a:gd name="T26" fmla="*/ 81 w 84"/>
                  <a:gd name="T27" fmla="*/ 1 h 6"/>
                  <a:gd name="T28" fmla="*/ 79 w 84"/>
                  <a:gd name="T29" fmla="*/ 2 h 6"/>
                  <a:gd name="T30" fmla="*/ 75 w 84"/>
                  <a:gd name="T31" fmla="*/ 3 h 6"/>
                  <a:gd name="T32" fmla="*/ 68 w 84"/>
                  <a:gd name="T33" fmla="*/ 4 h 6"/>
                  <a:gd name="T34" fmla="*/ 62 w 84"/>
                  <a:gd name="T35" fmla="*/ 5 h 6"/>
                  <a:gd name="T36" fmla="*/ 54 w 84"/>
                  <a:gd name="T37" fmla="*/ 5 h 6"/>
                  <a:gd name="T38" fmla="*/ 44 w 84"/>
                  <a:gd name="T39" fmla="*/ 5 h 6"/>
                  <a:gd name="T40" fmla="*/ 34 w 84"/>
                  <a:gd name="T41" fmla="*/ 5 h 6"/>
                  <a:gd name="T42" fmla="*/ 23 w 84"/>
                  <a:gd name="T43" fmla="*/ 6 h 6"/>
                  <a:gd name="T44" fmla="*/ 11 w 84"/>
                  <a:gd name="T45" fmla="*/ 6 h 6"/>
                  <a:gd name="T46" fmla="*/ 0 w 84"/>
                  <a:gd name="T47" fmla="*/ 6 h 6"/>
                  <a:gd name="T48" fmla="*/ 0 w 84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4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5" y="5"/>
                    </a:lnTo>
                    <a:lnTo>
                      <a:pt x="46" y="5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1" y="4"/>
                    </a:lnTo>
                    <a:lnTo>
                      <a:pt x="77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2"/>
                    </a:lnTo>
                    <a:lnTo>
                      <a:pt x="75" y="3"/>
                    </a:lnTo>
                    <a:lnTo>
                      <a:pt x="68" y="4"/>
                    </a:lnTo>
                    <a:lnTo>
                      <a:pt x="62" y="5"/>
                    </a:lnTo>
                    <a:lnTo>
                      <a:pt x="54" y="5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4" name="Freeform 388">
                <a:extLst>
                  <a:ext uri="{FF2B5EF4-FFF2-40B4-BE49-F238E27FC236}">
                    <a16:creationId xmlns:a16="http://schemas.microsoft.com/office/drawing/2014/main" id="{F760E940-0A26-894B-BE22-638B49265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1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5 h 6"/>
                  <a:gd name="T12" fmla="*/ 62 w 82"/>
                  <a:gd name="T13" fmla="*/ 5 h 6"/>
                  <a:gd name="T14" fmla="*/ 68 w 82"/>
                  <a:gd name="T15" fmla="*/ 4 h 6"/>
                  <a:gd name="T16" fmla="*/ 75 w 82"/>
                  <a:gd name="T17" fmla="*/ 3 h 6"/>
                  <a:gd name="T18" fmla="*/ 79 w 82"/>
                  <a:gd name="T19" fmla="*/ 2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8 w 82"/>
                  <a:gd name="T27" fmla="*/ 1 h 6"/>
                  <a:gd name="T28" fmla="*/ 76 w 82"/>
                  <a:gd name="T29" fmla="*/ 2 h 6"/>
                  <a:gd name="T30" fmla="*/ 72 w 82"/>
                  <a:gd name="T31" fmla="*/ 3 h 6"/>
                  <a:gd name="T32" fmla="*/ 67 w 82"/>
                  <a:gd name="T33" fmla="*/ 4 h 6"/>
                  <a:gd name="T34" fmla="*/ 60 w 82"/>
                  <a:gd name="T35" fmla="*/ 4 h 6"/>
                  <a:gd name="T36" fmla="*/ 52 w 82"/>
                  <a:gd name="T37" fmla="*/ 5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5 h 6"/>
                  <a:gd name="T44" fmla="*/ 11 w 82"/>
                  <a:gd name="T45" fmla="*/ 5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1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5"/>
                    </a:lnTo>
                    <a:lnTo>
                      <a:pt x="62" y="5"/>
                    </a:lnTo>
                    <a:lnTo>
                      <a:pt x="68" y="4"/>
                    </a:lnTo>
                    <a:lnTo>
                      <a:pt x="75" y="3"/>
                    </a:lnTo>
                    <a:lnTo>
                      <a:pt x="79" y="2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8" y="1"/>
                    </a:lnTo>
                    <a:lnTo>
                      <a:pt x="76" y="2"/>
                    </a:lnTo>
                    <a:lnTo>
                      <a:pt x="72" y="3"/>
                    </a:lnTo>
                    <a:lnTo>
                      <a:pt x="67" y="4"/>
                    </a:lnTo>
                    <a:lnTo>
                      <a:pt x="60" y="4"/>
                    </a:lnTo>
                    <a:lnTo>
                      <a:pt x="52" y="5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686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5" name="Freeform 389">
                <a:extLst>
                  <a:ext uri="{FF2B5EF4-FFF2-40B4-BE49-F238E27FC236}">
                    <a16:creationId xmlns:a16="http://schemas.microsoft.com/office/drawing/2014/main" id="{022BBC89-B85A-BC40-943B-3CE04F053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1 w 79"/>
                  <a:gd name="T3" fmla="*/ 5 h 6"/>
                  <a:gd name="T4" fmla="*/ 22 w 79"/>
                  <a:gd name="T5" fmla="*/ 5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5 h 6"/>
                  <a:gd name="T12" fmla="*/ 60 w 79"/>
                  <a:gd name="T13" fmla="*/ 4 h 6"/>
                  <a:gd name="T14" fmla="*/ 67 w 79"/>
                  <a:gd name="T15" fmla="*/ 4 h 6"/>
                  <a:gd name="T16" fmla="*/ 72 w 79"/>
                  <a:gd name="T17" fmla="*/ 3 h 6"/>
                  <a:gd name="T18" fmla="*/ 76 w 79"/>
                  <a:gd name="T19" fmla="*/ 2 h 6"/>
                  <a:gd name="T20" fmla="*/ 78 w 79"/>
                  <a:gd name="T21" fmla="*/ 1 h 6"/>
                  <a:gd name="T22" fmla="*/ 79 w 79"/>
                  <a:gd name="T23" fmla="*/ 0 h 6"/>
                  <a:gd name="T24" fmla="*/ 76 w 79"/>
                  <a:gd name="T25" fmla="*/ 0 h 6"/>
                  <a:gd name="T26" fmla="*/ 75 w 79"/>
                  <a:gd name="T27" fmla="*/ 1 h 6"/>
                  <a:gd name="T28" fmla="*/ 74 w 79"/>
                  <a:gd name="T29" fmla="*/ 2 h 6"/>
                  <a:gd name="T30" fmla="*/ 69 w 79"/>
                  <a:gd name="T31" fmla="*/ 3 h 6"/>
                  <a:gd name="T32" fmla="*/ 64 w 79"/>
                  <a:gd name="T33" fmla="*/ 4 h 6"/>
                  <a:gd name="T34" fmla="*/ 58 w 79"/>
                  <a:gd name="T35" fmla="*/ 4 h 6"/>
                  <a:gd name="T36" fmla="*/ 50 w 79"/>
                  <a:gd name="T37" fmla="*/ 5 h 6"/>
                  <a:gd name="T38" fmla="*/ 41 w 79"/>
                  <a:gd name="T39" fmla="*/ 5 h 6"/>
                  <a:gd name="T40" fmla="*/ 32 w 79"/>
                  <a:gd name="T41" fmla="*/ 5 h 6"/>
                  <a:gd name="T42" fmla="*/ 22 w 79"/>
                  <a:gd name="T43" fmla="*/ 5 h 6"/>
                  <a:gd name="T44" fmla="*/ 10 w 79"/>
                  <a:gd name="T45" fmla="*/ 5 h 6"/>
                  <a:gd name="T46" fmla="*/ 0 w 79"/>
                  <a:gd name="T47" fmla="*/ 5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5"/>
                    </a:lnTo>
                    <a:lnTo>
                      <a:pt x="60" y="4"/>
                    </a:lnTo>
                    <a:lnTo>
                      <a:pt x="67" y="4"/>
                    </a:lnTo>
                    <a:lnTo>
                      <a:pt x="72" y="3"/>
                    </a:lnTo>
                    <a:lnTo>
                      <a:pt x="76" y="2"/>
                    </a:lnTo>
                    <a:lnTo>
                      <a:pt x="78" y="1"/>
                    </a:lnTo>
                    <a:lnTo>
                      <a:pt x="79" y="0"/>
                    </a:lnTo>
                    <a:lnTo>
                      <a:pt x="76" y="0"/>
                    </a:lnTo>
                    <a:lnTo>
                      <a:pt x="75" y="1"/>
                    </a:lnTo>
                    <a:lnTo>
                      <a:pt x="74" y="2"/>
                    </a:lnTo>
                    <a:lnTo>
                      <a:pt x="69" y="3"/>
                    </a:lnTo>
                    <a:lnTo>
                      <a:pt x="64" y="4"/>
                    </a:lnTo>
                    <a:lnTo>
                      <a:pt x="58" y="4"/>
                    </a:lnTo>
                    <a:lnTo>
                      <a:pt x="50" y="5"/>
                    </a:lnTo>
                    <a:lnTo>
                      <a:pt x="41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0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6" name="Freeform 390">
                <a:extLst>
                  <a:ext uri="{FF2B5EF4-FFF2-40B4-BE49-F238E27FC236}">
                    <a16:creationId xmlns:a16="http://schemas.microsoft.com/office/drawing/2014/main" id="{16C2BE1F-1D55-814A-96E5-AE87FAE0D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6" cy="5"/>
              </a:xfrm>
              <a:custGeom>
                <a:avLst/>
                <a:gdLst>
                  <a:gd name="T0" fmla="*/ 0 w 76"/>
                  <a:gd name="T1" fmla="*/ 5 h 5"/>
                  <a:gd name="T2" fmla="*/ 10 w 76"/>
                  <a:gd name="T3" fmla="*/ 5 h 5"/>
                  <a:gd name="T4" fmla="*/ 22 w 76"/>
                  <a:gd name="T5" fmla="*/ 5 h 5"/>
                  <a:gd name="T6" fmla="*/ 32 w 76"/>
                  <a:gd name="T7" fmla="*/ 5 h 5"/>
                  <a:gd name="T8" fmla="*/ 41 w 76"/>
                  <a:gd name="T9" fmla="*/ 5 h 5"/>
                  <a:gd name="T10" fmla="*/ 50 w 76"/>
                  <a:gd name="T11" fmla="*/ 5 h 5"/>
                  <a:gd name="T12" fmla="*/ 58 w 76"/>
                  <a:gd name="T13" fmla="*/ 4 h 5"/>
                  <a:gd name="T14" fmla="*/ 64 w 76"/>
                  <a:gd name="T15" fmla="*/ 4 h 5"/>
                  <a:gd name="T16" fmla="*/ 69 w 76"/>
                  <a:gd name="T17" fmla="*/ 3 h 5"/>
                  <a:gd name="T18" fmla="*/ 74 w 76"/>
                  <a:gd name="T19" fmla="*/ 2 h 5"/>
                  <a:gd name="T20" fmla="*/ 75 w 76"/>
                  <a:gd name="T21" fmla="*/ 1 h 5"/>
                  <a:gd name="T22" fmla="*/ 76 w 76"/>
                  <a:gd name="T23" fmla="*/ 0 h 5"/>
                  <a:gd name="T24" fmla="*/ 74 w 76"/>
                  <a:gd name="T25" fmla="*/ 0 h 5"/>
                  <a:gd name="T26" fmla="*/ 73 w 76"/>
                  <a:gd name="T27" fmla="*/ 1 h 5"/>
                  <a:gd name="T28" fmla="*/ 71 w 76"/>
                  <a:gd name="T29" fmla="*/ 2 h 5"/>
                  <a:gd name="T30" fmla="*/ 68 w 76"/>
                  <a:gd name="T31" fmla="*/ 3 h 5"/>
                  <a:gd name="T32" fmla="*/ 62 w 76"/>
                  <a:gd name="T33" fmla="*/ 3 h 5"/>
                  <a:gd name="T34" fmla="*/ 56 w 76"/>
                  <a:gd name="T35" fmla="*/ 4 h 5"/>
                  <a:gd name="T36" fmla="*/ 48 w 76"/>
                  <a:gd name="T37" fmla="*/ 5 h 5"/>
                  <a:gd name="T38" fmla="*/ 40 w 76"/>
                  <a:gd name="T39" fmla="*/ 5 h 5"/>
                  <a:gd name="T40" fmla="*/ 31 w 76"/>
                  <a:gd name="T41" fmla="*/ 5 h 5"/>
                  <a:gd name="T42" fmla="*/ 21 w 76"/>
                  <a:gd name="T43" fmla="*/ 5 h 5"/>
                  <a:gd name="T44" fmla="*/ 10 w 76"/>
                  <a:gd name="T45" fmla="*/ 5 h 5"/>
                  <a:gd name="T46" fmla="*/ 0 w 76"/>
                  <a:gd name="T47" fmla="*/ 5 h 5"/>
                  <a:gd name="T48" fmla="*/ 0 w 76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6" h="5">
                    <a:moveTo>
                      <a:pt x="0" y="5"/>
                    </a:moveTo>
                    <a:lnTo>
                      <a:pt x="10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1" y="5"/>
                    </a:lnTo>
                    <a:lnTo>
                      <a:pt x="50" y="5"/>
                    </a:lnTo>
                    <a:lnTo>
                      <a:pt x="58" y="4"/>
                    </a:lnTo>
                    <a:lnTo>
                      <a:pt x="64" y="4"/>
                    </a:lnTo>
                    <a:lnTo>
                      <a:pt x="69" y="3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6" y="0"/>
                    </a:lnTo>
                    <a:lnTo>
                      <a:pt x="74" y="0"/>
                    </a:lnTo>
                    <a:lnTo>
                      <a:pt x="73" y="1"/>
                    </a:lnTo>
                    <a:lnTo>
                      <a:pt x="71" y="2"/>
                    </a:lnTo>
                    <a:lnTo>
                      <a:pt x="68" y="3"/>
                    </a:lnTo>
                    <a:lnTo>
                      <a:pt x="62" y="3"/>
                    </a:lnTo>
                    <a:lnTo>
                      <a:pt x="56" y="4"/>
                    </a:lnTo>
                    <a:lnTo>
                      <a:pt x="48" y="5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7" name="Freeform 391">
                <a:extLst>
                  <a:ext uri="{FF2B5EF4-FFF2-40B4-BE49-F238E27FC236}">
                    <a16:creationId xmlns:a16="http://schemas.microsoft.com/office/drawing/2014/main" id="{8952169C-8E68-7C46-95D4-FC8087F6F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0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8 w 74"/>
                  <a:gd name="T11" fmla="*/ 5 h 5"/>
                  <a:gd name="T12" fmla="*/ 56 w 74"/>
                  <a:gd name="T13" fmla="*/ 4 h 5"/>
                  <a:gd name="T14" fmla="*/ 62 w 74"/>
                  <a:gd name="T15" fmla="*/ 3 h 5"/>
                  <a:gd name="T16" fmla="*/ 68 w 74"/>
                  <a:gd name="T17" fmla="*/ 3 h 5"/>
                  <a:gd name="T18" fmla="*/ 71 w 74"/>
                  <a:gd name="T19" fmla="*/ 2 h 5"/>
                  <a:gd name="T20" fmla="*/ 73 w 74"/>
                  <a:gd name="T21" fmla="*/ 1 h 5"/>
                  <a:gd name="T22" fmla="*/ 74 w 74"/>
                  <a:gd name="T23" fmla="*/ 0 h 5"/>
                  <a:gd name="T24" fmla="*/ 71 w 74"/>
                  <a:gd name="T25" fmla="*/ 0 h 5"/>
                  <a:gd name="T26" fmla="*/ 70 w 74"/>
                  <a:gd name="T27" fmla="*/ 1 h 5"/>
                  <a:gd name="T28" fmla="*/ 68 w 74"/>
                  <a:gd name="T29" fmla="*/ 2 h 5"/>
                  <a:gd name="T30" fmla="*/ 63 w 74"/>
                  <a:gd name="T31" fmla="*/ 3 h 5"/>
                  <a:gd name="T32" fmla="*/ 58 w 74"/>
                  <a:gd name="T33" fmla="*/ 4 h 5"/>
                  <a:gd name="T34" fmla="*/ 50 w 74"/>
                  <a:gd name="T35" fmla="*/ 4 h 5"/>
                  <a:gd name="T36" fmla="*/ 42 w 74"/>
                  <a:gd name="T37" fmla="*/ 5 h 5"/>
                  <a:gd name="T38" fmla="*/ 32 w 74"/>
                  <a:gd name="T39" fmla="*/ 5 h 5"/>
                  <a:gd name="T40" fmla="*/ 22 w 74"/>
                  <a:gd name="T41" fmla="*/ 5 h 5"/>
                  <a:gd name="T42" fmla="*/ 11 w 74"/>
                  <a:gd name="T43" fmla="*/ 5 h 5"/>
                  <a:gd name="T44" fmla="*/ 0 w 74"/>
                  <a:gd name="T45" fmla="*/ 5 h 5"/>
                  <a:gd name="T46" fmla="*/ 0 w 74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8" y="5"/>
                    </a:lnTo>
                    <a:lnTo>
                      <a:pt x="56" y="4"/>
                    </a:lnTo>
                    <a:lnTo>
                      <a:pt x="62" y="3"/>
                    </a:lnTo>
                    <a:lnTo>
                      <a:pt x="68" y="3"/>
                    </a:lnTo>
                    <a:lnTo>
                      <a:pt x="71" y="2"/>
                    </a:lnTo>
                    <a:lnTo>
                      <a:pt x="73" y="1"/>
                    </a:lnTo>
                    <a:lnTo>
                      <a:pt x="74" y="0"/>
                    </a:lnTo>
                    <a:lnTo>
                      <a:pt x="71" y="0"/>
                    </a:lnTo>
                    <a:lnTo>
                      <a:pt x="70" y="1"/>
                    </a:lnTo>
                    <a:lnTo>
                      <a:pt x="68" y="2"/>
                    </a:lnTo>
                    <a:lnTo>
                      <a:pt x="63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2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8" name="Freeform 392">
                <a:extLst>
                  <a:ext uri="{FF2B5EF4-FFF2-40B4-BE49-F238E27FC236}">
                    <a16:creationId xmlns:a16="http://schemas.microsoft.com/office/drawing/2014/main" id="{8BB13207-CAF0-9B41-8B55-CF2CF6DC9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71" cy="5"/>
              </a:xfrm>
              <a:custGeom>
                <a:avLst/>
                <a:gdLst>
                  <a:gd name="T0" fmla="*/ 0 w 71"/>
                  <a:gd name="T1" fmla="*/ 5 h 5"/>
                  <a:gd name="T2" fmla="*/ 11 w 71"/>
                  <a:gd name="T3" fmla="*/ 5 h 5"/>
                  <a:gd name="T4" fmla="*/ 22 w 71"/>
                  <a:gd name="T5" fmla="*/ 5 h 5"/>
                  <a:gd name="T6" fmla="*/ 32 w 71"/>
                  <a:gd name="T7" fmla="*/ 5 h 5"/>
                  <a:gd name="T8" fmla="*/ 42 w 71"/>
                  <a:gd name="T9" fmla="*/ 5 h 5"/>
                  <a:gd name="T10" fmla="*/ 50 w 71"/>
                  <a:gd name="T11" fmla="*/ 4 h 5"/>
                  <a:gd name="T12" fmla="*/ 58 w 71"/>
                  <a:gd name="T13" fmla="*/ 4 h 5"/>
                  <a:gd name="T14" fmla="*/ 63 w 71"/>
                  <a:gd name="T15" fmla="*/ 3 h 5"/>
                  <a:gd name="T16" fmla="*/ 68 w 71"/>
                  <a:gd name="T17" fmla="*/ 2 h 5"/>
                  <a:gd name="T18" fmla="*/ 70 w 71"/>
                  <a:gd name="T19" fmla="*/ 1 h 5"/>
                  <a:gd name="T20" fmla="*/ 71 w 71"/>
                  <a:gd name="T21" fmla="*/ 0 h 5"/>
                  <a:gd name="T22" fmla="*/ 68 w 71"/>
                  <a:gd name="T23" fmla="*/ 0 h 5"/>
                  <a:gd name="T24" fmla="*/ 68 w 71"/>
                  <a:gd name="T25" fmla="*/ 1 h 5"/>
                  <a:gd name="T26" fmla="*/ 65 w 71"/>
                  <a:gd name="T27" fmla="*/ 2 h 5"/>
                  <a:gd name="T28" fmla="*/ 61 w 71"/>
                  <a:gd name="T29" fmla="*/ 3 h 5"/>
                  <a:gd name="T30" fmla="*/ 55 w 71"/>
                  <a:gd name="T31" fmla="*/ 4 h 5"/>
                  <a:gd name="T32" fmla="*/ 48 w 71"/>
                  <a:gd name="T33" fmla="*/ 4 h 5"/>
                  <a:gd name="T34" fmla="*/ 40 w 71"/>
                  <a:gd name="T35" fmla="*/ 5 h 5"/>
                  <a:gd name="T36" fmla="*/ 32 w 71"/>
                  <a:gd name="T37" fmla="*/ 5 h 5"/>
                  <a:gd name="T38" fmla="*/ 21 w 71"/>
                  <a:gd name="T39" fmla="*/ 5 h 5"/>
                  <a:gd name="T40" fmla="*/ 10 w 71"/>
                  <a:gd name="T41" fmla="*/ 5 h 5"/>
                  <a:gd name="T42" fmla="*/ 0 w 71"/>
                  <a:gd name="T43" fmla="*/ 5 h 5"/>
                  <a:gd name="T44" fmla="*/ 0 w 7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71" h="5">
                    <a:moveTo>
                      <a:pt x="0" y="5"/>
                    </a:moveTo>
                    <a:lnTo>
                      <a:pt x="11" y="5"/>
                    </a:lnTo>
                    <a:lnTo>
                      <a:pt x="22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3" y="3"/>
                    </a:lnTo>
                    <a:lnTo>
                      <a:pt x="68" y="2"/>
                    </a:lnTo>
                    <a:lnTo>
                      <a:pt x="70" y="1"/>
                    </a:lnTo>
                    <a:lnTo>
                      <a:pt x="71" y="0"/>
                    </a:lnTo>
                    <a:lnTo>
                      <a:pt x="68" y="0"/>
                    </a:lnTo>
                    <a:lnTo>
                      <a:pt x="68" y="1"/>
                    </a:lnTo>
                    <a:lnTo>
                      <a:pt x="65" y="2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48" y="4"/>
                    </a:lnTo>
                    <a:lnTo>
                      <a:pt x="40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D7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89" name="Freeform 393">
                <a:extLst>
                  <a:ext uri="{FF2B5EF4-FFF2-40B4-BE49-F238E27FC236}">
                    <a16:creationId xmlns:a16="http://schemas.microsoft.com/office/drawing/2014/main" id="{21604220-5C85-AC47-9570-43E0A5962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8" cy="5"/>
              </a:xfrm>
              <a:custGeom>
                <a:avLst/>
                <a:gdLst>
                  <a:gd name="T0" fmla="*/ 0 w 68"/>
                  <a:gd name="T1" fmla="*/ 5 h 5"/>
                  <a:gd name="T2" fmla="*/ 10 w 68"/>
                  <a:gd name="T3" fmla="*/ 5 h 5"/>
                  <a:gd name="T4" fmla="*/ 21 w 68"/>
                  <a:gd name="T5" fmla="*/ 5 h 5"/>
                  <a:gd name="T6" fmla="*/ 32 w 68"/>
                  <a:gd name="T7" fmla="*/ 5 h 5"/>
                  <a:gd name="T8" fmla="*/ 40 w 68"/>
                  <a:gd name="T9" fmla="*/ 5 h 5"/>
                  <a:gd name="T10" fmla="*/ 48 w 68"/>
                  <a:gd name="T11" fmla="*/ 4 h 5"/>
                  <a:gd name="T12" fmla="*/ 55 w 68"/>
                  <a:gd name="T13" fmla="*/ 4 h 5"/>
                  <a:gd name="T14" fmla="*/ 61 w 68"/>
                  <a:gd name="T15" fmla="*/ 3 h 5"/>
                  <a:gd name="T16" fmla="*/ 65 w 68"/>
                  <a:gd name="T17" fmla="*/ 2 h 5"/>
                  <a:gd name="T18" fmla="*/ 68 w 68"/>
                  <a:gd name="T19" fmla="*/ 1 h 5"/>
                  <a:gd name="T20" fmla="*/ 68 w 68"/>
                  <a:gd name="T21" fmla="*/ 0 h 5"/>
                  <a:gd name="T22" fmla="*/ 66 w 68"/>
                  <a:gd name="T23" fmla="*/ 0 h 5"/>
                  <a:gd name="T24" fmla="*/ 65 w 68"/>
                  <a:gd name="T25" fmla="*/ 1 h 5"/>
                  <a:gd name="T26" fmla="*/ 63 w 68"/>
                  <a:gd name="T27" fmla="*/ 2 h 5"/>
                  <a:gd name="T28" fmla="*/ 59 w 68"/>
                  <a:gd name="T29" fmla="*/ 3 h 5"/>
                  <a:gd name="T30" fmla="*/ 54 w 68"/>
                  <a:gd name="T31" fmla="*/ 3 h 5"/>
                  <a:gd name="T32" fmla="*/ 46 w 68"/>
                  <a:gd name="T33" fmla="*/ 4 h 5"/>
                  <a:gd name="T34" fmla="*/ 39 w 68"/>
                  <a:gd name="T35" fmla="*/ 5 h 5"/>
                  <a:gd name="T36" fmla="*/ 30 w 68"/>
                  <a:gd name="T37" fmla="*/ 5 h 5"/>
                  <a:gd name="T38" fmla="*/ 20 w 68"/>
                  <a:gd name="T39" fmla="*/ 5 h 5"/>
                  <a:gd name="T40" fmla="*/ 10 w 68"/>
                  <a:gd name="T41" fmla="*/ 5 h 5"/>
                  <a:gd name="T42" fmla="*/ 0 w 68"/>
                  <a:gd name="T43" fmla="*/ 5 h 5"/>
                  <a:gd name="T44" fmla="*/ 0 w 68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8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0" y="5"/>
                    </a:lnTo>
                    <a:lnTo>
                      <a:pt x="48" y="4"/>
                    </a:lnTo>
                    <a:lnTo>
                      <a:pt x="55" y="4"/>
                    </a:lnTo>
                    <a:lnTo>
                      <a:pt x="61" y="3"/>
                    </a:lnTo>
                    <a:lnTo>
                      <a:pt x="65" y="2"/>
                    </a:lnTo>
                    <a:lnTo>
                      <a:pt x="68" y="1"/>
                    </a:lnTo>
                    <a:lnTo>
                      <a:pt x="6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3" y="2"/>
                    </a:lnTo>
                    <a:lnTo>
                      <a:pt x="59" y="3"/>
                    </a:lnTo>
                    <a:lnTo>
                      <a:pt x="54" y="3"/>
                    </a:lnTo>
                    <a:lnTo>
                      <a:pt x="46" y="4"/>
                    </a:lnTo>
                    <a:lnTo>
                      <a:pt x="39" y="5"/>
                    </a:lnTo>
                    <a:lnTo>
                      <a:pt x="30" y="5"/>
                    </a:lnTo>
                    <a:lnTo>
                      <a:pt x="20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0" name="Freeform 394">
                <a:extLst>
                  <a:ext uri="{FF2B5EF4-FFF2-40B4-BE49-F238E27FC236}">
                    <a16:creationId xmlns:a16="http://schemas.microsoft.com/office/drawing/2014/main" id="{FE6B6D6B-9418-5A4F-B02F-EB506D9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0 w 66"/>
                  <a:gd name="T5" fmla="*/ 5 h 5"/>
                  <a:gd name="T6" fmla="*/ 30 w 66"/>
                  <a:gd name="T7" fmla="*/ 5 h 5"/>
                  <a:gd name="T8" fmla="*/ 39 w 66"/>
                  <a:gd name="T9" fmla="*/ 5 h 5"/>
                  <a:gd name="T10" fmla="*/ 46 w 66"/>
                  <a:gd name="T11" fmla="*/ 4 h 5"/>
                  <a:gd name="T12" fmla="*/ 54 w 66"/>
                  <a:gd name="T13" fmla="*/ 3 h 5"/>
                  <a:gd name="T14" fmla="*/ 59 w 66"/>
                  <a:gd name="T15" fmla="*/ 3 h 5"/>
                  <a:gd name="T16" fmla="*/ 63 w 66"/>
                  <a:gd name="T17" fmla="*/ 2 h 5"/>
                  <a:gd name="T18" fmla="*/ 65 w 66"/>
                  <a:gd name="T19" fmla="*/ 1 h 5"/>
                  <a:gd name="T20" fmla="*/ 66 w 66"/>
                  <a:gd name="T21" fmla="*/ 0 h 5"/>
                  <a:gd name="T22" fmla="*/ 63 w 66"/>
                  <a:gd name="T23" fmla="*/ 0 h 5"/>
                  <a:gd name="T24" fmla="*/ 62 w 66"/>
                  <a:gd name="T25" fmla="*/ 1 h 5"/>
                  <a:gd name="T26" fmla="*/ 61 w 66"/>
                  <a:gd name="T27" fmla="*/ 2 h 5"/>
                  <a:gd name="T28" fmla="*/ 56 w 66"/>
                  <a:gd name="T29" fmla="*/ 3 h 5"/>
                  <a:gd name="T30" fmla="*/ 51 w 66"/>
                  <a:gd name="T31" fmla="*/ 3 h 5"/>
                  <a:gd name="T32" fmla="*/ 45 w 66"/>
                  <a:gd name="T33" fmla="*/ 4 h 5"/>
                  <a:gd name="T34" fmla="*/ 37 w 66"/>
                  <a:gd name="T35" fmla="*/ 4 h 5"/>
                  <a:gd name="T36" fmla="*/ 29 w 66"/>
                  <a:gd name="T37" fmla="*/ 5 h 5"/>
                  <a:gd name="T38" fmla="*/ 19 w 66"/>
                  <a:gd name="T39" fmla="*/ 5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5"/>
                    </a:lnTo>
                    <a:lnTo>
                      <a:pt x="30" y="5"/>
                    </a:lnTo>
                    <a:lnTo>
                      <a:pt x="39" y="5"/>
                    </a:lnTo>
                    <a:lnTo>
                      <a:pt x="46" y="4"/>
                    </a:lnTo>
                    <a:lnTo>
                      <a:pt x="54" y="3"/>
                    </a:lnTo>
                    <a:lnTo>
                      <a:pt x="59" y="3"/>
                    </a:lnTo>
                    <a:lnTo>
                      <a:pt x="63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63" y="0"/>
                    </a:lnTo>
                    <a:lnTo>
                      <a:pt x="62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51" y="3"/>
                    </a:lnTo>
                    <a:lnTo>
                      <a:pt x="45" y="4"/>
                    </a:lnTo>
                    <a:lnTo>
                      <a:pt x="37" y="4"/>
                    </a:lnTo>
                    <a:lnTo>
                      <a:pt x="29" y="5"/>
                    </a:lnTo>
                    <a:lnTo>
                      <a:pt x="19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1" name="Freeform 395">
                <a:extLst>
                  <a:ext uri="{FF2B5EF4-FFF2-40B4-BE49-F238E27FC236}">
                    <a16:creationId xmlns:a16="http://schemas.microsoft.com/office/drawing/2014/main" id="{AAD36B60-595E-5341-9DC8-A03554533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3" cy="5"/>
              </a:xfrm>
              <a:custGeom>
                <a:avLst/>
                <a:gdLst>
                  <a:gd name="T0" fmla="*/ 0 w 63"/>
                  <a:gd name="T1" fmla="*/ 5 h 5"/>
                  <a:gd name="T2" fmla="*/ 10 w 63"/>
                  <a:gd name="T3" fmla="*/ 5 h 5"/>
                  <a:gd name="T4" fmla="*/ 19 w 63"/>
                  <a:gd name="T5" fmla="*/ 5 h 5"/>
                  <a:gd name="T6" fmla="*/ 29 w 63"/>
                  <a:gd name="T7" fmla="*/ 5 h 5"/>
                  <a:gd name="T8" fmla="*/ 37 w 63"/>
                  <a:gd name="T9" fmla="*/ 4 h 5"/>
                  <a:gd name="T10" fmla="*/ 45 w 63"/>
                  <a:gd name="T11" fmla="*/ 4 h 5"/>
                  <a:gd name="T12" fmla="*/ 51 w 63"/>
                  <a:gd name="T13" fmla="*/ 3 h 5"/>
                  <a:gd name="T14" fmla="*/ 56 w 63"/>
                  <a:gd name="T15" fmla="*/ 3 h 5"/>
                  <a:gd name="T16" fmla="*/ 61 w 63"/>
                  <a:gd name="T17" fmla="*/ 2 h 5"/>
                  <a:gd name="T18" fmla="*/ 62 w 63"/>
                  <a:gd name="T19" fmla="*/ 1 h 5"/>
                  <a:gd name="T20" fmla="*/ 63 w 63"/>
                  <a:gd name="T21" fmla="*/ 0 h 5"/>
                  <a:gd name="T22" fmla="*/ 61 w 63"/>
                  <a:gd name="T23" fmla="*/ 0 h 5"/>
                  <a:gd name="T24" fmla="*/ 60 w 63"/>
                  <a:gd name="T25" fmla="*/ 1 h 5"/>
                  <a:gd name="T26" fmla="*/ 58 w 63"/>
                  <a:gd name="T27" fmla="*/ 2 h 5"/>
                  <a:gd name="T28" fmla="*/ 54 w 63"/>
                  <a:gd name="T29" fmla="*/ 3 h 5"/>
                  <a:gd name="T30" fmla="*/ 49 w 63"/>
                  <a:gd name="T31" fmla="*/ 3 h 5"/>
                  <a:gd name="T32" fmla="*/ 43 w 63"/>
                  <a:gd name="T33" fmla="*/ 4 h 5"/>
                  <a:gd name="T34" fmla="*/ 36 w 63"/>
                  <a:gd name="T35" fmla="*/ 4 h 5"/>
                  <a:gd name="T36" fmla="*/ 27 w 63"/>
                  <a:gd name="T37" fmla="*/ 5 h 5"/>
                  <a:gd name="T38" fmla="*/ 18 w 63"/>
                  <a:gd name="T39" fmla="*/ 5 h 5"/>
                  <a:gd name="T40" fmla="*/ 10 w 63"/>
                  <a:gd name="T41" fmla="*/ 5 h 5"/>
                  <a:gd name="T42" fmla="*/ 0 w 63"/>
                  <a:gd name="T43" fmla="*/ 5 h 5"/>
                  <a:gd name="T44" fmla="*/ 0 w 63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45" y="4"/>
                    </a:lnTo>
                    <a:lnTo>
                      <a:pt x="51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2" y="1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60" y="1"/>
                    </a:lnTo>
                    <a:lnTo>
                      <a:pt x="58" y="2"/>
                    </a:lnTo>
                    <a:lnTo>
                      <a:pt x="54" y="3"/>
                    </a:lnTo>
                    <a:lnTo>
                      <a:pt x="49" y="3"/>
                    </a:lnTo>
                    <a:lnTo>
                      <a:pt x="43" y="4"/>
                    </a:lnTo>
                    <a:lnTo>
                      <a:pt x="36" y="4"/>
                    </a:lnTo>
                    <a:lnTo>
                      <a:pt x="27" y="5"/>
                    </a:lnTo>
                    <a:lnTo>
                      <a:pt x="18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777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2" name="Freeform 396">
                <a:extLst>
                  <a:ext uri="{FF2B5EF4-FFF2-40B4-BE49-F238E27FC236}">
                    <a16:creationId xmlns:a16="http://schemas.microsoft.com/office/drawing/2014/main" id="{6307FF3A-1E0B-1C44-9DA4-B7CE4AFE0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61" cy="5"/>
              </a:xfrm>
              <a:custGeom>
                <a:avLst/>
                <a:gdLst>
                  <a:gd name="T0" fmla="*/ 0 w 61"/>
                  <a:gd name="T1" fmla="*/ 5 h 5"/>
                  <a:gd name="T2" fmla="*/ 10 w 61"/>
                  <a:gd name="T3" fmla="*/ 5 h 5"/>
                  <a:gd name="T4" fmla="*/ 18 w 61"/>
                  <a:gd name="T5" fmla="*/ 5 h 5"/>
                  <a:gd name="T6" fmla="*/ 27 w 61"/>
                  <a:gd name="T7" fmla="*/ 5 h 5"/>
                  <a:gd name="T8" fmla="*/ 36 w 61"/>
                  <a:gd name="T9" fmla="*/ 4 h 5"/>
                  <a:gd name="T10" fmla="*/ 43 w 61"/>
                  <a:gd name="T11" fmla="*/ 4 h 5"/>
                  <a:gd name="T12" fmla="*/ 49 w 61"/>
                  <a:gd name="T13" fmla="*/ 3 h 5"/>
                  <a:gd name="T14" fmla="*/ 54 w 61"/>
                  <a:gd name="T15" fmla="*/ 3 h 5"/>
                  <a:gd name="T16" fmla="*/ 58 w 61"/>
                  <a:gd name="T17" fmla="*/ 2 h 5"/>
                  <a:gd name="T18" fmla="*/ 60 w 61"/>
                  <a:gd name="T19" fmla="*/ 1 h 5"/>
                  <a:gd name="T20" fmla="*/ 61 w 61"/>
                  <a:gd name="T21" fmla="*/ 0 h 5"/>
                  <a:gd name="T22" fmla="*/ 58 w 61"/>
                  <a:gd name="T23" fmla="*/ 0 h 5"/>
                  <a:gd name="T24" fmla="*/ 57 w 61"/>
                  <a:gd name="T25" fmla="*/ 1 h 5"/>
                  <a:gd name="T26" fmla="*/ 55 w 61"/>
                  <a:gd name="T27" fmla="*/ 2 h 5"/>
                  <a:gd name="T28" fmla="*/ 52 w 61"/>
                  <a:gd name="T29" fmla="*/ 2 h 5"/>
                  <a:gd name="T30" fmla="*/ 47 w 61"/>
                  <a:gd name="T31" fmla="*/ 3 h 5"/>
                  <a:gd name="T32" fmla="*/ 41 w 61"/>
                  <a:gd name="T33" fmla="*/ 4 h 5"/>
                  <a:gd name="T34" fmla="*/ 34 w 61"/>
                  <a:gd name="T35" fmla="*/ 4 h 5"/>
                  <a:gd name="T36" fmla="*/ 26 w 61"/>
                  <a:gd name="T37" fmla="*/ 4 h 5"/>
                  <a:gd name="T38" fmla="*/ 18 w 61"/>
                  <a:gd name="T39" fmla="*/ 5 h 5"/>
                  <a:gd name="T40" fmla="*/ 9 w 61"/>
                  <a:gd name="T41" fmla="*/ 5 h 5"/>
                  <a:gd name="T42" fmla="*/ 0 w 61"/>
                  <a:gd name="T43" fmla="*/ 5 h 5"/>
                  <a:gd name="T44" fmla="*/ 0 w 61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5">
                    <a:moveTo>
                      <a:pt x="0" y="5"/>
                    </a:moveTo>
                    <a:lnTo>
                      <a:pt x="10" y="5"/>
                    </a:lnTo>
                    <a:lnTo>
                      <a:pt x="18" y="5"/>
                    </a:lnTo>
                    <a:lnTo>
                      <a:pt x="27" y="5"/>
                    </a:lnTo>
                    <a:lnTo>
                      <a:pt x="36" y="4"/>
                    </a:lnTo>
                    <a:lnTo>
                      <a:pt x="43" y="4"/>
                    </a:lnTo>
                    <a:lnTo>
                      <a:pt x="49" y="3"/>
                    </a:lnTo>
                    <a:lnTo>
                      <a:pt x="54" y="3"/>
                    </a:lnTo>
                    <a:lnTo>
                      <a:pt x="58" y="2"/>
                    </a:lnTo>
                    <a:lnTo>
                      <a:pt x="60" y="1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1"/>
                    </a:lnTo>
                    <a:lnTo>
                      <a:pt x="55" y="2"/>
                    </a:lnTo>
                    <a:lnTo>
                      <a:pt x="52" y="2"/>
                    </a:lnTo>
                    <a:lnTo>
                      <a:pt x="47" y="3"/>
                    </a:lnTo>
                    <a:lnTo>
                      <a:pt x="41" y="4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5"/>
                    </a:lnTo>
                    <a:lnTo>
                      <a:pt x="9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3" name="Freeform 397">
                <a:extLst>
                  <a:ext uri="{FF2B5EF4-FFF2-40B4-BE49-F238E27FC236}">
                    <a16:creationId xmlns:a16="http://schemas.microsoft.com/office/drawing/2014/main" id="{569B453C-1568-3A49-AB30-EDF72101C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8" cy="5"/>
              </a:xfrm>
              <a:custGeom>
                <a:avLst/>
                <a:gdLst>
                  <a:gd name="T0" fmla="*/ 0 w 58"/>
                  <a:gd name="T1" fmla="*/ 5 h 5"/>
                  <a:gd name="T2" fmla="*/ 9 w 58"/>
                  <a:gd name="T3" fmla="*/ 5 h 5"/>
                  <a:gd name="T4" fmla="*/ 18 w 58"/>
                  <a:gd name="T5" fmla="*/ 5 h 5"/>
                  <a:gd name="T6" fmla="*/ 26 w 58"/>
                  <a:gd name="T7" fmla="*/ 4 h 5"/>
                  <a:gd name="T8" fmla="*/ 34 w 58"/>
                  <a:gd name="T9" fmla="*/ 4 h 5"/>
                  <a:gd name="T10" fmla="*/ 41 w 58"/>
                  <a:gd name="T11" fmla="*/ 4 h 5"/>
                  <a:gd name="T12" fmla="*/ 47 w 58"/>
                  <a:gd name="T13" fmla="*/ 3 h 5"/>
                  <a:gd name="T14" fmla="*/ 52 w 58"/>
                  <a:gd name="T15" fmla="*/ 2 h 5"/>
                  <a:gd name="T16" fmla="*/ 55 w 58"/>
                  <a:gd name="T17" fmla="*/ 2 h 5"/>
                  <a:gd name="T18" fmla="*/ 57 w 58"/>
                  <a:gd name="T19" fmla="*/ 1 h 5"/>
                  <a:gd name="T20" fmla="*/ 58 w 58"/>
                  <a:gd name="T21" fmla="*/ 0 h 5"/>
                  <a:gd name="T22" fmla="*/ 55 w 58"/>
                  <a:gd name="T23" fmla="*/ 0 h 5"/>
                  <a:gd name="T24" fmla="*/ 54 w 58"/>
                  <a:gd name="T25" fmla="*/ 1 h 5"/>
                  <a:gd name="T26" fmla="*/ 52 w 58"/>
                  <a:gd name="T27" fmla="*/ 2 h 5"/>
                  <a:gd name="T28" fmla="*/ 48 w 58"/>
                  <a:gd name="T29" fmla="*/ 3 h 5"/>
                  <a:gd name="T30" fmla="*/ 42 w 58"/>
                  <a:gd name="T31" fmla="*/ 3 h 5"/>
                  <a:gd name="T32" fmla="*/ 36 w 58"/>
                  <a:gd name="T33" fmla="*/ 4 h 5"/>
                  <a:gd name="T34" fmla="*/ 28 w 58"/>
                  <a:gd name="T35" fmla="*/ 4 h 5"/>
                  <a:gd name="T36" fmla="*/ 19 w 58"/>
                  <a:gd name="T37" fmla="*/ 4 h 5"/>
                  <a:gd name="T38" fmla="*/ 10 w 58"/>
                  <a:gd name="T39" fmla="*/ 5 h 5"/>
                  <a:gd name="T40" fmla="*/ 0 w 58"/>
                  <a:gd name="T41" fmla="*/ 5 h 5"/>
                  <a:gd name="T42" fmla="*/ 0 w 58"/>
                  <a:gd name="T43" fmla="*/ 5 h 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5">
                    <a:moveTo>
                      <a:pt x="0" y="5"/>
                    </a:moveTo>
                    <a:lnTo>
                      <a:pt x="9" y="5"/>
                    </a:lnTo>
                    <a:lnTo>
                      <a:pt x="18" y="5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1" y="4"/>
                    </a:lnTo>
                    <a:lnTo>
                      <a:pt x="47" y="3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1"/>
                    </a:lnTo>
                    <a:lnTo>
                      <a:pt x="58" y="0"/>
                    </a:lnTo>
                    <a:lnTo>
                      <a:pt x="55" y="0"/>
                    </a:lnTo>
                    <a:lnTo>
                      <a:pt x="54" y="1"/>
                    </a:lnTo>
                    <a:lnTo>
                      <a:pt x="52" y="2"/>
                    </a:lnTo>
                    <a:lnTo>
                      <a:pt x="48" y="3"/>
                    </a:lnTo>
                    <a:lnTo>
                      <a:pt x="42" y="3"/>
                    </a:lnTo>
                    <a:lnTo>
                      <a:pt x="36" y="4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4" name="Freeform 398">
                <a:extLst>
                  <a:ext uri="{FF2B5EF4-FFF2-40B4-BE49-F238E27FC236}">
                    <a16:creationId xmlns:a16="http://schemas.microsoft.com/office/drawing/2014/main" id="{14C87CA5-36B2-C342-A14D-AE7A0915B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5" cy="5"/>
              </a:xfrm>
              <a:custGeom>
                <a:avLst/>
                <a:gdLst>
                  <a:gd name="T0" fmla="*/ 0 w 55"/>
                  <a:gd name="T1" fmla="*/ 5 h 5"/>
                  <a:gd name="T2" fmla="*/ 10 w 55"/>
                  <a:gd name="T3" fmla="*/ 5 h 5"/>
                  <a:gd name="T4" fmla="*/ 19 w 55"/>
                  <a:gd name="T5" fmla="*/ 4 h 5"/>
                  <a:gd name="T6" fmla="*/ 28 w 55"/>
                  <a:gd name="T7" fmla="*/ 4 h 5"/>
                  <a:gd name="T8" fmla="*/ 36 w 55"/>
                  <a:gd name="T9" fmla="*/ 4 h 5"/>
                  <a:gd name="T10" fmla="*/ 42 w 55"/>
                  <a:gd name="T11" fmla="*/ 3 h 5"/>
                  <a:gd name="T12" fmla="*/ 48 w 55"/>
                  <a:gd name="T13" fmla="*/ 3 h 5"/>
                  <a:gd name="T14" fmla="*/ 52 w 55"/>
                  <a:gd name="T15" fmla="*/ 2 h 5"/>
                  <a:gd name="T16" fmla="*/ 54 w 55"/>
                  <a:gd name="T17" fmla="*/ 1 h 5"/>
                  <a:gd name="T18" fmla="*/ 55 w 55"/>
                  <a:gd name="T19" fmla="*/ 0 h 5"/>
                  <a:gd name="T20" fmla="*/ 53 w 55"/>
                  <a:gd name="T21" fmla="*/ 0 h 5"/>
                  <a:gd name="T22" fmla="*/ 52 w 55"/>
                  <a:gd name="T23" fmla="*/ 1 h 5"/>
                  <a:gd name="T24" fmla="*/ 50 w 55"/>
                  <a:gd name="T25" fmla="*/ 2 h 5"/>
                  <a:gd name="T26" fmla="*/ 46 w 55"/>
                  <a:gd name="T27" fmla="*/ 2 h 5"/>
                  <a:gd name="T28" fmla="*/ 40 w 55"/>
                  <a:gd name="T29" fmla="*/ 3 h 5"/>
                  <a:gd name="T30" fmla="*/ 34 w 55"/>
                  <a:gd name="T31" fmla="*/ 4 h 5"/>
                  <a:gd name="T32" fmla="*/ 26 w 55"/>
                  <a:gd name="T33" fmla="*/ 4 h 5"/>
                  <a:gd name="T34" fmla="*/ 18 w 55"/>
                  <a:gd name="T35" fmla="*/ 4 h 5"/>
                  <a:gd name="T36" fmla="*/ 10 w 55"/>
                  <a:gd name="T37" fmla="*/ 4 h 5"/>
                  <a:gd name="T38" fmla="*/ 0 w 55"/>
                  <a:gd name="T39" fmla="*/ 4 h 5"/>
                  <a:gd name="T40" fmla="*/ 0 w 55"/>
                  <a:gd name="T41" fmla="*/ 5 h 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5" h="5">
                    <a:moveTo>
                      <a:pt x="0" y="5"/>
                    </a:moveTo>
                    <a:lnTo>
                      <a:pt x="10" y="5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4"/>
                    </a:lnTo>
                    <a:lnTo>
                      <a:pt x="42" y="3"/>
                    </a:lnTo>
                    <a:lnTo>
                      <a:pt x="48" y="3"/>
                    </a:lnTo>
                    <a:lnTo>
                      <a:pt x="52" y="2"/>
                    </a:lnTo>
                    <a:lnTo>
                      <a:pt x="54" y="1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2" y="1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40" y="3"/>
                    </a:lnTo>
                    <a:lnTo>
                      <a:pt x="34" y="4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5" name="Freeform 399">
                <a:extLst>
                  <a:ext uri="{FF2B5EF4-FFF2-40B4-BE49-F238E27FC236}">
                    <a16:creationId xmlns:a16="http://schemas.microsoft.com/office/drawing/2014/main" id="{C58A9A7A-2364-8C41-AA80-98D1A7278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10 w 53"/>
                  <a:gd name="T3" fmla="*/ 4 h 4"/>
                  <a:gd name="T4" fmla="*/ 18 w 53"/>
                  <a:gd name="T5" fmla="*/ 4 h 4"/>
                  <a:gd name="T6" fmla="*/ 26 w 53"/>
                  <a:gd name="T7" fmla="*/ 4 h 4"/>
                  <a:gd name="T8" fmla="*/ 34 w 53"/>
                  <a:gd name="T9" fmla="*/ 4 h 4"/>
                  <a:gd name="T10" fmla="*/ 40 w 53"/>
                  <a:gd name="T11" fmla="*/ 3 h 4"/>
                  <a:gd name="T12" fmla="*/ 46 w 53"/>
                  <a:gd name="T13" fmla="*/ 2 h 4"/>
                  <a:gd name="T14" fmla="*/ 50 w 53"/>
                  <a:gd name="T15" fmla="*/ 2 h 4"/>
                  <a:gd name="T16" fmla="*/ 52 w 53"/>
                  <a:gd name="T17" fmla="*/ 1 h 4"/>
                  <a:gd name="T18" fmla="*/ 53 w 53"/>
                  <a:gd name="T19" fmla="*/ 0 h 4"/>
                  <a:gd name="T20" fmla="*/ 50 w 53"/>
                  <a:gd name="T21" fmla="*/ 0 h 4"/>
                  <a:gd name="T22" fmla="*/ 49 w 53"/>
                  <a:gd name="T23" fmla="*/ 1 h 4"/>
                  <a:gd name="T24" fmla="*/ 47 w 53"/>
                  <a:gd name="T25" fmla="*/ 2 h 4"/>
                  <a:gd name="T26" fmla="*/ 44 w 53"/>
                  <a:gd name="T27" fmla="*/ 2 h 4"/>
                  <a:gd name="T28" fmla="*/ 39 w 53"/>
                  <a:gd name="T29" fmla="*/ 3 h 4"/>
                  <a:gd name="T30" fmla="*/ 32 w 53"/>
                  <a:gd name="T31" fmla="*/ 3 h 4"/>
                  <a:gd name="T32" fmla="*/ 25 w 53"/>
                  <a:gd name="T33" fmla="*/ 4 h 4"/>
                  <a:gd name="T34" fmla="*/ 18 w 53"/>
                  <a:gd name="T35" fmla="*/ 4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10" y="4"/>
                    </a:lnTo>
                    <a:lnTo>
                      <a:pt x="18" y="4"/>
                    </a:lnTo>
                    <a:lnTo>
                      <a:pt x="26" y="4"/>
                    </a:lnTo>
                    <a:lnTo>
                      <a:pt x="34" y="4"/>
                    </a:lnTo>
                    <a:lnTo>
                      <a:pt x="40" y="3"/>
                    </a:lnTo>
                    <a:lnTo>
                      <a:pt x="46" y="2"/>
                    </a:lnTo>
                    <a:lnTo>
                      <a:pt x="50" y="2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7" y="2"/>
                    </a:lnTo>
                    <a:lnTo>
                      <a:pt x="44" y="2"/>
                    </a:lnTo>
                    <a:lnTo>
                      <a:pt x="39" y="3"/>
                    </a:lnTo>
                    <a:lnTo>
                      <a:pt x="32" y="3"/>
                    </a:lnTo>
                    <a:lnTo>
                      <a:pt x="25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27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6" name="Freeform 400">
                <a:extLst>
                  <a:ext uri="{FF2B5EF4-FFF2-40B4-BE49-F238E27FC236}">
                    <a16:creationId xmlns:a16="http://schemas.microsoft.com/office/drawing/2014/main" id="{686ECD51-F2EB-144C-B9E5-DB1B5A6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8 w 50"/>
                  <a:gd name="T5" fmla="*/ 4 h 4"/>
                  <a:gd name="T6" fmla="*/ 25 w 50"/>
                  <a:gd name="T7" fmla="*/ 4 h 4"/>
                  <a:gd name="T8" fmla="*/ 32 w 50"/>
                  <a:gd name="T9" fmla="*/ 3 h 4"/>
                  <a:gd name="T10" fmla="*/ 39 w 50"/>
                  <a:gd name="T11" fmla="*/ 3 h 4"/>
                  <a:gd name="T12" fmla="*/ 44 w 50"/>
                  <a:gd name="T13" fmla="*/ 2 h 4"/>
                  <a:gd name="T14" fmla="*/ 47 w 50"/>
                  <a:gd name="T15" fmla="*/ 2 h 4"/>
                  <a:gd name="T16" fmla="*/ 49 w 50"/>
                  <a:gd name="T17" fmla="*/ 1 h 4"/>
                  <a:gd name="T18" fmla="*/ 50 w 50"/>
                  <a:gd name="T19" fmla="*/ 0 h 4"/>
                  <a:gd name="T20" fmla="*/ 47 w 50"/>
                  <a:gd name="T21" fmla="*/ 0 h 4"/>
                  <a:gd name="T22" fmla="*/ 46 w 50"/>
                  <a:gd name="T23" fmla="*/ 1 h 4"/>
                  <a:gd name="T24" fmla="*/ 45 w 50"/>
                  <a:gd name="T25" fmla="*/ 2 h 4"/>
                  <a:gd name="T26" fmla="*/ 41 w 50"/>
                  <a:gd name="T27" fmla="*/ 2 h 4"/>
                  <a:gd name="T28" fmla="*/ 37 w 50"/>
                  <a:gd name="T29" fmla="*/ 3 h 4"/>
                  <a:gd name="T30" fmla="*/ 31 w 50"/>
                  <a:gd name="T31" fmla="*/ 3 h 4"/>
                  <a:gd name="T32" fmla="*/ 24 w 50"/>
                  <a:gd name="T33" fmla="*/ 4 h 4"/>
                  <a:gd name="T34" fmla="*/ 17 w 50"/>
                  <a:gd name="T35" fmla="*/ 4 h 4"/>
                  <a:gd name="T36" fmla="*/ 8 w 50"/>
                  <a:gd name="T37" fmla="*/ 4 h 4"/>
                  <a:gd name="T38" fmla="*/ 0 w 50"/>
                  <a:gd name="T39" fmla="*/ 4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4"/>
                    </a:lnTo>
                    <a:lnTo>
                      <a:pt x="32" y="3"/>
                    </a:lnTo>
                    <a:lnTo>
                      <a:pt x="39" y="3"/>
                    </a:lnTo>
                    <a:lnTo>
                      <a:pt x="44" y="2"/>
                    </a:lnTo>
                    <a:lnTo>
                      <a:pt x="47" y="2"/>
                    </a:lnTo>
                    <a:lnTo>
                      <a:pt x="49" y="1"/>
                    </a:lnTo>
                    <a:lnTo>
                      <a:pt x="50" y="0"/>
                    </a:lnTo>
                    <a:lnTo>
                      <a:pt x="47" y="0"/>
                    </a:lnTo>
                    <a:lnTo>
                      <a:pt x="46" y="1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7" y="3"/>
                    </a:lnTo>
                    <a:lnTo>
                      <a:pt x="31" y="3"/>
                    </a:lnTo>
                    <a:lnTo>
                      <a:pt x="24" y="4"/>
                    </a:lnTo>
                    <a:lnTo>
                      <a:pt x="17" y="4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7" name="Freeform 401">
                <a:extLst>
                  <a:ext uri="{FF2B5EF4-FFF2-40B4-BE49-F238E27FC236}">
                    <a16:creationId xmlns:a16="http://schemas.microsoft.com/office/drawing/2014/main" id="{4835900A-D0C5-E043-8827-9C7BED76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7" cy="4"/>
              </a:xfrm>
              <a:custGeom>
                <a:avLst/>
                <a:gdLst>
                  <a:gd name="T0" fmla="*/ 0 w 47"/>
                  <a:gd name="T1" fmla="*/ 4 h 4"/>
                  <a:gd name="T2" fmla="*/ 8 w 47"/>
                  <a:gd name="T3" fmla="*/ 4 h 4"/>
                  <a:gd name="T4" fmla="*/ 17 w 47"/>
                  <a:gd name="T5" fmla="*/ 4 h 4"/>
                  <a:gd name="T6" fmla="*/ 24 w 47"/>
                  <a:gd name="T7" fmla="*/ 4 h 4"/>
                  <a:gd name="T8" fmla="*/ 31 w 47"/>
                  <a:gd name="T9" fmla="*/ 3 h 4"/>
                  <a:gd name="T10" fmla="*/ 37 w 47"/>
                  <a:gd name="T11" fmla="*/ 3 h 4"/>
                  <a:gd name="T12" fmla="*/ 41 w 47"/>
                  <a:gd name="T13" fmla="*/ 2 h 4"/>
                  <a:gd name="T14" fmla="*/ 45 w 47"/>
                  <a:gd name="T15" fmla="*/ 2 h 4"/>
                  <a:gd name="T16" fmla="*/ 46 w 47"/>
                  <a:gd name="T17" fmla="*/ 1 h 4"/>
                  <a:gd name="T18" fmla="*/ 47 w 47"/>
                  <a:gd name="T19" fmla="*/ 0 h 4"/>
                  <a:gd name="T20" fmla="*/ 45 w 47"/>
                  <a:gd name="T21" fmla="*/ 0 h 4"/>
                  <a:gd name="T22" fmla="*/ 44 w 47"/>
                  <a:gd name="T23" fmla="*/ 1 h 4"/>
                  <a:gd name="T24" fmla="*/ 41 w 47"/>
                  <a:gd name="T25" fmla="*/ 2 h 4"/>
                  <a:gd name="T26" fmla="*/ 38 w 47"/>
                  <a:gd name="T27" fmla="*/ 2 h 4"/>
                  <a:gd name="T28" fmla="*/ 32 w 47"/>
                  <a:gd name="T29" fmla="*/ 3 h 4"/>
                  <a:gd name="T30" fmla="*/ 25 w 47"/>
                  <a:gd name="T31" fmla="*/ 3 h 4"/>
                  <a:gd name="T32" fmla="*/ 18 w 47"/>
                  <a:gd name="T33" fmla="*/ 4 h 4"/>
                  <a:gd name="T34" fmla="*/ 9 w 47"/>
                  <a:gd name="T35" fmla="*/ 4 h 4"/>
                  <a:gd name="T36" fmla="*/ 0 w 47"/>
                  <a:gd name="T37" fmla="*/ 4 h 4"/>
                  <a:gd name="T38" fmla="*/ 0 w 47"/>
                  <a:gd name="T39" fmla="*/ 4 h 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7" h="4">
                    <a:moveTo>
                      <a:pt x="0" y="4"/>
                    </a:moveTo>
                    <a:lnTo>
                      <a:pt x="8" y="4"/>
                    </a:lnTo>
                    <a:lnTo>
                      <a:pt x="17" y="4"/>
                    </a:lnTo>
                    <a:lnTo>
                      <a:pt x="24" y="4"/>
                    </a:lnTo>
                    <a:lnTo>
                      <a:pt x="31" y="3"/>
                    </a:lnTo>
                    <a:lnTo>
                      <a:pt x="37" y="3"/>
                    </a:lnTo>
                    <a:lnTo>
                      <a:pt x="41" y="2"/>
                    </a:lnTo>
                    <a:lnTo>
                      <a:pt x="45" y="2"/>
                    </a:lnTo>
                    <a:lnTo>
                      <a:pt x="46" y="1"/>
                    </a:lnTo>
                    <a:lnTo>
                      <a:pt x="47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1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8" name="Freeform 402">
                <a:extLst>
                  <a:ext uri="{FF2B5EF4-FFF2-40B4-BE49-F238E27FC236}">
                    <a16:creationId xmlns:a16="http://schemas.microsoft.com/office/drawing/2014/main" id="{069D6DB0-F9A0-2E4C-B29C-58F3347C5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5" cy="4"/>
              </a:xfrm>
              <a:custGeom>
                <a:avLst/>
                <a:gdLst>
                  <a:gd name="T0" fmla="*/ 0 w 45"/>
                  <a:gd name="T1" fmla="*/ 4 h 4"/>
                  <a:gd name="T2" fmla="*/ 9 w 45"/>
                  <a:gd name="T3" fmla="*/ 4 h 4"/>
                  <a:gd name="T4" fmla="*/ 18 w 45"/>
                  <a:gd name="T5" fmla="*/ 4 h 4"/>
                  <a:gd name="T6" fmla="*/ 25 w 45"/>
                  <a:gd name="T7" fmla="*/ 3 h 4"/>
                  <a:gd name="T8" fmla="*/ 32 w 45"/>
                  <a:gd name="T9" fmla="*/ 3 h 4"/>
                  <a:gd name="T10" fmla="*/ 38 w 45"/>
                  <a:gd name="T11" fmla="*/ 2 h 4"/>
                  <a:gd name="T12" fmla="*/ 41 w 45"/>
                  <a:gd name="T13" fmla="*/ 2 h 4"/>
                  <a:gd name="T14" fmla="*/ 44 w 45"/>
                  <a:gd name="T15" fmla="*/ 1 h 4"/>
                  <a:gd name="T16" fmla="*/ 45 w 45"/>
                  <a:gd name="T17" fmla="*/ 0 h 4"/>
                  <a:gd name="T18" fmla="*/ 42 w 45"/>
                  <a:gd name="T19" fmla="*/ 0 h 4"/>
                  <a:gd name="T20" fmla="*/ 41 w 45"/>
                  <a:gd name="T21" fmla="*/ 1 h 4"/>
                  <a:gd name="T22" fmla="*/ 39 w 45"/>
                  <a:gd name="T23" fmla="*/ 2 h 4"/>
                  <a:gd name="T24" fmla="*/ 35 w 45"/>
                  <a:gd name="T25" fmla="*/ 2 h 4"/>
                  <a:gd name="T26" fmla="*/ 30 w 45"/>
                  <a:gd name="T27" fmla="*/ 3 h 4"/>
                  <a:gd name="T28" fmla="*/ 24 w 45"/>
                  <a:gd name="T29" fmla="*/ 3 h 4"/>
                  <a:gd name="T30" fmla="*/ 16 w 45"/>
                  <a:gd name="T31" fmla="*/ 3 h 4"/>
                  <a:gd name="T32" fmla="*/ 8 w 45"/>
                  <a:gd name="T33" fmla="*/ 4 h 4"/>
                  <a:gd name="T34" fmla="*/ 0 w 45"/>
                  <a:gd name="T35" fmla="*/ 4 h 4"/>
                  <a:gd name="T36" fmla="*/ 0 w 45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1" y="2"/>
                    </a:lnTo>
                    <a:lnTo>
                      <a:pt x="44" y="1"/>
                    </a:lnTo>
                    <a:lnTo>
                      <a:pt x="45" y="0"/>
                    </a:lnTo>
                    <a:lnTo>
                      <a:pt x="42" y="0"/>
                    </a:lnTo>
                    <a:lnTo>
                      <a:pt x="41" y="1"/>
                    </a:lnTo>
                    <a:lnTo>
                      <a:pt x="39" y="2"/>
                    </a:lnTo>
                    <a:lnTo>
                      <a:pt x="35" y="2"/>
                    </a:lnTo>
                    <a:lnTo>
                      <a:pt x="30" y="3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E6E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799" name="Freeform 403">
                <a:extLst>
                  <a:ext uri="{FF2B5EF4-FFF2-40B4-BE49-F238E27FC236}">
                    <a16:creationId xmlns:a16="http://schemas.microsoft.com/office/drawing/2014/main" id="{F8D9C6A2-92F7-C645-8978-7F3B17C14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42" cy="4"/>
              </a:xfrm>
              <a:custGeom>
                <a:avLst/>
                <a:gdLst>
                  <a:gd name="T0" fmla="*/ 0 w 42"/>
                  <a:gd name="T1" fmla="*/ 4 h 4"/>
                  <a:gd name="T2" fmla="*/ 8 w 42"/>
                  <a:gd name="T3" fmla="*/ 4 h 4"/>
                  <a:gd name="T4" fmla="*/ 16 w 42"/>
                  <a:gd name="T5" fmla="*/ 3 h 4"/>
                  <a:gd name="T6" fmla="*/ 24 w 42"/>
                  <a:gd name="T7" fmla="*/ 3 h 4"/>
                  <a:gd name="T8" fmla="*/ 30 w 42"/>
                  <a:gd name="T9" fmla="*/ 3 h 4"/>
                  <a:gd name="T10" fmla="*/ 35 w 42"/>
                  <a:gd name="T11" fmla="*/ 2 h 4"/>
                  <a:gd name="T12" fmla="*/ 39 w 42"/>
                  <a:gd name="T13" fmla="*/ 2 h 4"/>
                  <a:gd name="T14" fmla="*/ 41 w 42"/>
                  <a:gd name="T15" fmla="*/ 1 h 4"/>
                  <a:gd name="T16" fmla="*/ 42 w 42"/>
                  <a:gd name="T17" fmla="*/ 0 h 4"/>
                  <a:gd name="T18" fmla="*/ 39 w 42"/>
                  <a:gd name="T19" fmla="*/ 0 h 4"/>
                  <a:gd name="T20" fmla="*/ 39 w 42"/>
                  <a:gd name="T21" fmla="*/ 1 h 4"/>
                  <a:gd name="T22" fmla="*/ 37 w 42"/>
                  <a:gd name="T23" fmla="*/ 2 h 4"/>
                  <a:gd name="T24" fmla="*/ 33 w 42"/>
                  <a:gd name="T25" fmla="*/ 2 h 4"/>
                  <a:gd name="T26" fmla="*/ 28 w 42"/>
                  <a:gd name="T27" fmla="*/ 3 h 4"/>
                  <a:gd name="T28" fmla="*/ 22 w 42"/>
                  <a:gd name="T29" fmla="*/ 3 h 4"/>
                  <a:gd name="T30" fmla="*/ 15 w 42"/>
                  <a:gd name="T31" fmla="*/ 3 h 4"/>
                  <a:gd name="T32" fmla="*/ 8 w 42"/>
                  <a:gd name="T33" fmla="*/ 3 h 4"/>
                  <a:gd name="T34" fmla="*/ 0 w 42"/>
                  <a:gd name="T35" fmla="*/ 3 h 4"/>
                  <a:gd name="T36" fmla="*/ 0 w 42"/>
                  <a:gd name="T37" fmla="*/ 4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2" h="4">
                    <a:moveTo>
                      <a:pt x="0" y="4"/>
                    </a:moveTo>
                    <a:lnTo>
                      <a:pt x="8" y="4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9" y="2"/>
                    </a:lnTo>
                    <a:lnTo>
                      <a:pt x="41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9" y="1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28" y="3"/>
                    </a:lnTo>
                    <a:lnTo>
                      <a:pt x="22" y="3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0" name="Freeform 404">
                <a:extLst>
                  <a:ext uri="{FF2B5EF4-FFF2-40B4-BE49-F238E27FC236}">
                    <a16:creationId xmlns:a16="http://schemas.microsoft.com/office/drawing/2014/main" id="{4926D802-67B3-5E41-BE4F-4ED1497F0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9" cy="3"/>
              </a:xfrm>
              <a:custGeom>
                <a:avLst/>
                <a:gdLst>
                  <a:gd name="T0" fmla="*/ 0 w 39"/>
                  <a:gd name="T1" fmla="*/ 3 h 3"/>
                  <a:gd name="T2" fmla="*/ 8 w 39"/>
                  <a:gd name="T3" fmla="*/ 3 h 3"/>
                  <a:gd name="T4" fmla="*/ 15 w 39"/>
                  <a:gd name="T5" fmla="*/ 3 h 3"/>
                  <a:gd name="T6" fmla="*/ 22 w 39"/>
                  <a:gd name="T7" fmla="*/ 3 h 3"/>
                  <a:gd name="T8" fmla="*/ 28 w 39"/>
                  <a:gd name="T9" fmla="*/ 3 h 3"/>
                  <a:gd name="T10" fmla="*/ 33 w 39"/>
                  <a:gd name="T11" fmla="*/ 2 h 3"/>
                  <a:gd name="T12" fmla="*/ 37 w 39"/>
                  <a:gd name="T13" fmla="*/ 2 h 3"/>
                  <a:gd name="T14" fmla="*/ 39 w 39"/>
                  <a:gd name="T15" fmla="*/ 1 h 3"/>
                  <a:gd name="T16" fmla="*/ 39 w 39"/>
                  <a:gd name="T17" fmla="*/ 0 h 3"/>
                  <a:gd name="T18" fmla="*/ 37 w 39"/>
                  <a:gd name="T19" fmla="*/ 0 h 3"/>
                  <a:gd name="T20" fmla="*/ 36 w 39"/>
                  <a:gd name="T21" fmla="*/ 1 h 3"/>
                  <a:gd name="T22" fmla="*/ 34 w 39"/>
                  <a:gd name="T23" fmla="*/ 1 h 3"/>
                  <a:gd name="T24" fmla="*/ 31 w 39"/>
                  <a:gd name="T25" fmla="*/ 2 h 3"/>
                  <a:gd name="T26" fmla="*/ 26 w 39"/>
                  <a:gd name="T27" fmla="*/ 2 h 3"/>
                  <a:gd name="T28" fmla="*/ 20 w 39"/>
                  <a:gd name="T29" fmla="*/ 3 h 3"/>
                  <a:gd name="T30" fmla="*/ 14 w 39"/>
                  <a:gd name="T31" fmla="*/ 3 h 3"/>
                  <a:gd name="T32" fmla="*/ 7 w 39"/>
                  <a:gd name="T33" fmla="*/ 3 h 3"/>
                  <a:gd name="T34" fmla="*/ 0 w 39"/>
                  <a:gd name="T35" fmla="*/ 3 h 3"/>
                  <a:gd name="T36" fmla="*/ 0 w 39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39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2" y="3"/>
                    </a:lnTo>
                    <a:lnTo>
                      <a:pt x="28" y="3"/>
                    </a:lnTo>
                    <a:lnTo>
                      <a:pt x="33" y="2"/>
                    </a:lnTo>
                    <a:lnTo>
                      <a:pt x="37" y="2"/>
                    </a:lnTo>
                    <a:lnTo>
                      <a:pt x="39" y="1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6" y="1"/>
                    </a:lnTo>
                    <a:lnTo>
                      <a:pt x="34" y="1"/>
                    </a:lnTo>
                    <a:lnTo>
                      <a:pt x="31" y="2"/>
                    </a:lnTo>
                    <a:lnTo>
                      <a:pt x="26" y="2"/>
                    </a:lnTo>
                    <a:lnTo>
                      <a:pt x="20" y="3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1" name="Freeform 405">
                <a:extLst>
                  <a:ext uri="{FF2B5EF4-FFF2-40B4-BE49-F238E27FC236}">
                    <a16:creationId xmlns:a16="http://schemas.microsoft.com/office/drawing/2014/main" id="{C13FD959-7163-3F4B-9D9B-0AB177079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3 h 3"/>
                  <a:gd name="T4" fmla="*/ 14 w 37"/>
                  <a:gd name="T5" fmla="*/ 3 h 3"/>
                  <a:gd name="T6" fmla="*/ 20 w 37"/>
                  <a:gd name="T7" fmla="*/ 3 h 3"/>
                  <a:gd name="T8" fmla="*/ 26 w 37"/>
                  <a:gd name="T9" fmla="*/ 2 h 3"/>
                  <a:gd name="T10" fmla="*/ 31 w 37"/>
                  <a:gd name="T11" fmla="*/ 2 h 3"/>
                  <a:gd name="T12" fmla="*/ 34 w 37"/>
                  <a:gd name="T13" fmla="*/ 1 h 3"/>
                  <a:gd name="T14" fmla="*/ 36 w 37"/>
                  <a:gd name="T15" fmla="*/ 1 h 3"/>
                  <a:gd name="T16" fmla="*/ 37 w 37"/>
                  <a:gd name="T17" fmla="*/ 0 h 3"/>
                  <a:gd name="T18" fmla="*/ 34 w 37"/>
                  <a:gd name="T19" fmla="*/ 0 h 3"/>
                  <a:gd name="T20" fmla="*/ 33 w 37"/>
                  <a:gd name="T21" fmla="*/ 1 h 3"/>
                  <a:gd name="T22" fmla="*/ 31 w 37"/>
                  <a:gd name="T23" fmla="*/ 2 h 3"/>
                  <a:gd name="T24" fmla="*/ 27 w 37"/>
                  <a:gd name="T25" fmla="*/ 2 h 3"/>
                  <a:gd name="T26" fmla="*/ 21 w 37"/>
                  <a:gd name="T27" fmla="*/ 2 h 3"/>
                  <a:gd name="T28" fmla="*/ 15 w 37"/>
                  <a:gd name="T29" fmla="*/ 3 h 3"/>
                  <a:gd name="T30" fmla="*/ 8 w 37"/>
                  <a:gd name="T31" fmla="*/ 3 h 3"/>
                  <a:gd name="T32" fmla="*/ 0 w 37"/>
                  <a:gd name="T33" fmla="*/ 3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3"/>
                    </a:lnTo>
                    <a:lnTo>
                      <a:pt x="26" y="2"/>
                    </a:lnTo>
                    <a:lnTo>
                      <a:pt x="31" y="2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0"/>
                    </a:lnTo>
                    <a:lnTo>
                      <a:pt x="34" y="0"/>
                    </a:lnTo>
                    <a:lnTo>
                      <a:pt x="33" y="1"/>
                    </a:lnTo>
                    <a:lnTo>
                      <a:pt x="31" y="2"/>
                    </a:lnTo>
                    <a:lnTo>
                      <a:pt x="27" y="2"/>
                    </a:lnTo>
                    <a:lnTo>
                      <a:pt x="21" y="2"/>
                    </a:lnTo>
                    <a:lnTo>
                      <a:pt x="15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802" name="Freeform 406">
                <a:extLst>
                  <a:ext uri="{FF2B5EF4-FFF2-40B4-BE49-F238E27FC236}">
                    <a16:creationId xmlns:a16="http://schemas.microsoft.com/office/drawing/2014/main" id="{731AB7C9-3940-4A49-806E-9EE392EB6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4" cy="3"/>
              </a:xfrm>
              <a:custGeom>
                <a:avLst/>
                <a:gdLst>
                  <a:gd name="T0" fmla="*/ 0 w 34"/>
                  <a:gd name="T1" fmla="*/ 3 h 3"/>
                  <a:gd name="T2" fmla="*/ 8 w 34"/>
                  <a:gd name="T3" fmla="*/ 3 h 3"/>
                  <a:gd name="T4" fmla="*/ 15 w 34"/>
                  <a:gd name="T5" fmla="*/ 3 h 3"/>
                  <a:gd name="T6" fmla="*/ 21 w 34"/>
                  <a:gd name="T7" fmla="*/ 2 h 3"/>
                  <a:gd name="T8" fmla="*/ 27 w 34"/>
                  <a:gd name="T9" fmla="*/ 2 h 3"/>
                  <a:gd name="T10" fmla="*/ 31 w 34"/>
                  <a:gd name="T11" fmla="*/ 2 h 3"/>
                  <a:gd name="T12" fmla="*/ 33 w 34"/>
                  <a:gd name="T13" fmla="*/ 1 h 3"/>
                  <a:gd name="T14" fmla="*/ 34 w 34"/>
                  <a:gd name="T15" fmla="*/ 0 h 3"/>
                  <a:gd name="T16" fmla="*/ 32 w 34"/>
                  <a:gd name="T17" fmla="*/ 0 h 3"/>
                  <a:gd name="T18" fmla="*/ 31 w 34"/>
                  <a:gd name="T19" fmla="*/ 1 h 3"/>
                  <a:gd name="T20" fmla="*/ 29 w 34"/>
                  <a:gd name="T21" fmla="*/ 1 h 3"/>
                  <a:gd name="T22" fmla="*/ 25 w 34"/>
                  <a:gd name="T23" fmla="*/ 2 h 3"/>
                  <a:gd name="T24" fmla="*/ 20 w 34"/>
                  <a:gd name="T25" fmla="*/ 2 h 3"/>
                  <a:gd name="T26" fmla="*/ 14 w 34"/>
                  <a:gd name="T27" fmla="*/ 3 h 3"/>
                  <a:gd name="T28" fmla="*/ 7 w 34"/>
                  <a:gd name="T29" fmla="*/ 3 h 3"/>
                  <a:gd name="T30" fmla="*/ 0 w 34"/>
                  <a:gd name="T31" fmla="*/ 3 h 3"/>
                  <a:gd name="T32" fmla="*/ 0 w 34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3">
                    <a:moveTo>
                      <a:pt x="0" y="3"/>
                    </a:moveTo>
                    <a:lnTo>
                      <a:pt x="8" y="3"/>
                    </a:lnTo>
                    <a:lnTo>
                      <a:pt x="15" y="3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3" y="1"/>
                    </a:lnTo>
                    <a:lnTo>
                      <a:pt x="34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29" y="1"/>
                    </a:lnTo>
                    <a:lnTo>
                      <a:pt x="25" y="2"/>
                    </a:lnTo>
                    <a:lnTo>
                      <a:pt x="20" y="2"/>
                    </a:lnTo>
                    <a:lnTo>
                      <a:pt x="14" y="3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3" name="Group 407">
              <a:extLst>
                <a:ext uri="{FF2B5EF4-FFF2-40B4-BE49-F238E27FC236}">
                  <a16:creationId xmlns:a16="http://schemas.microsoft.com/office/drawing/2014/main" id="{0F5396A4-9817-2348-9A50-E164FCF16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1712" y="4082655"/>
              <a:ext cx="291704" cy="297656"/>
              <a:chOff x="967" y="3429"/>
              <a:chExt cx="245" cy="250"/>
            </a:xfrm>
          </p:grpSpPr>
          <p:sp>
            <p:nvSpPr>
              <p:cNvPr id="43403" name="Freeform 408">
                <a:extLst>
                  <a:ext uri="{FF2B5EF4-FFF2-40B4-BE49-F238E27FC236}">
                    <a16:creationId xmlns:a16="http://schemas.microsoft.com/office/drawing/2014/main" id="{E0124DBF-6749-694A-941B-BDD52E15E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2" cy="3"/>
              </a:xfrm>
              <a:custGeom>
                <a:avLst/>
                <a:gdLst>
                  <a:gd name="T0" fmla="*/ 0 w 32"/>
                  <a:gd name="T1" fmla="*/ 3 h 3"/>
                  <a:gd name="T2" fmla="*/ 7 w 32"/>
                  <a:gd name="T3" fmla="*/ 3 h 3"/>
                  <a:gd name="T4" fmla="*/ 14 w 32"/>
                  <a:gd name="T5" fmla="*/ 3 h 3"/>
                  <a:gd name="T6" fmla="*/ 20 w 32"/>
                  <a:gd name="T7" fmla="*/ 2 h 3"/>
                  <a:gd name="T8" fmla="*/ 25 w 32"/>
                  <a:gd name="T9" fmla="*/ 2 h 3"/>
                  <a:gd name="T10" fmla="*/ 29 w 32"/>
                  <a:gd name="T11" fmla="*/ 1 h 3"/>
                  <a:gd name="T12" fmla="*/ 31 w 32"/>
                  <a:gd name="T13" fmla="*/ 1 h 3"/>
                  <a:gd name="T14" fmla="*/ 32 w 32"/>
                  <a:gd name="T15" fmla="*/ 0 h 3"/>
                  <a:gd name="T16" fmla="*/ 29 w 32"/>
                  <a:gd name="T17" fmla="*/ 0 h 3"/>
                  <a:gd name="T18" fmla="*/ 28 w 32"/>
                  <a:gd name="T19" fmla="*/ 1 h 3"/>
                  <a:gd name="T20" fmla="*/ 26 w 32"/>
                  <a:gd name="T21" fmla="*/ 1 h 3"/>
                  <a:gd name="T22" fmla="*/ 23 w 32"/>
                  <a:gd name="T23" fmla="*/ 2 h 3"/>
                  <a:gd name="T24" fmla="*/ 18 w 32"/>
                  <a:gd name="T25" fmla="*/ 2 h 3"/>
                  <a:gd name="T26" fmla="*/ 12 w 32"/>
                  <a:gd name="T27" fmla="*/ 2 h 3"/>
                  <a:gd name="T28" fmla="*/ 6 w 32"/>
                  <a:gd name="T29" fmla="*/ 3 h 3"/>
                  <a:gd name="T30" fmla="*/ 0 w 32"/>
                  <a:gd name="T31" fmla="*/ 3 h 3"/>
                  <a:gd name="T32" fmla="*/ 0 w 32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3">
                    <a:moveTo>
                      <a:pt x="0" y="3"/>
                    </a:moveTo>
                    <a:lnTo>
                      <a:pt x="7" y="3"/>
                    </a:lnTo>
                    <a:lnTo>
                      <a:pt x="14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29" y="1"/>
                    </a:lnTo>
                    <a:lnTo>
                      <a:pt x="31" y="1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3" y="2"/>
                    </a:lnTo>
                    <a:lnTo>
                      <a:pt x="18" y="2"/>
                    </a:lnTo>
                    <a:lnTo>
                      <a:pt x="12" y="2"/>
                    </a:lnTo>
                    <a:lnTo>
                      <a:pt x="6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4" name="Freeform 409">
                <a:extLst>
                  <a:ext uri="{FF2B5EF4-FFF2-40B4-BE49-F238E27FC236}">
                    <a16:creationId xmlns:a16="http://schemas.microsoft.com/office/drawing/2014/main" id="{E15137EA-0A71-644B-BE40-CA6F96CC3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9" cy="3"/>
              </a:xfrm>
              <a:custGeom>
                <a:avLst/>
                <a:gdLst>
                  <a:gd name="T0" fmla="*/ 0 w 29"/>
                  <a:gd name="T1" fmla="*/ 3 h 3"/>
                  <a:gd name="T2" fmla="*/ 6 w 29"/>
                  <a:gd name="T3" fmla="*/ 3 h 3"/>
                  <a:gd name="T4" fmla="*/ 12 w 29"/>
                  <a:gd name="T5" fmla="*/ 2 h 3"/>
                  <a:gd name="T6" fmla="*/ 18 w 29"/>
                  <a:gd name="T7" fmla="*/ 2 h 3"/>
                  <a:gd name="T8" fmla="*/ 23 w 29"/>
                  <a:gd name="T9" fmla="*/ 2 h 3"/>
                  <a:gd name="T10" fmla="*/ 26 w 29"/>
                  <a:gd name="T11" fmla="*/ 1 h 3"/>
                  <a:gd name="T12" fmla="*/ 28 w 29"/>
                  <a:gd name="T13" fmla="*/ 1 h 3"/>
                  <a:gd name="T14" fmla="*/ 29 w 29"/>
                  <a:gd name="T15" fmla="*/ 0 h 3"/>
                  <a:gd name="T16" fmla="*/ 26 w 29"/>
                  <a:gd name="T17" fmla="*/ 0 h 3"/>
                  <a:gd name="T18" fmla="*/ 25 w 29"/>
                  <a:gd name="T19" fmla="*/ 1 h 3"/>
                  <a:gd name="T20" fmla="*/ 24 w 29"/>
                  <a:gd name="T21" fmla="*/ 1 h 3"/>
                  <a:gd name="T22" fmla="*/ 21 w 29"/>
                  <a:gd name="T23" fmla="*/ 2 h 3"/>
                  <a:gd name="T24" fmla="*/ 17 w 29"/>
                  <a:gd name="T25" fmla="*/ 2 h 3"/>
                  <a:gd name="T26" fmla="*/ 11 w 29"/>
                  <a:gd name="T27" fmla="*/ 2 h 3"/>
                  <a:gd name="T28" fmla="*/ 6 w 29"/>
                  <a:gd name="T29" fmla="*/ 2 h 3"/>
                  <a:gd name="T30" fmla="*/ 0 w 29"/>
                  <a:gd name="T31" fmla="*/ 2 h 3"/>
                  <a:gd name="T32" fmla="*/ 0 w 29"/>
                  <a:gd name="T33" fmla="*/ 3 h 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3">
                    <a:moveTo>
                      <a:pt x="0" y="3"/>
                    </a:moveTo>
                    <a:lnTo>
                      <a:pt x="6" y="3"/>
                    </a:lnTo>
                    <a:lnTo>
                      <a:pt x="12" y="2"/>
                    </a:lnTo>
                    <a:lnTo>
                      <a:pt x="18" y="2"/>
                    </a:lnTo>
                    <a:lnTo>
                      <a:pt x="23" y="2"/>
                    </a:lnTo>
                    <a:lnTo>
                      <a:pt x="26" y="1"/>
                    </a:lnTo>
                    <a:lnTo>
                      <a:pt x="28" y="1"/>
                    </a:lnTo>
                    <a:lnTo>
                      <a:pt x="29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4" y="1"/>
                    </a:lnTo>
                    <a:lnTo>
                      <a:pt x="21" y="2"/>
                    </a:lnTo>
                    <a:lnTo>
                      <a:pt x="17" y="2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5" name="Freeform 410">
                <a:extLst>
                  <a:ext uri="{FF2B5EF4-FFF2-40B4-BE49-F238E27FC236}">
                    <a16:creationId xmlns:a16="http://schemas.microsoft.com/office/drawing/2014/main" id="{76D7A77A-10EA-8F49-8834-90F8C989DB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6" cy="2"/>
              </a:xfrm>
              <a:custGeom>
                <a:avLst/>
                <a:gdLst>
                  <a:gd name="T0" fmla="*/ 0 w 26"/>
                  <a:gd name="T1" fmla="*/ 2 h 2"/>
                  <a:gd name="T2" fmla="*/ 6 w 26"/>
                  <a:gd name="T3" fmla="*/ 2 h 2"/>
                  <a:gd name="T4" fmla="*/ 11 w 26"/>
                  <a:gd name="T5" fmla="*/ 2 h 2"/>
                  <a:gd name="T6" fmla="*/ 17 w 26"/>
                  <a:gd name="T7" fmla="*/ 2 h 2"/>
                  <a:gd name="T8" fmla="*/ 21 w 26"/>
                  <a:gd name="T9" fmla="*/ 2 h 2"/>
                  <a:gd name="T10" fmla="*/ 24 w 26"/>
                  <a:gd name="T11" fmla="*/ 1 h 2"/>
                  <a:gd name="T12" fmla="*/ 25 w 26"/>
                  <a:gd name="T13" fmla="*/ 1 h 2"/>
                  <a:gd name="T14" fmla="*/ 26 w 26"/>
                  <a:gd name="T15" fmla="*/ 0 h 2"/>
                  <a:gd name="T16" fmla="*/ 24 w 26"/>
                  <a:gd name="T17" fmla="*/ 0 h 2"/>
                  <a:gd name="T18" fmla="*/ 23 w 26"/>
                  <a:gd name="T19" fmla="*/ 1 h 2"/>
                  <a:gd name="T20" fmla="*/ 21 w 26"/>
                  <a:gd name="T21" fmla="*/ 1 h 2"/>
                  <a:gd name="T22" fmla="*/ 17 w 26"/>
                  <a:gd name="T23" fmla="*/ 2 h 2"/>
                  <a:gd name="T24" fmla="*/ 12 w 26"/>
                  <a:gd name="T25" fmla="*/ 2 h 2"/>
                  <a:gd name="T26" fmla="*/ 6 w 26"/>
                  <a:gd name="T27" fmla="*/ 2 h 2"/>
                  <a:gd name="T28" fmla="*/ 0 w 26"/>
                  <a:gd name="T29" fmla="*/ 2 h 2"/>
                  <a:gd name="T30" fmla="*/ 0 w 26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6" h="2">
                    <a:moveTo>
                      <a:pt x="0" y="2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4" y="1"/>
                    </a:lnTo>
                    <a:lnTo>
                      <a:pt x="25" y="1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7" y="2"/>
                    </a:lnTo>
                    <a:lnTo>
                      <a:pt x="12" y="2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6" name="Freeform 411">
                <a:extLst>
                  <a:ext uri="{FF2B5EF4-FFF2-40B4-BE49-F238E27FC236}">
                    <a16:creationId xmlns:a16="http://schemas.microsoft.com/office/drawing/2014/main" id="{848499B2-4EB4-9A44-9FF4-ED151993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4" cy="2"/>
              </a:xfrm>
              <a:custGeom>
                <a:avLst/>
                <a:gdLst>
                  <a:gd name="T0" fmla="*/ 0 w 24"/>
                  <a:gd name="T1" fmla="*/ 2 h 2"/>
                  <a:gd name="T2" fmla="*/ 6 w 24"/>
                  <a:gd name="T3" fmla="*/ 2 h 2"/>
                  <a:gd name="T4" fmla="*/ 12 w 24"/>
                  <a:gd name="T5" fmla="*/ 2 h 2"/>
                  <a:gd name="T6" fmla="*/ 17 w 24"/>
                  <a:gd name="T7" fmla="*/ 2 h 2"/>
                  <a:gd name="T8" fmla="*/ 21 w 24"/>
                  <a:gd name="T9" fmla="*/ 1 h 2"/>
                  <a:gd name="T10" fmla="*/ 23 w 24"/>
                  <a:gd name="T11" fmla="*/ 1 h 2"/>
                  <a:gd name="T12" fmla="*/ 24 w 24"/>
                  <a:gd name="T13" fmla="*/ 0 h 2"/>
                  <a:gd name="T14" fmla="*/ 21 w 24"/>
                  <a:gd name="T15" fmla="*/ 0 h 2"/>
                  <a:gd name="T16" fmla="*/ 20 w 24"/>
                  <a:gd name="T17" fmla="*/ 1 h 2"/>
                  <a:gd name="T18" fmla="*/ 18 w 24"/>
                  <a:gd name="T19" fmla="*/ 1 h 2"/>
                  <a:gd name="T20" fmla="*/ 15 w 24"/>
                  <a:gd name="T21" fmla="*/ 2 h 2"/>
                  <a:gd name="T22" fmla="*/ 10 w 24"/>
                  <a:gd name="T23" fmla="*/ 2 h 2"/>
                  <a:gd name="T24" fmla="*/ 5 w 24"/>
                  <a:gd name="T25" fmla="*/ 2 h 2"/>
                  <a:gd name="T26" fmla="*/ 0 w 24"/>
                  <a:gd name="T27" fmla="*/ 2 h 2"/>
                  <a:gd name="T28" fmla="*/ 0 w 24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2"/>
                    </a:lnTo>
                    <a:lnTo>
                      <a:pt x="17" y="2"/>
                    </a:lnTo>
                    <a:lnTo>
                      <a:pt x="21" y="1"/>
                    </a:lnTo>
                    <a:lnTo>
                      <a:pt x="23" y="1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7" name="Freeform 412">
                <a:extLst>
                  <a:ext uri="{FF2B5EF4-FFF2-40B4-BE49-F238E27FC236}">
                    <a16:creationId xmlns:a16="http://schemas.microsoft.com/office/drawing/2014/main" id="{4968A75F-6F99-AF4D-A07F-554A91A16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21" cy="2"/>
              </a:xfrm>
              <a:custGeom>
                <a:avLst/>
                <a:gdLst>
                  <a:gd name="T0" fmla="*/ 0 w 21"/>
                  <a:gd name="T1" fmla="*/ 2 h 2"/>
                  <a:gd name="T2" fmla="*/ 5 w 21"/>
                  <a:gd name="T3" fmla="*/ 2 h 2"/>
                  <a:gd name="T4" fmla="*/ 10 w 21"/>
                  <a:gd name="T5" fmla="*/ 2 h 2"/>
                  <a:gd name="T6" fmla="*/ 15 w 21"/>
                  <a:gd name="T7" fmla="*/ 2 h 2"/>
                  <a:gd name="T8" fmla="*/ 18 w 21"/>
                  <a:gd name="T9" fmla="*/ 1 h 2"/>
                  <a:gd name="T10" fmla="*/ 20 w 21"/>
                  <a:gd name="T11" fmla="*/ 1 h 2"/>
                  <a:gd name="T12" fmla="*/ 21 w 21"/>
                  <a:gd name="T13" fmla="*/ 0 h 2"/>
                  <a:gd name="T14" fmla="*/ 18 w 21"/>
                  <a:gd name="T15" fmla="*/ 0 h 2"/>
                  <a:gd name="T16" fmla="*/ 18 w 21"/>
                  <a:gd name="T17" fmla="*/ 1 h 2"/>
                  <a:gd name="T18" fmla="*/ 16 w 21"/>
                  <a:gd name="T19" fmla="*/ 1 h 2"/>
                  <a:gd name="T20" fmla="*/ 13 w 21"/>
                  <a:gd name="T21" fmla="*/ 1 h 2"/>
                  <a:gd name="T22" fmla="*/ 10 w 21"/>
                  <a:gd name="T23" fmla="*/ 2 h 2"/>
                  <a:gd name="T24" fmla="*/ 5 w 21"/>
                  <a:gd name="T25" fmla="*/ 2 h 2"/>
                  <a:gd name="T26" fmla="*/ 0 w 21"/>
                  <a:gd name="T27" fmla="*/ 2 h 2"/>
                  <a:gd name="T28" fmla="*/ 0 w 21"/>
                  <a:gd name="T29" fmla="*/ 2 h 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5" y="2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8" y="1"/>
                    </a:lnTo>
                    <a:lnTo>
                      <a:pt x="16" y="1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8" name="Freeform 413">
                <a:extLst>
                  <a:ext uri="{FF2B5EF4-FFF2-40B4-BE49-F238E27FC236}">
                    <a16:creationId xmlns:a16="http://schemas.microsoft.com/office/drawing/2014/main" id="{6747EFEA-78CB-1541-BCC8-90AAB6764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8" cy="2"/>
              </a:xfrm>
              <a:custGeom>
                <a:avLst/>
                <a:gdLst>
                  <a:gd name="T0" fmla="*/ 0 w 18"/>
                  <a:gd name="T1" fmla="*/ 2 h 2"/>
                  <a:gd name="T2" fmla="*/ 5 w 18"/>
                  <a:gd name="T3" fmla="*/ 2 h 2"/>
                  <a:gd name="T4" fmla="*/ 10 w 18"/>
                  <a:gd name="T5" fmla="*/ 2 h 2"/>
                  <a:gd name="T6" fmla="*/ 13 w 18"/>
                  <a:gd name="T7" fmla="*/ 1 h 2"/>
                  <a:gd name="T8" fmla="*/ 16 w 18"/>
                  <a:gd name="T9" fmla="*/ 1 h 2"/>
                  <a:gd name="T10" fmla="*/ 18 w 18"/>
                  <a:gd name="T11" fmla="*/ 1 h 2"/>
                  <a:gd name="T12" fmla="*/ 18 w 18"/>
                  <a:gd name="T13" fmla="*/ 0 h 2"/>
                  <a:gd name="T14" fmla="*/ 16 w 18"/>
                  <a:gd name="T15" fmla="*/ 0 h 2"/>
                  <a:gd name="T16" fmla="*/ 15 w 18"/>
                  <a:gd name="T17" fmla="*/ 1 h 2"/>
                  <a:gd name="T18" fmla="*/ 13 w 18"/>
                  <a:gd name="T19" fmla="*/ 1 h 2"/>
                  <a:gd name="T20" fmla="*/ 10 w 18"/>
                  <a:gd name="T21" fmla="*/ 1 h 2"/>
                  <a:gd name="T22" fmla="*/ 5 w 18"/>
                  <a:gd name="T23" fmla="*/ 2 h 2"/>
                  <a:gd name="T24" fmla="*/ 0 w 18"/>
                  <a:gd name="T25" fmla="*/ 2 h 2"/>
                  <a:gd name="T26" fmla="*/ 0 w 18"/>
                  <a:gd name="T27" fmla="*/ 2 h 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8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2"/>
                    </a:lnTo>
                    <a:lnTo>
                      <a:pt x="13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5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9" name="Freeform 414">
                <a:extLst>
                  <a:ext uri="{FF2B5EF4-FFF2-40B4-BE49-F238E27FC236}">
                    <a16:creationId xmlns:a16="http://schemas.microsoft.com/office/drawing/2014/main" id="{EEE654A3-DB6F-4A4D-9E0A-B524307A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6" cy="2"/>
              </a:xfrm>
              <a:custGeom>
                <a:avLst/>
                <a:gdLst>
                  <a:gd name="T0" fmla="*/ 0 w 16"/>
                  <a:gd name="T1" fmla="*/ 2 h 2"/>
                  <a:gd name="T2" fmla="*/ 5 w 16"/>
                  <a:gd name="T3" fmla="*/ 2 h 2"/>
                  <a:gd name="T4" fmla="*/ 10 w 16"/>
                  <a:gd name="T5" fmla="*/ 1 h 2"/>
                  <a:gd name="T6" fmla="*/ 13 w 16"/>
                  <a:gd name="T7" fmla="*/ 1 h 2"/>
                  <a:gd name="T8" fmla="*/ 15 w 16"/>
                  <a:gd name="T9" fmla="*/ 1 h 2"/>
                  <a:gd name="T10" fmla="*/ 16 w 16"/>
                  <a:gd name="T11" fmla="*/ 0 h 2"/>
                  <a:gd name="T12" fmla="*/ 13 w 16"/>
                  <a:gd name="T13" fmla="*/ 0 h 2"/>
                  <a:gd name="T14" fmla="*/ 12 w 16"/>
                  <a:gd name="T15" fmla="*/ 1 h 2"/>
                  <a:gd name="T16" fmla="*/ 10 w 16"/>
                  <a:gd name="T17" fmla="*/ 1 h 2"/>
                  <a:gd name="T18" fmla="*/ 8 w 16"/>
                  <a:gd name="T19" fmla="*/ 1 h 2"/>
                  <a:gd name="T20" fmla="*/ 4 w 16"/>
                  <a:gd name="T21" fmla="*/ 1 h 2"/>
                  <a:gd name="T22" fmla="*/ 0 w 16"/>
                  <a:gd name="T23" fmla="*/ 1 h 2"/>
                  <a:gd name="T24" fmla="*/ 0 w 16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2">
                    <a:moveTo>
                      <a:pt x="0" y="2"/>
                    </a:moveTo>
                    <a:lnTo>
                      <a:pt x="5" y="2"/>
                    </a:lnTo>
                    <a:lnTo>
                      <a:pt x="10" y="1"/>
                    </a:lnTo>
                    <a:lnTo>
                      <a:pt x="13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0" name="Freeform 415">
                <a:extLst>
                  <a:ext uri="{FF2B5EF4-FFF2-40B4-BE49-F238E27FC236}">
                    <a16:creationId xmlns:a16="http://schemas.microsoft.com/office/drawing/2014/main" id="{6DAB3093-AFF2-B140-8D31-91B59F3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3" cy="1"/>
              </a:xfrm>
              <a:custGeom>
                <a:avLst/>
                <a:gdLst>
                  <a:gd name="T0" fmla="*/ 0 w 13"/>
                  <a:gd name="T1" fmla="*/ 1 h 1"/>
                  <a:gd name="T2" fmla="*/ 4 w 13"/>
                  <a:gd name="T3" fmla="*/ 1 h 1"/>
                  <a:gd name="T4" fmla="*/ 8 w 13"/>
                  <a:gd name="T5" fmla="*/ 1 h 1"/>
                  <a:gd name="T6" fmla="*/ 10 w 13"/>
                  <a:gd name="T7" fmla="*/ 1 h 1"/>
                  <a:gd name="T8" fmla="*/ 12 w 13"/>
                  <a:gd name="T9" fmla="*/ 1 h 1"/>
                  <a:gd name="T10" fmla="*/ 13 w 13"/>
                  <a:gd name="T11" fmla="*/ 0 h 1"/>
                  <a:gd name="T12" fmla="*/ 10 w 13"/>
                  <a:gd name="T13" fmla="*/ 0 h 1"/>
                  <a:gd name="T14" fmla="*/ 10 w 13"/>
                  <a:gd name="T15" fmla="*/ 1 h 1"/>
                  <a:gd name="T16" fmla="*/ 8 w 13"/>
                  <a:gd name="T17" fmla="*/ 1 h 1"/>
                  <a:gd name="T18" fmla="*/ 4 w 13"/>
                  <a:gd name="T19" fmla="*/ 1 h 1"/>
                  <a:gd name="T20" fmla="*/ 0 w 13"/>
                  <a:gd name="T21" fmla="*/ 1 h 1"/>
                  <a:gd name="T22" fmla="*/ 0 w 13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1" name="Freeform 416">
                <a:extLst>
                  <a:ext uri="{FF2B5EF4-FFF2-40B4-BE49-F238E27FC236}">
                    <a16:creationId xmlns:a16="http://schemas.microsoft.com/office/drawing/2014/main" id="{B2530D04-FCEA-094F-971D-4A132DBD2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10" cy="1"/>
              </a:xfrm>
              <a:custGeom>
                <a:avLst/>
                <a:gdLst>
                  <a:gd name="T0" fmla="*/ 0 w 10"/>
                  <a:gd name="T1" fmla="*/ 1 h 1"/>
                  <a:gd name="T2" fmla="*/ 4 w 10"/>
                  <a:gd name="T3" fmla="*/ 1 h 1"/>
                  <a:gd name="T4" fmla="*/ 8 w 10"/>
                  <a:gd name="T5" fmla="*/ 1 h 1"/>
                  <a:gd name="T6" fmla="*/ 10 w 10"/>
                  <a:gd name="T7" fmla="*/ 1 h 1"/>
                  <a:gd name="T8" fmla="*/ 10 w 10"/>
                  <a:gd name="T9" fmla="*/ 0 h 1"/>
                  <a:gd name="T10" fmla="*/ 8 w 10"/>
                  <a:gd name="T11" fmla="*/ 0 h 1"/>
                  <a:gd name="T12" fmla="*/ 7 w 10"/>
                  <a:gd name="T13" fmla="*/ 1 h 1"/>
                  <a:gd name="T14" fmla="*/ 5 w 10"/>
                  <a:gd name="T15" fmla="*/ 1 h 1"/>
                  <a:gd name="T16" fmla="*/ 3 w 10"/>
                  <a:gd name="T17" fmla="*/ 1 h 1"/>
                  <a:gd name="T18" fmla="*/ 0 w 10"/>
                  <a:gd name="T19" fmla="*/ 1 h 1"/>
                  <a:gd name="T20" fmla="*/ 0 w 10"/>
                  <a:gd name="T21" fmla="*/ 1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2" name="Freeform 417">
                <a:extLst>
                  <a:ext uri="{FF2B5EF4-FFF2-40B4-BE49-F238E27FC236}">
                    <a16:creationId xmlns:a16="http://schemas.microsoft.com/office/drawing/2014/main" id="{867E52D8-309D-E141-9DD4-973D5D2B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8" cy="1"/>
              </a:xfrm>
              <a:custGeom>
                <a:avLst/>
                <a:gdLst>
                  <a:gd name="T0" fmla="*/ 0 w 8"/>
                  <a:gd name="T1" fmla="*/ 1 h 1"/>
                  <a:gd name="T2" fmla="*/ 3 w 8"/>
                  <a:gd name="T3" fmla="*/ 1 h 1"/>
                  <a:gd name="T4" fmla="*/ 5 w 8"/>
                  <a:gd name="T5" fmla="*/ 1 h 1"/>
                  <a:gd name="T6" fmla="*/ 7 w 8"/>
                  <a:gd name="T7" fmla="*/ 1 h 1"/>
                  <a:gd name="T8" fmla="*/ 8 w 8"/>
                  <a:gd name="T9" fmla="*/ 0 h 1"/>
                  <a:gd name="T10" fmla="*/ 5 w 8"/>
                  <a:gd name="T11" fmla="*/ 0 h 1"/>
                  <a:gd name="T12" fmla="*/ 4 w 8"/>
                  <a:gd name="T13" fmla="*/ 1 h 1"/>
                  <a:gd name="T14" fmla="*/ 3 w 8"/>
                  <a:gd name="T15" fmla="*/ 1 h 1"/>
                  <a:gd name="T16" fmla="*/ 0 w 8"/>
                  <a:gd name="T17" fmla="*/ 1 h 1"/>
                  <a:gd name="T18" fmla="*/ 0 w 8"/>
                  <a:gd name="T19" fmla="*/ 1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lnTo>
                      <a:pt x="3" y="1"/>
                    </a:lnTo>
                    <a:lnTo>
                      <a:pt x="5" y="1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3" name="Freeform 418">
                <a:extLst>
                  <a:ext uri="{FF2B5EF4-FFF2-40B4-BE49-F238E27FC236}">
                    <a16:creationId xmlns:a16="http://schemas.microsoft.com/office/drawing/2014/main" id="{D1AB3264-B178-8147-9932-B84AA87D2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5" cy="1"/>
              </a:xfrm>
              <a:custGeom>
                <a:avLst/>
                <a:gdLst>
                  <a:gd name="T0" fmla="*/ 0 w 5"/>
                  <a:gd name="T1" fmla="*/ 1 h 1"/>
                  <a:gd name="T2" fmla="*/ 3 w 5"/>
                  <a:gd name="T3" fmla="*/ 1 h 1"/>
                  <a:gd name="T4" fmla="*/ 4 w 5"/>
                  <a:gd name="T5" fmla="*/ 1 h 1"/>
                  <a:gd name="T6" fmla="*/ 5 w 5"/>
                  <a:gd name="T7" fmla="*/ 0 h 1"/>
                  <a:gd name="T8" fmla="*/ 3 w 5"/>
                  <a:gd name="T9" fmla="*/ 0 h 1"/>
                  <a:gd name="T10" fmla="*/ 2 w 5"/>
                  <a:gd name="T11" fmla="*/ 1 h 1"/>
                  <a:gd name="T12" fmla="*/ 0 w 5"/>
                  <a:gd name="T13" fmla="*/ 1 h 1"/>
                  <a:gd name="T14" fmla="*/ 0 w 5"/>
                  <a:gd name="T15" fmla="*/ 1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lnTo>
                      <a:pt x="3" y="1"/>
                    </a:lnTo>
                    <a:lnTo>
                      <a:pt x="4" y="1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4" name="Freeform 419">
                <a:extLst>
                  <a:ext uri="{FF2B5EF4-FFF2-40B4-BE49-F238E27FC236}">
                    <a16:creationId xmlns:a16="http://schemas.microsoft.com/office/drawing/2014/main" id="{54E1310E-CD5F-3F46-9DA4-DD5BDA7B9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626"/>
                <a:ext cx="3" cy="1"/>
              </a:xfrm>
              <a:custGeom>
                <a:avLst/>
                <a:gdLst>
                  <a:gd name="T0" fmla="*/ 0 w 3"/>
                  <a:gd name="T1" fmla="*/ 1 h 1"/>
                  <a:gd name="T2" fmla="*/ 2 w 3"/>
                  <a:gd name="T3" fmla="*/ 1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1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2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5" name="Freeform 420">
                <a:extLst>
                  <a:ext uri="{FF2B5EF4-FFF2-40B4-BE49-F238E27FC236}">
                    <a16:creationId xmlns:a16="http://schemas.microsoft.com/office/drawing/2014/main" id="{C4AA6AC8-C3C3-CB45-B1F7-773CFD66A9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8" cy="41"/>
              </a:xfrm>
              <a:custGeom>
                <a:avLst/>
                <a:gdLst>
                  <a:gd name="T0" fmla="*/ 0 w 218"/>
                  <a:gd name="T1" fmla="*/ 0 h 41"/>
                  <a:gd name="T2" fmla="*/ 218 w 218"/>
                  <a:gd name="T3" fmla="*/ 0 h 41"/>
                  <a:gd name="T4" fmla="*/ 218 w 218"/>
                  <a:gd name="T5" fmla="*/ 41 h 41"/>
                  <a:gd name="T6" fmla="*/ 0 w 218"/>
                  <a:gd name="T7" fmla="*/ 41 h 41"/>
                  <a:gd name="T8" fmla="*/ 0 w 218"/>
                  <a:gd name="T9" fmla="*/ 0 h 41"/>
                  <a:gd name="T10" fmla="*/ 0 w 218"/>
                  <a:gd name="T11" fmla="*/ 0 h 41"/>
                  <a:gd name="T12" fmla="*/ 212 w 218"/>
                  <a:gd name="T13" fmla="*/ 0 h 41"/>
                  <a:gd name="T14" fmla="*/ 212 w 218"/>
                  <a:gd name="T15" fmla="*/ 41 h 41"/>
                  <a:gd name="T16" fmla="*/ 0 w 218"/>
                  <a:gd name="T17" fmla="*/ 41 h 41"/>
                  <a:gd name="T18" fmla="*/ 0 w 21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8" h="41">
                    <a:moveTo>
                      <a:pt x="0" y="0"/>
                    </a:moveTo>
                    <a:lnTo>
                      <a:pt x="218" y="0"/>
                    </a:lnTo>
                    <a:lnTo>
                      <a:pt x="21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6" name="Freeform 421">
                <a:extLst>
                  <a:ext uri="{FF2B5EF4-FFF2-40B4-BE49-F238E27FC236}">
                    <a16:creationId xmlns:a16="http://schemas.microsoft.com/office/drawing/2014/main" id="{A29E4404-415F-3C4A-A053-5F217C1164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12" cy="41"/>
              </a:xfrm>
              <a:custGeom>
                <a:avLst/>
                <a:gdLst>
                  <a:gd name="T0" fmla="*/ 0 w 212"/>
                  <a:gd name="T1" fmla="*/ 0 h 41"/>
                  <a:gd name="T2" fmla="*/ 212 w 212"/>
                  <a:gd name="T3" fmla="*/ 0 h 41"/>
                  <a:gd name="T4" fmla="*/ 212 w 212"/>
                  <a:gd name="T5" fmla="*/ 41 h 41"/>
                  <a:gd name="T6" fmla="*/ 0 w 212"/>
                  <a:gd name="T7" fmla="*/ 41 h 41"/>
                  <a:gd name="T8" fmla="*/ 0 w 212"/>
                  <a:gd name="T9" fmla="*/ 0 h 41"/>
                  <a:gd name="T10" fmla="*/ 0 w 212"/>
                  <a:gd name="T11" fmla="*/ 0 h 41"/>
                  <a:gd name="T12" fmla="*/ 207 w 212"/>
                  <a:gd name="T13" fmla="*/ 0 h 41"/>
                  <a:gd name="T14" fmla="*/ 207 w 212"/>
                  <a:gd name="T15" fmla="*/ 41 h 41"/>
                  <a:gd name="T16" fmla="*/ 0 w 212"/>
                  <a:gd name="T17" fmla="*/ 41 h 41"/>
                  <a:gd name="T18" fmla="*/ 0 w 2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2" h="41">
                    <a:moveTo>
                      <a:pt x="0" y="0"/>
                    </a:moveTo>
                    <a:lnTo>
                      <a:pt x="212" y="0"/>
                    </a:lnTo>
                    <a:lnTo>
                      <a:pt x="2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7" name="Freeform 422">
                <a:extLst>
                  <a:ext uri="{FF2B5EF4-FFF2-40B4-BE49-F238E27FC236}">
                    <a16:creationId xmlns:a16="http://schemas.microsoft.com/office/drawing/2014/main" id="{97762CDC-4D69-D849-917B-D112CE2042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7" cy="41"/>
              </a:xfrm>
              <a:custGeom>
                <a:avLst/>
                <a:gdLst>
                  <a:gd name="T0" fmla="*/ 0 w 207"/>
                  <a:gd name="T1" fmla="*/ 0 h 41"/>
                  <a:gd name="T2" fmla="*/ 207 w 207"/>
                  <a:gd name="T3" fmla="*/ 0 h 41"/>
                  <a:gd name="T4" fmla="*/ 207 w 207"/>
                  <a:gd name="T5" fmla="*/ 41 h 41"/>
                  <a:gd name="T6" fmla="*/ 0 w 207"/>
                  <a:gd name="T7" fmla="*/ 41 h 41"/>
                  <a:gd name="T8" fmla="*/ 0 w 207"/>
                  <a:gd name="T9" fmla="*/ 0 h 41"/>
                  <a:gd name="T10" fmla="*/ 0 w 207"/>
                  <a:gd name="T11" fmla="*/ 0 h 41"/>
                  <a:gd name="T12" fmla="*/ 200 w 207"/>
                  <a:gd name="T13" fmla="*/ 0 h 41"/>
                  <a:gd name="T14" fmla="*/ 200 w 207"/>
                  <a:gd name="T15" fmla="*/ 41 h 41"/>
                  <a:gd name="T16" fmla="*/ 0 w 207"/>
                  <a:gd name="T17" fmla="*/ 41 h 41"/>
                  <a:gd name="T18" fmla="*/ 0 w 20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7" h="41">
                    <a:moveTo>
                      <a:pt x="0" y="0"/>
                    </a:moveTo>
                    <a:lnTo>
                      <a:pt x="207" y="0"/>
                    </a:lnTo>
                    <a:lnTo>
                      <a:pt x="20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8" name="Freeform 423">
                <a:extLst>
                  <a:ext uri="{FF2B5EF4-FFF2-40B4-BE49-F238E27FC236}">
                    <a16:creationId xmlns:a16="http://schemas.microsoft.com/office/drawing/2014/main" id="{2B4F16A8-0303-9440-B24E-9160249A7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00" cy="41"/>
              </a:xfrm>
              <a:custGeom>
                <a:avLst/>
                <a:gdLst>
                  <a:gd name="T0" fmla="*/ 0 w 200"/>
                  <a:gd name="T1" fmla="*/ 0 h 41"/>
                  <a:gd name="T2" fmla="*/ 200 w 200"/>
                  <a:gd name="T3" fmla="*/ 0 h 41"/>
                  <a:gd name="T4" fmla="*/ 200 w 200"/>
                  <a:gd name="T5" fmla="*/ 41 h 41"/>
                  <a:gd name="T6" fmla="*/ 0 w 200"/>
                  <a:gd name="T7" fmla="*/ 41 h 41"/>
                  <a:gd name="T8" fmla="*/ 0 w 200"/>
                  <a:gd name="T9" fmla="*/ 0 h 41"/>
                  <a:gd name="T10" fmla="*/ 0 w 200"/>
                  <a:gd name="T11" fmla="*/ 0 h 41"/>
                  <a:gd name="T12" fmla="*/ 195 w 200"/>
                  <a:gd name="T13" fmla="*/ 0 h 41"/>
                  <a:gd name="T14" fmla="*/ 195 w 200"/>
                  <a:gd name="T15" fmla="*/ 41 h 41"/>
                  <a:gd name="T16" fmla="*/ 0 w 200"/>
                  <a:gd name="T17" fmla="*/ 41 h 41"/>
                  <a:gd name="T18" fmla="*/ 0 w 20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0" h="41">
                    <a:moveTo>
                      <a:pt x="0" y="0"/>
                    </a:moveTo>
                    <a:lnTo>
                      <a:pt x="200" y="0"/>
                    </a:lnTo>
                    <a:lnTo>
                      <a:pt x="20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19" name="Freeform 424">
                <a:extLst>
                  <a:ext uri="{FF2B5EF4-FFF2-40B4-BE49-F238E27FC236}">
                    <a16:creationId xmlns:a16="http://schemas.microsoft.com/office/drawing/2014/main" id="{620B936E-43FA-A44E-BFE9-BCD989706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95" cy="41"/>
              </a:xfrm>
              <a:custGeom>
                <a:avLst/>
                <a:gdLst>
                  <a:gd name="T0" fmla="*/ 0 w 195"/>
                  <a:gd name="T1" fmla="*/ 0 h 41"/>
                  <a:gd name="T2" fmla="*/ 195 w 195"/>
                  <a:gd name="T3" fmla="*/ 0 h 41"/>
                  <a:gd name="T4" fmla="*/ 195 w 195"/>
                  <a:gd name="T5" fmla="*/ 41 h 41"/>
                  <a:gd name="T6" fmla="*/ 0 w 195"/>
                  <a:gd name="T7" fmla="*/ 41 h 41"/>
                  <a:gd name="T8" fmla="*/ 0 w 195"/>
                  <a:gd name="T9" fmla="*/ 0 h 41"/>
                  <a:gd name="T10" fmla="*/ 0 w 195"/>
                  <a:gd name="T11" fmla="*/ 0 h 41"/>
                  <a:gd name="T12" fmla="*/ 189 w 195"/>
                  <a:gd name="T13" fmla="*/ 0 h 41"/>
                  <a:gd name="T14" fmla="*/ 189 w 195"/>
                  <a:gd name="T15" fmla="*/ 41 h 41"/>
                  <a:gd name="T16" fmla="*/ 0 w 195"/>
                  <a:gd name="T17" fmla="*/ 41 h 41"/>
                  <a:gd name="T18" fmla="*/ 0 w 19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5" h="41">
                    <a:moveTo>
                      <a:pt x="0" y="0"/>
                    </a:moveTo>
                    <a:lnTo>
                      <a:pt x="195" y="0"/>
                    </a:lnTo>
                    <a:lnTo>
                      <a:pt x="19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0" name="Freeform 425">
                <a:extLst>
                  <a:ext uri="{FF2B5EF4-FFF2-40B4-BE49-F238E27FC236}">
                    <a16:creationId xmlns:a16="http://schemas.microsoft.com/office/drawing/2014/main" id="{7BC88A52-2581-E447-A702-1A5A11FEC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9" cy="41"/>
              </a:xfrm>
              <a:custGeom>
                <a:avLst/>
                <a:gdLst>
                  <a:gd name="T0" fmla="*/ 0 w 189"/>
                  <a:gd name="T1" fmla="*/ 0 h 41"/>
                  <a:gd name="T2" fmla="*/ 189 w 189"/>
                  <a:gd name="T3" fmla="*/ 0 h 41"/>
                  <a:gd name="T4" fmla="*/ 189 w 189"/>
                  <a:gd name="T5" fmla="*/ 41 h 41"/>
                  <a:gd name="T6" fmla="*/ 0 w 189"/>
                  <a:gd name="T7" fmla="*/ 41 h 41"/>
                  <a:gd name="T8" fmla="*/ 0 w 189"/>
                  <a:gd name="T9" fmla="*/ 0 h 41"/>
                  <a:gd name="T10" fmla="*/ 0 w 189"/>
                  <a:gd name="T11" fmla="*/ 0 h 41"/>
                  <a:gd name="T12" fmla="*/ 184 w 189"/>
                  <a:gd name="T13" fmla="*/ 0 h 41"/>
                  <a:gd name="T14" fmla="*/ 184 w 189"/>
                  <a:gd name="T15" fmla="*/ 41 h 41"/>
                  <a:gd name="T16" fmla="*/ 0 w 189"/>
                  <a:gd name="T17" fmla="*/ 41 h 41"/>
                  <a:gd name="T18" fmla="*/ 0 w 18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9" h="41">
                    <a:moveTo>
                      <a:pt x="0" y="0"/>
                    </a:moveTo>
                    <a:lnTo>
                      <a:pt x="189" y="0"/>
                    </a:lnTo>
                    <a:lnTo>
                      <a:pt x="18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1" name="Freeform 426">
                <a:extLst>
                  <a:ext uri="{FF2B5EF4-FFF2-40B4-BE49-F238E27FC236}">
                    <a16:creationId xmlns:a16="http://schemas.microsoft.com/office/drawing/2014/main" id="{AC3E8E2C-F320-844C-A7D2-63F9355894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84" cy="41"/>
              </a:xfrm>
              <a:custGeom>
                <a:avLst/>
                <a:gdLst>
                  <a:gd name="T0" fmla="*/ 0 w 184"/>
                  <a:gd name="T1" fmla="*/ 0 h 41"/>
                  <a:gd name="T2" fmla="*/ 184 w 184"/>
                  <a:gd name="T3" fmla="*/ 0 h 41"/>
                  <a:gd name="T4" fmla="*/ 184 w 184"/>
                  <a:gd name="T5" fmla="*/ 41 h 41"/>
                  <a:gd name="T6" fmla="*/ 0 w 184"/>
                  <a:gd name="T7" fmla="*/ 41 h 41"/>
                  <a:gd name="T8" fmla="*/ 0 w 184"/>
                  <a:gd name="T9" fmla="*/ 0 h 41"/>
                  <a:gd name="T10" fmla="*/ 0 w 184"/>
                  <a:gd name="T11" fmla="*/ 0 h 41"/>
                  <a:gd name="T12" fmla="*/ 178 w 184"/>
                  <a:gd name="T13" fmla="*/ 0 h 41"/>
                  <a:gd name="T14" fmla="*/ 178 w 184"/>
                  <a:gd name="T15" fmla="*/ 41 h 41"/>
                  <a:gd name="T16" fmla="*/ 0 w 184"/>
                  <a:gd name="T17" fmla="*/ 41 h 41"/>
                  <a:gd name="T18" fmla="*/ 0 w 18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4" h="41">
                    <a:moveTo>
                      <a:pt x="0" y="0"/>
                    </a:moveTo>
                    <a:lnTo>
                      <a:pt x="184" y="0"/>
                    </a:lnTo>
                    <a:lnTo>
                      <a:pt x="18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2" name="Freeform 427">
                <a:extLst>
                  <a:ext uri="{FF2B5EF4-FFF2-40B4-BE49-F238E27FC236}">
                    <a16:creationId xmlns:a16="http://schemas.microsoft.com/office/drawing/2014/main" id="{EA5352C6-7D02-4F41-A194-37BC77B51E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8" cy="41"/>
              </a:xfrm>
              <a:custGeom>
                <a:avLst/>
                <a:gdLst>
                  <a:gd name="T0" fmla="*/ 0 w 178"/>
                  <a:gd name="T1" fmla="*/ 0 h 41"/>
                  <a:gd name="T2" fmla="*/ 178 w 178"/>
                  <a:gd name="T3" fmla="*/ 0 h 41"/>
                  <a:gd name="T4" fmla="*/ 178 w 178"/>
                  <a:gd name="T5" fmla="*/ 41 h 41"/>
                  <a:gd name="T6" fmla="*/ 0 w 178"/>
                  <a:gd name="T7" fmla="*/ 41 h 41"/>
                  <a:gd name="T8" fmla="*/ 0 w 178"/>
                  <a:gd name="T9" fmla="*/ 0 h 41"/>
                  <a:gd name="T10" fmla="*/ 0 w 178"/>
                  <a:gd name="T11" fmla="*/ 0 h 41"/>
                  <a:gd name="T12" fmla="*/ 172 w 178"/>
                  <a:gd name="T13" fmla="*/ 0 h 41"/>
                  <a:gd name="T14" fmla="*/ 172 w 178"/>
                  <a:gd name="T15" fmla="*/ 41 h 41"/>
                  <a:gd name="T16" fmla="*/ 0 w 178"/>
                  <a:gd name="T17" fmla="*/ 41 h 41"/>
                  <a:gd name="T18" fmla="*/ 0 w 17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8" h="41">
                    <a:moveTo>
                      <a:pt x="0" y="0"/>
                    </a:moveTo>
                    <a:lnTo>
                      <a:pt x="178" y="0"/>
                    </a:lnTo>
                    <a:lnTo>
                      <a:pt x="17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3" name="Freeform 428">
                <a:extLst>
                  <a:ext uri="{FF2B5EF4-FFF2-40B4-BE49-F238E27FC236}">
                    <a16:creationId xmlns:a16="http://schemas.microsoft.com/office/drawing/2014/main" id="{453E41A9-F8D5-D449-BB0F-C47F35BD42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2" cy="41"/>
              </a:xfrm>
              <a:custGeom>
                <a:avLst/>
                <a:gdLst>
                  <a:gd name="T0" fmla="*/ 0 w 172"/>
                  <a:gd name="T1" fmla="*/ 0 h 41"/>
                  <a:gd name="T2" fmla="*/ 172 w 172"/>
                  <a:gd name="T3" fmla="*/ 0 h 41"/>
                  <a:gd name="T4" fmla="*/ 172 w 172"/>
                  <a:gd name="T5" fmla="*/ 41 h 41"/>
                  <a:gd name="T6" fmla="*/ 0 w 172"/>
                  <a:gd name="T7" fmla="*/ 41 h 41"/>
                  <a:gd name="T8" fmla="*/ 0 w 172"/>
                  <a:gd name="T9" fmla="*/ 0 h 41"/>
                  <a:gd name="T10" fmla="*/ 0 w 172"/>
                  <a:gd name="T11" fmla="*/ 0 h 41"/>
                  <a:gd name="T12" fmla="*/ 166 w 172"/>
                  <a:gd name="T13" fmla="*/ 0 h 41"/>
                  <a:gd name="T14" fmla="*/ 166 w 172"/>
                  <a:gd name="T15" fmla="*/ 41 h 41"/>
                  <a:gd name="T16" fmla="*/ 0 w 172"/>
                  <a:gd name="T17" fmla="*/ 41 h 41"/>
                  <a:gd name="T18" fmla="*/ 0 w 17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2" h="41">
                    <a:moveTo>
                      <a:pt x="0" y="0"/>
                    </a:moveTo>
                    <a:lnTo>
                      <a:pt x="172" y="0"/>
                    </a:lnTo>
                    <a:lnTo>
                      <a:pt x="17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4" name="Freeform 429">
                <a:extLst>
                  <a:ext uri="{FF2B5EF4-FFF2-40B4-BE49-F238E27FC236}">
                    <a16:creationId xmlns:a16="http://schemas.microsoft.com/office/drawing/2014/main" id="{F6AA9F2F-FBB1-8E49-8022-8C1273879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6" cy="41"/>
              </a:xfrm>
              <a:custGeom>
                <a:avLst/>
                <a:gdLst>
                  <a:gd name="T0" fmla="*/ 0 w 166"/>
                  <a:gd name="T1" fmla="*/ 0 h 41"/>
                  <a:gd name="T2" fmla="*/ 166 w 166"/>
                  <a:gd name="T3" fmla="*/ 0 h 41"/>
                  <a:gd name="T4" fmla="*/ 166 w 166"/>
                  <a:gd name="T5" fmla="*/ 41 h 41"/>
                  <a:gd name="T6" fmla="*/ 0 w 166"/>
                  <a:gd name="T7" fmla="*/ 41 h 41"/>
                  <a:gd name="T8" fmla="*/ 0 w 166"/>
                  <a:gd name="T9" fmla="*/ 0 h 41"/>
                  <a:gd name="T10" fmla="*/ 0 w 166"/>
                  <a:gd name="T11" fmla="*/ 0 h 41"/>
                  <a:gd name="T12" fmla="*/ 161 w 166"/>
                  <a:gd name="T13" fmla="*/ 0 h 41"/>
                  <a:gd name="T14" fmla="*/ 161 w 166"/>
                  <a:gd name="T15" fmla="*/ 41 h 41"/>
                  <a:gd name="T16" fmla="*/ 0 w 166"/>
                  <a:gd name="T17" fmla="*/ 41 h 41"/>
                  <a:gd name="T18" fmla="*/ 0 w 16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6" h="41">
                    <a:moveTo>
                      <a:pt x="0" y="0"/>
                    </a:moveTo>
                    <a:lnTo>
                      <a:pt x="166" y="0"/>
                    </a:lnTo>
                    <a:lnTo>
                      <a:pt x="16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5" name="Freeform 430">
                <a:extLst>
                  <a:ext uri="{FF2B5EF4-FFF2-40B4-BE49-F238E27FC236}">
                    <a16:creationId xmlns:a16="http://schemas.microsoft.com/office/drawing/2014/main" id="{D6C01C78-2171-3B48-B90B-9AC471E57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61" cy="41"/>
              </a:xfrm>
              <a:custGeom>
                <a:avLst/>
                <a:gdLst>
                  <a:gd name="T0" fmla="*/ 0 w 161"/>
                  <a:gd name="T1" fmla="*/ 0 h 41"/>
                  <a:gd name="T2" fmla="*/ 161 w 161"/>
                  <a:gd name="T3" fmla="*/ 0 h 41"/>
                  <a:gd name="T4" fmla="*/ 161 w 161"/>
                  <a:gd name="T5" fmla="*/ 41 h 41"/>
                  <a:gd name="T6" fmla="*/ 0 w 161"/>
                  <a:gd name="T7" fmla="*/ 41 h 41"/>
                  <a:gd name="T8" fmla="*/ 0 w 161"/>
                  <a:gd name="T9" fmla="*/ 0 h 41"/>
                  <a:gd name="T10" fmla="*/ 0 w 161"/>
                  <a:gd name="T11" fmla="*/ 0 h 41"/>
                  <a:gd name="T12" fmla="*/ 155 w 161"/>
                  <a:gd name="T13" fmla="*/ 0 h 41"/>
                  <a:gd name="T14" fmla="*/ 155 w 161"/>
                  <a:gd name="T15" fmla="*/ 41 h 41"/>
                  <a:gd name="T16" fmla="*/ 0 w 161"/>
                  <a:gd name="T17" fmla="*/ 41 h 41"/>
                  <a:gd name="T18" fmla="*/ 0 w 16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1" h="41">
                    <a:moveTo>
                      <a:pt x="0" y="0"/>
                    </a:moveTo>
                    <a:lnTo>
                      <a:pt x="161" y="0"/>
                    </a:lnTo>
                    <a:lnTo>
                      <a:pt x="16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6" name="Freeform 431">
                <a:extLst>
                  <a:ext uri="{FF2B5EF4-FFF2-40B4-BE49-F238E27FC236}">
                    <a16:creationId xmlns:a16="http://schemas.microsoft.com/office/drawing/2014/main" id="{E9D8903F-6267-BF4D-A1DB-B7608FA8D0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55" cy="41"/>
              </a:xfrm>
              <a:custGeom>
                <a:avLst/>
                <a:gdLst>
                  <a:gd name="T0" fmla="*/ 0 w 155"/>
                  <a:gd name="T1" fmla="*/ 0 h 41"/>
                  <a:gd name="T2" fmla="*/ 155 w 155"/>
                  <a:gd name="T3" fmla="*/ 0 h 41"/>
                  <a:gd name="T4" fmla="*/ 155 w 155"/>
                  <a:gd name="T5" fmla="*/ 41 h 41"/>
                  <a:gd name="T6" fmla="*/ 0 w 155"/>
                  <a:gd name="T7" fmla="*/ 41 h 41"/>
                  <a:gd name="T8" fmla="*/ 0 w 155"/>
                  <a:gd name="T9" fmla="*/ 0 h 41"/>
                  <a:gd name="T10" fmla="*/ 0 w 155"/>
                  <a:gd name="T11" fmla="*/ 0 h 41"/>
                  <a:gd name="T12" fmla="*/ 149 w 155"/>
                  <a:gd name="T13" fmla="*/ 0 h 41"/>
                  <a:gd name="T14" fmla="*/ 149 w 155"/>
                  <a:gd name="T15" fmla="*/ 41 h 41"/>
                  <a:gd name="T16" fmla="*/ 0 w 155"/>
                  <a:gd name="T17" fmla="*/ 41 h 41"/>
                  <a:gd name="T18" fmla="*/ 0 w 15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5" h="41">
                    <a:moveTo>
                      <a:pt x="0" y="0"/>
                    </a:moveTo>
                    <a:lnTo>
                      <a:pt x="155" y="0"/>
                    </a:lnTo>
                    <a:lnTo>
                      <a:pt x="15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7" name="Freeform 432">
                <a:extLst>
                  <a:ext uri="{FF2B5EF4-FFF2-40B4-BE49-F238E27FC236}">
                    <a16:creationId xmlns:a16="http://schemas.microsoft.com/office/drawing/2014/main" id="{159A4588-173C-D94F-9A0C-CDDC984CF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9" cy="41"/>
              </a:xfrm>
              <a:custGeom>
                <a:avLst/>
                <a:gdLst>
                  <a:gd name="T0" fmla="*/ 0 w 149"/>
                  <a:gd name="T1" fmla="*/ 0 h 41"/>
                  <a:gd name="T2" fmla="*/ 149 w 149"/>
                  <a:gd name="T3" fmla="*/ 0 h 41"/>
                  <a:gd name="T4" fmla="*/ 149 w 149"/>
                  <a:gd name="T5" fmla="*/ 41 h 41"/>
                  <a:gd name="T6" fmla="*/ 0 w 149"/>
                  <a:gd name="T7" fmla="*/ 41 h 41"/>
                  <a:gd name="T8" fmla="*/ 0 w 149"/>
                  <a:gd name="T9" fmla="*/ 0 h 41"/>
                  <a:gd name="T10" fmla="*/ 0 w 149"/>
                  <a:gd name="T11" fmla="*/ 0 h 41"/>
                  <a:gd name="T12" fmla="*/ 143 w 149"/>
                  <a:gd name="T13" fmla="*/ 0 h 41"/>
                  <a:gd name="T14" fmla="*/ 143 w 149"/>
                  <a:gd name="T15" fmla="*/ 41 h 41"/>
                  <a:gd name="T16" fmla="*/ 0 w 149"/>
                  <a:gd name="T17" fmla="*/ 41 h 41"/>
                  <a:gd name="T18" fmla="*/ 0 w 14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9" h="41">
                    <a:moveTo>
                      <a:pt x="0" y="0"/>
                    </a:moveTo>
                    <a:lnTo>
                      <a:pt x="149" y="0"/>
                    </a:lnTo>
                    <a:lnTo>
                      <a:pt x="14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8" name="Freeform 433">
                <a:extLst>
                  <a:ext uri="{FF2B5EF4-FFF2-40B4-BE49-F238E27FC236}">
                    <a16:creationId xmlns:a16="http://schemas.microsoft.com/office/drawing/2014/main" id="{24FBD093-227C-8C4F-A850-3DA4374C4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43" cy="41"/>
              </a:xfrm>
              <a:custGeom>
                <a:avLst/>
                <a:gdLst>
                  <a:gd name="T0" fmla="*/ 0 w 143"/>
                  <a:gd name="T1" fmla="*/ 0 h 41"/>
                  <a:gd name="T2" fmla="*/ 143 w 143"/>
                  <a:gd name="T3" fmla="*/ 0 h 41"/>
                  <a:gd name="T4" fmla="*/ 143 w 143"/>
                  <a:gd name="T5" fmla="*/ 41 h 41"/>
                  <a:gd name="T6" fmla="*/ 0 w 143"/>
                  <a:gd name="T7" fmla="*/ 41 h 41"/>
                  <a:gd name="T8" fmla="*/ 0 w 143"/>
                  <a:gd name="T9" fmla="*/ 0 h 41"/>
                  <a:gd name="T10" fmla="*/ 0 w 143"/>
                  <a:gd name="T11" fmla="*/ 0 h 41"/>
                  <a:gd name="T12" fmla="*/ 137 w 143"/>
                  <a:gd name="T13" fmla="*/ 0 h 41"/>
                  <a:gd name="T14" fmla="*/ 137 w 143"/>
                  <a:gd name="T15" fmla="*/ 41 h 41"/>
                  <a:gd name="T16" fmla="*/ 0 w 143"/>
                  <a:gd name="T17" fmla="*/ 41 h 41"/>
                  <a:gd name="T18" fmla="*/ 0 w 14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41">
                    <a:moveTo>
                      <a:pt x="0" y="0"/>
                    </a:moveTo>
                    <a:lnTo>
                      <a:pt x="143" y="0"/>
                    </a:lnTo>
                    <a:lnTo>
                      <a:pt x="14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29" name="Freeform 434">
                <a:extLst>
                  <a:ext uri="{FF2B5EF4-FFF2-40B4-BE49-F238E27FC236}">
                    <a16:creationId xmlns:a16="http://schemas.microsoft.com/office/drawing/2014/main" id="{AFA698EC-D65D-9F4A-B2AF-B7431BD684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7" cy="41"/>
              </a:xfrm>
              <a:custGeom>
                <a:avLst/>
                <a:gdLst>
                  <a:gd name="T0" fmla="*/ 0 w 137"/>
                  <a:gd name="T1" fmla="*/ 0 h 41"/>
                  <a:gd name="T2" fmla="*/ 137 w 137"/>
                  <a:gd name="T3" fmla="*/ 0 h 41"/>
                  <a:gd name="T4" fmla="*/ 137 w 137"/>
                  <a:gd name="T5" fmla="*/ 41 h 41"/>
                  <a:gd name="T6" fmla="*/ 0 w 137"/>
                  <a:gd name="T7" fmla="*/ 41 h 41"/>
                  <a:gd name="T8" fmla="*/ 0 w 137"/>
                  <a:gd name="T9" fmla="*/ 0 h 41"/>
                  <a:gd name="T10" fmla="*/ 0 w 137"/>
                  <a:gd name="T11" fmla="*/ 0 h 41"/>
                  <a:gd name="T12" fmla="*/ 132 w 137"/>
                  <a:gd name="T13" fmla="*/ 0 h 41"/>
                  <a:gd name="T14" fmla="*/ 132 w 137"/>
                  <a:gd name="T15" fmla="*/ 41 h 41"/>
                  <a:gd name="T16" fmla="*/ 0 w 137"/>
                  <a:gd name="T17" fmla="*/ 41 h 41"/>
                  <a:gd name="T18" fmla="*/ 0 w 13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41">
                    <a:moveTo>
                      <a:pt x="0" y="0"/>
                    </a:moveTo>
                    <a:lnTo>
                      <a:pt x="137" y="0"/>
                    </a:lnTo>
                    <a:lnTo>
                      <a:pt x="13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0" name="Freeform 435">
                <a:extLst>
                  <a:ext uri="{FF2B5EF4-FFF2-40B4-BE49-F238E27FC236}">
                    <a16:creationId xmlns:a16="http://schemas.microsoft.com/office/drawing/2014/main" id="{DF4C1B9D-F649-8840-A06E-A5836A670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32" cy="41"/>
              </a:xfrm>
              <a:custGeom>
                <a:avLst/>
                <a:gdLst>
                  <a:gd name="T0" fmla="*/ 0 w 132"/>
                  <a:gd name="T1" fmla="*/ 0 h 41"/>
                  <a:gd name="T2" fmla="*/ 132 w 132"/>
                  <a:gd name="T3" fmla="*/ 0 h 41"/>
                  <a:gd name="T4" fmla="*/ 132 w 132"/>
                  <a:gd name="T5" fmla="*/ 41 h 41"/>
                  <a:gd name="T6" fmla="*/ 0 w 132"/>
                  <a:gd name="T7" fmla="*/ 41 h 41"/>
                  <a:gd name="T8" fmla="*/ 0 w 132"/>
                  <a:gd name="T9" fmla="*/ 0 h 41"/>
                  <a:gd name="T10" fmla="*/ 0 w 132"/>
                  <a:gd name="T11" fmla="*/ 0 h 41"/>
                  <a:gd name="T12" fmla="*/ 126 w 132"/>
                  <a:gd name="T13" fmla="*/ 0 h 41"/>
                  <a:gd name="T14" fmla="*/ 126 w 132"/>
                  <a:gd name="T15" fmla="*/ 41 h 41"/>
                  <a:gd name="T16" fmla="*/ 0 w 132"/>
                  <a:gd name="T17" fmla="*/ 41 h 41"/>
                  <a:gd name="T18" fmla="*/ 0 w 13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41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1" name="Freeform 436">
                <a:extLst>
                  <a:ext uri="{FF2B5EF4-FFF2-40B4-BE49-F238E27FC236}">
                    <a16:creationId xmlns:a16="http://schemas.microsoft.com/office/drawing/2014/main" id="{D42BE1A8-338E-E842-A673-FFF76CF60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6" cy="41"/>
              </a:xfrm>
              <a:custGeom>
                <a:avLst/>
                <a:gdLst>
                  <a:gd name="T0" fmla="*/ 0 w 126"/>
                  <a:gd name="T1" fmla="*/ 0 h 41"/>
                  <a:gd name="T2" fmla="*/ 126 w 126"/>
                  <a:gd name="T3" fmla="*/ 0 h 41"/>
                  <a:gd name="T4" fmla="*/ 126 w 126"/>
                  <a:gd name="T5" fmla="*/ 41 h 41"/>
                  <a:gd name="T6" fmla="*/ 0 w 126"/>
                  <a:gd name="T7" fmla="*/ 41 h 41"/>
                  <a:gd name="T8" fmla="*/ 0 w 126"/>
                  <a:gd name="T9" fmla="*/ 0 h 41"/>
                  <a:gd name="T10" fmla="*/ 0 w 126"/>
                  <a:gd name="T11" fmla="*/ 0 h 41"/>
                  <a:gd name="T12" fmla="*/ 121 w 126"/>
                  <a:gd name="T13" fmla="*/ 0 h 41"/>
                  <a:gd name="T14" fmla="*/ 121 w 126"/>
                  <a:gd name="T15" fmla="*/ 41 h 41"/>
                  <a:gd name="T16" fmla="*/ 0 w 126"/>
                  <a:gd name="T17" fmla="*/ 41 h 41"/>
                  <a:gd name="T18" fmla="*/ 0 w 12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41">
                    <a:moveTo>
                      <a:pt x="0" y="0"/>
                    </a:moveTo>
                    <a:lnTo>
                      <a:pt x="126" y="0"/>
                    </a:lnTo>
                    <a:lnTo>
                      <a:pt x="12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2" name="Freeform 437">
                <a:extLst>
                  <a:ext uri="{FF2B5EF4-FFF2-40B4-BE49-F238E27FC236}">
                    <a16:creationId xmlns:a16="http://schemas.microsoft.com/office/drawing/2014/main" id="{B132B6E6-4274-EB4B-941F-7160E2F831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1" cy="41"/>
              </a:xfrm>
              <a:custGeom>
                <a:avLst/>
                <a:gdLst>
                  <a:gd name="T0" fmla="*/ 0 w 121"/>
                  <a:gd name="T1" fmla="*/ 0 h 41"/>
                  <a:gd name="T2" fmla="*/ 121 w 121"/>
                  <a:gd name="T3" fmla="*/ 0 h 41"/>
                  <a:gd name="T4" fmla="*/ 121 w 121"/>
                  <a:gd name="T5" fmla="*/ 41 h 41"/>
                  <a:gd name="T6" fmla="*/ 0 w 121"/>
                  <a:gd name="T7" fmla="*/ 41 h 41"/>
                  <a:gd name="T8" fmla="*/ 0 w 121"/>
                  <a:gd name="T9" fmla="*/ 0 h 41"/>
                  <a:gd name="T10" fmla="*/ 0 w 121"/>
                  <a:gd name="T11" fmla="*/ 0 h 41"/>
                  <a:gd name="T12" fmla="*/ 114 w 121"/>
                  <a:gd name="T13" fmla="*/ 0 h 41"/>
                  <a:gd name="T14" fmla="*/ 114 w 121"/>
                  <a:gd name="T15" fmla="*/ 41 h 41"/>
                  <a:gd name="T16" fmla="*/ 0 w 121"/>
                  <a:gd name="T17" fmla="*/ 41 h 41"/>
                  <a:gd name="T18" fmla="*/ 0 w 12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41">
                    <a:moveTo>
                      <a:pt x="0" y="0"/>
                    </a:moveTo>
                    <a:lnTo>
                      <a:pt x="121" y="0"/>
                    </a:lnTo>
                    <a:lnTo>
                      <a:pt x="12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3" name="Freeform 438">
                <a:extLst>
                  <a:ext uri="{FF2B5EF4-FFF2-40B4-BE49-F238E27FC236}">
                    <a16:creationId xmlns:a16="http://schemas.microsoft.com/office/drawing/2014/main" id="{AFF6D7FB-0724-9B4E-9826-D1B0C40062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14" cy="41"/>
              </a:xfrm>
              <a:custGeom>
                <a:avLst/>
                <a:gdLst>
                  <a:gd name="T0" fmla="*/ 0 w 114"/>
                  <a:gd name="T1" fmla="*/ 0 h 41"/>
                  <a:gd name="T2" fmla="*/ 114 w 114"/>
                  <a:gd name="T3" fmla="*/ 0 h 41"/>
                  <a:gd name="T4" fmla="*/ 114 w 114"/>
                  <a:gd name="T5" fmla="*/ 41 h 41"/>
                  <a:gd name="T6" fmla="*/ 0 w 114"/>
                  <a:gd name="T7" fmla="*/ 41 h 41"/>
                  <a:gd name="T8" fmla="*/ 0 w 114"/>
                  <a:gd name="T9" fmla="*/ 0 h 41"/>
                  <a:gd name="T10" fmla="*/ 0 w 114"/>
                  <a:gd name="T11" fmla="*/ 0 h 41"/>
                  <a:gd name="T12" fmla="*/ 109 w 114"/>
                  <a:gd name="T13" fmla="*/ 0 h 41"/>
                  <a:gd name="T14" fmla="*/ 109 w 114"/>
                  <a:gd name="T15" fmla="*/ 41 h 41"/>
                  <a:gd name="T16" fmla="*/ 0 w 114"/>
                  <a:gd name="T17" fmla="*/ 41 h 41"/>
                  <a:gd name="T18" fmla="*/ 0 w 11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41">
                    <a:moveTo>
                      <a:pt x="0" y="0"/>
                    </a:moveTo>
                    <a:lnTo>
                      <a:pt x="114" y="0"/>
                    </a:lnTo>
                    <a:lnTo>
                      <a:pt x="11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4" name="Freeform 439">
                <a:extLst>
                  <a:ext uri="{FF2B5EF4-FFF2-40B4-BE49-F238E27FC236}">
                    <a16:creationId xmlns:a16="http://schemas.microsoft.com/office/drawing/2014/main" id="{4B1D4E0E-B97F-5544-80AD-655179A62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9" cy="41"/>
              </a:xfrm>
              <a:custGeom>
                <a:avLst/>
                <a:gdLst>
                  <a:gd name="T0" fmla="*/ 0 w 109"/>
                  <a:gd name="T1" fmla="*/ 0 h 41"/>
                  <a:gd name="T2" fmla="*/ 109 w 109"/>
                  <a:gd name="T3" fmla="*/ 0 h 41"/>
                  <a:gd name="T4" fmla="*/ 109 w 109"/>
                  <a:gd name="T5" fmla="*/ 41 h 41"/>
                  <a:gd name="T6" fmla="*/ 0 w 109"/>
                  <a:gd name="T7" fmla="*/ 41 h 41"/>
                  <a:gd name="T8" fmla="*/ 0 w 109"/>
                  <a:gd name="T9" fmla="*/ 0 h 41"/>
                  <a:gd name="T10" fmla="*/ 0 w 109"/>
                  <a:gd name="T11" fmla="*/ 0 h 41"/>
                  <a:gd name="T12" fmla="*/ 103 w 109"/>
                  <a:gd name="T13" fmla="*/ 0 h 41"/>
                  <a:gd name="T14" fmla="*/ 103 w 109"/>
                  <a:gd name="T15" fmla="*/ 41 h 41"/>
                  <a:gd name="T16" fmla="*/ 0 w 109"/>
                  <a:gd name="T17" fmla="*/ 41 h 41"/>
                  <a:gd name="T18" fmla="*/ 0 w 10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41">
                    <a:moveTo>
                      <a:pt x="0" y="0"/>
                    </a:moveTo>
                    <a:lnTo>
                      <a:pt x="109" y="0"/>
                    </a:lnTo>
                    <a:lnTo>
                      <a:pt x="10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5" name="Freeform 440">
                <a:extLst>
                  <a:ext uri="{FF2B5EF4-FFF2-40B4-BE49-F238E27FC236}">
                    <a16:creationId xmlns:a16="http://schemas.microsoft.com/office/drawing/2014/main" id="{66821638-9B07-0C4E-B888-DF9655F01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03" cy="41"/>
              </a:xfrm>
              <a:custGeom>
                <a:avLst/>
                <a:gdLst>
                  <a:gd name="T0" fmla="*/ 0 w 103"/>
                  <a:gd name="T1" fmla="*/ 0 h 41"/>
                  <a:gd name="T2" fmla="*/ 103 w 103"/>
                  <a:gd name="T3" fmla="*/ 0 h 41"/>
                  <a:gd name="T4" fmla="*/ 103 w 103"/>
                  <a:gd name="T5" fmla="*/ 41 h 41"/>
                  <a:gd name="T6" fmla="*/ 0 w 103"/>
                  <a:gd name="T7" fmla="*/ 41 h 41"/>
                  <a:gd name="T8" fmla="*/ 0 w 103"/>
                  <a:gd name="T9" fmla="*/ 0 h 41"/>
                  <a:gd name="T10" fmla="*/ 0 w 103"/>
                  <a:gd name="T11" fmla="*/ 0 h 41"/>
                  <a:gd name="T12" fmla="*/ 98 w 103"/>
                  <a:gd name="T13" fmla="*/ 0 h 41"/>
                  <a:gd name="T14" fmla="*/ 98 w 103"/>
                  <a:gd name="T15" fmla="*/ 41 h 41"/>
                  <a:gd name="T16" fmla="*/ 0 w 103"/>
                  <a:gd name="T17" fmla="*/ 41 h 41"/>
                  <a:gd name="T18" fmla="*/ 0 w 10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41">
                    <a:moveTo>
                      <a:pt x="0" y="0"/>
                    </a:moveTo>
                    <a:lnTo>
                      <a:pt x="103" y="0"/>
                    </a:lnTo>
                    <a:lnTo>
                      <a:pt x="10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6" name="Freeform 441">
                <a:extLst>
                  <a:ext uri="{FF2B5EF4-FFF2-40B4-BE49-F238E27FC236}">
                    <a16:creationId xmlns:a16="http://schemas.microsoft.com/office/drawing/2014/main" id="{A52E7A02-7102-C647-9433-AD5362150A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8" cy="41"/>
              </a:xfrm>
              <a:custGeom>
                <a:avLst/>
                <a:gdLst>
                  <a:gd name="T0" fmla="*/ 0 w 98"/>
                  <a:gd name="T1" fmla="*/ 0 h 41"/>
                  <a:gd name="T2" fmla="*/ 98 w 98"/>
                  <a:gd name="T3" fmla="*/ 0 h 41"/>
                  <a:gd name="T4" fmla="*/ 98 w 98"/>
                  <a:gd name="T5" fmla="*/ 41 h 41"/>
                  <a:gd name="T6" fmla="*/ 0 w 98"/>
                  <a:gd name="T7" fmla="*/ 41 h 41"/>
                  <a:gd name="T8" fmla="*/ 0 w 98"/>
                  <a:gd name="T9" fmla="*/ 0 h 41"/>
                  <a:gd name="T10" fmla="*/ 0 w 98"/>
                  <a:gd name="T11" fmla="*/ 0 h 41"/>
                  <a:gd name="T12" fmla="*/ 92 w 98"/>
                  <a:gd name="T13" fmla="*/ 0 h 41"/>
                  <a:gd name="T14" fmla="*/ 92 w 98"/>
                  <a:gd name="T15" fmla="*/ 41 h 41"/>
                  <a:gd name="T16" fmla="*/ 0 w 98"/>
                  <a:gd name="T17" fmla="*/ 41 h 41"/>
                  <a:gd name="T18" fmla="*/ 0 w 9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41">
                    <a:moveTo>
                      <a:pt x="0" y="0"/>
                    </a:moveTo>
                    <a:lnTo>
                      <a:pt x="98" y="0"/>
                    </a:lnTo>
                    <a:lnTo>
                      <a:pt x="9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7" name="Freeform 442">
                <a:extLst>
                  <a:ext uri="{FF2B5EF4-FFF2-40B4-BE49-F238E27FC236}">
                    <a16:creationId xmlns:a16="http://schemas.microsoft.com/office/drawing/2014/main" id="{AFE7C633-A38E-974E-952A-2AF7C70FE3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92" cy="41"/>
              </a:xfrm>
              <a:custGeom>
                <a:avLst/>
                <a:gdLst>
                  <a:gd name="T0" fmla="*/ 0 w 92"/>
                  <a:gd name="T1" fmla="*/ 0 h 41"/>
                  <a:gd name="T2" fmla="*/ 92 w 92"/>
                  <a:gd name="T3" fmla="*/ 0 h 41"/>
                  <a:gd name="T4" fmla="*/ 92 w 92"/>
                  <a:gd name="T5" fmla="*/ 41 h 41"/>
                  <a:gd name="T6" fmla="*/ 0 w 92"/>
                  <a:gd name="T7" fmla="*/ 41 h 41"/>
                  <a:gd name="T8" fmla="*/ 0 w 92"/>
                  <a:gd name="T9" fmla="*/ 0 h 41"/>
                  <a:gd name="T10" fmla="*/ 0 w 92"/>
                  <a:gd name="T11" fmla="*/ 0 h 41"/>
                  <a:gd name="T12" fmla="*/ 86 w 92"/>
                  <a:gd name="T13" fmla="*/ 0 h 41"/>
                  <a:gd name="T14" fmla="*/ 86 w 92"/>
                  <a:gd name="T15" fmla="*/ 41 h 41"/>
                  <a:gd name="T16" fmla="*/ 0 w 92"/>
                  <a:gd name="T17" fmla="*/ 41 h 41"/>
                  <a:gd name="T18" fmla="*/ 0 w 9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2" h="41">
                    <a:moveTo>
                      <a:pt x="0" y="0"/>
                    </a:moveTo>
                    <a:lnTo>
                      <a:pt x="92" y="0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8" name="Freeform 443">
                <a:extLst>
                  <a:ext uri="{FF2B5EF4-FFF2-40B4-BE49-F238E27FC236}">
                    <a16:creationId xmlns:a16="http://schemas.microsoft.com/office/drawing/2014/main" id="{343E15A2-39B1-1541-BADE-74270692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6" cy="41"/>
              </a:xfrm>
              <a:custGeom>
                <a:avLst/>
                <a:gdLst>
                  <a:gd name="T0" fmla="*/ 0 w 86"/>
                  <a:gd name="T1" fmla="*/ 0 h 41"/>
                  <a:gd name="T2" fmla="*/ 86 w 86"/>
                  <a:gd name="T3" fmla="*/ 0 h 41"/>
                  <a:gd name="T4" fmla="*/ 86 w 86"/>
                  <a:gd name="T5" fmla="*/ 41 h 41"/>
                  <a:gd name="T6" fmla="*/ 0 w 86"/>
                  <a:gd name="T7" fmla="*/ 41 h 41"/>
                  <a:gd name="T8" fmla="*/ 0 w 86"/>
                  <a:gd name="T9" fmla="*/ 0 h 41"/>
                  <a:gd name="T10" fmla="*/ 0 w 86"/>
                  <a:gd name="T11" fmla="*/ 0 h 41"/>
                  <a:gd name="T12" fmla="*/ 80 w 86"/>
                  <a:gd name="T13" fmla="*/ 0 h 41"/>
                  <a:gd name="T14" fmla="*/ 80 w 86"/>
                  <a:gd name="T15" fmla="*/ 41 h 41"/>
                  <a:gd name="T16" fmla="*/ 0 w 86"/>
                  <a:gd name="T17" fmla="*/ 41 h 41"/>
                  <a:gd name="T18" fmla="*/ 0 w 8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41">
                    <a:moveTo>
                      <a:pt x="0" y="0"/>
                    </a:moveTo>
                    <a:lnTo>
                      <a:pt x="86" y="0"/>
                    </a:lnTo>
                    <a:lnTo>
                      <a:pt x="8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39" name="Freeform 444">
                <a:extLst>
                  <a:ext uri="{FF2B5EF4-FFF2-40B4-BE49-F238E27FC236}">
                    <a16:creationId xmlns:a16="http://schemas.microsoft.com/office/drawing/2014/main" id="{48788F2B-A635-4743-9647-888312A317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80" cy="41"/>
              </a:xfrm>
              <a:custGeom>
                <a:avLst/>
                <a:gdLst>
                  <a:gd name="T0" fmla="*/ 0 w 80"/>
                  <a:gd name="T1" fmla="*/ 0 h 41"/>
                  <a:gd name="T2" fmla="*/ 80 w 80"/>
                  <a:gd name="T3" fmla="*/ 0 h 41"/>
                  <a:gd name="T4" fmla="*/ 80 w 80"/>
                  <a:gd name="T5" fmla="*/ 41 h 41"/>
                  <a:gd name="T6" fmla="*/ 0 w 80"/>
                  <a:gd name="T7" fmla="*/ 41 h 41"/>
                  <a:gd name="T8" fmla="*/ 0 w 80"/>
                  <a:gd name="T9" fmla="*/ 0 h 41"/>
                  <a:gd name="T10" fmla="*/ 0 w 80"/>
                  <a:gd name="T11" fmla="*/ 0 h 41"/>
                  <a:gd name="T12" fmla="*/ 75 w 80"/>
                  <a:gd name="T13" fmla="*/ 0 h 41"/>
                  <a:gd name="T14" fmla="*/ 75 w 80"/>
                  <a:gd name="T15" fmla="*/ 41 h 41"/>
                  <a:gd name="T16" fmla="*/ 0 w 80"/>
                  <a:gd name="T17" fmla="*/ 41 h 41"/>
                  <a:gd name="T18" fmla="*/ 0 w 8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41">
                    <a:moveTo>
                      <a:pt x="0" y="0"/>
                    </a:moveTo>
                    <a:lnTo>
                      <a:pt x="80" y="0"/>
                    </a:lnTo>
                    <a:lnTo>
                      <a:pt x="8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0" name="Freeform 445">
                <a:extLst>
                  <a:ext uri="{FF2B5EF4-FFF2-40B4-BE49-F238E27FC236}">
                    <a16:creationId xmlns:a16="http://schemas.microsoft.com/office/drawing/2014/main" id="{7EFE6FAD-8042-B34C-AABA-24FB4F3A5A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75" cy="41"/>
              </a:xfrm>
              <a:custGeom>
                <a:avLst/>
                <a:gdLst>
                  <a:gd name="T0" fmla="*/ 0 w 75"/>
                  <a:gd name="T1" fmla="*/ 0 h 41"/>
                  <a:gd name="T2" fmla="*/ 75 w 75"/>
                  <a:gd name="T3" fmla="*/ 0 h 41"/>
                  <a:gd name="T4" fmla="*/ 75 w 75"/>
                  <a:gd name="T5" fmla="*/ 41 h 41"/>
                  <a:gd name="T6" fmla="*/ 0 w 75"/>
                  <a:gd name="T7" fmla="*/ 41 h 41"/>
                  <a:gd name="T8" fmla="*/ 0 w 75"/>
                  <a:gd name="T9" fmla="*/ 0 h 41"/>
                  <a:gd name="T10" fmla="*/ 0 w 75"/>
                  <a:gd name="T11" fmla="*/ 0 h 41"/>
                  <a:gd name="T12" fmla="*/ 69 w 75"/>
                  <a:gd name="T13" fmla="*/ 0 h 41"/>
                  <a:gd name="T14" fmla="*/ 69 w 75"/>
                  <a:gd name="T15" fmla="*/ 41 h 41"/>
                  <a:gd name="T16" fmla="*/ 0 w 75"/>
                  <a:gd name="T17" fmla="*/ 41 h 41"/>
                  <a:gd name="T18" fmla="*/ 0 w 7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41">
                    <a:moveTo>
                      <a:pt x="0" y="0"/>
                    </a:moveTo>
                    <a:lnTo>
                      <a:pt x="75" y="0"/>
                    </a:lnTo>
                    <a:lnTo>
                      <a:pt x="7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1" name="Freeform 446">
                <a:extLst>
                  <a:ext uri="{FF2B5EF4-FFF2-40B4-BE49-F238E27FC236}">
                    <a16:creationId xmlns:a16="http://schemas.microsoft.com/office/drawing/2014/main" id="{2CEC1686-8DE7-DE4A-B552-A58B913F6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9" cy="41"/>
              </a:xfrm>
              <a:custGeom>
                <a:avLst/>
                <a:gdLst>
                  <a:gd name="T0" fmla="*/ 0 w 69"/>
                  <a:gd name="T1" fmla="*/ 0 h 41"/>
                  <a:gd name="T2" fmla="*/ 69 w 69"/>
                  <a:gd name="T3" fmla="*/ 0 h 41"/>
                  <a:gd name="T4" fmla="*/ 69 w 69"/>
                  <a:gd name="T5" fmla="*/ 41 h 41"/>
                  <a:gd name="T6" fmla="*/ 0 w 69"/>
                  <a:gd name="T7" fmla="*/ 41 h 41"/>
                  <a:gd name="T8" fmla="*/ 0 w 69"/>
                  <a:gd name="T9" fmla="*/ 0 h 41"/>
                  <a:gd name="T10" fmla="*/ 0 w 69"/>
                  <a:gd name="T11" fmla="*/ 0 h 41"/>
                  <a:gd name="T12" fmla="*/ 64 w 69"/>
                  <a:gd name="T13" fmla="*/ 0 h 41"/>
                  <a:gd name="T14" fmla="*/ 64 w 69"/>
                  <a:gd name="T15" fmla="*/ 41 h 41"/>
                  <a:gd name="T16" fmla="*/ 0 w 69"/>
                  <a:gd name="T17" fmla="*/ 41 h 41"/>
                  <a:gd name="T18" fmla="*/ 0 w 69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41">
                    <a:moveTo>
                      <a:pt x="0" y="0"/>
                    </a:moveTo>
                    <a:lnTo>
                      <a:pt x="69" y="0"/>
                    </a:lnTo>
                    <a:lnTo>
                      <a:pt x="69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2" name="Freeform 447">
                <a:extLst>
                  <a:ext uri="{FF2B5EF4-FFF2-40B4-BE49-F238E27FC236}">
                    <a16:creationId xmlns:a16="http://schemas.microsoft.com/office/drawing/2014/main" id="{EDBF6109-9A3E-714A-B77D-5668907E86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4" cy="41"/>
              </a:xfrm>
              <a:custGeom>
                <a:avLst/>
                <a:gdLst>
                  <a:gd name="T0" fmla="*/ 0 w 64"/>
                  <a:gd name="T1" fmla="*/ 0 h 41"/>
                  <a:gd name="T2" fmla="*/ 64 w 64"/>
                  <a:gd name="T3" fmla="*/ 0 h 41"/>
                  <a:gd name="T4" fmla="*/ 64 w 64"/>
                  <a:gd name="T5" fmla="*/ 41 h 41"/>
                  <a:gd name="T6" fmla="*/ 0 w 64"/>
                  <a:gd name="T7" fmla="*/ 41 h 41"/>
                  <a:gd name="T8" fmla="*/ 0 w 64"/>
                  <a:gd name="T9" fmla="*/ 0 h 41"/>
                  <a:gd name="T10" fmla="*/ 0 w 64"/>
                  <a:gd name="T11" fmla="*/ 0 h 41"/>
                  <a:gd name="T12" fmla="*/ 57 w 64"/>
                  <a:gd name="T13" fmla="*/ 0 h 41"/>
                  <a:gd name="T14" fmla="*/ 57 w 64"/>
                  <a:gd name="T15" fmla="*/ 41 h 41"/>
                  <a:gd name="T16" fmla="*/ 0 w 64"/>
                  <a:gd name="T17" fmla="*/ 41 h 41"/>
                  <a:gd name="T18" fmla="*/ 0 w 64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4" h="41">
                    <a:moveTo>
                      <a:pt x="0" y="0"/>
                    </a:moveTo>
                    <a:lnTo>
                      <a:pt x="64" y="0"/>
                    </a:lnTo>
                    <a:lnTo>
                      <a:pt x="64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3" name="Freeform 448">
                <a:extLst>
                  <a:ext uri="{FF2B5EF4-FFF2-40B4-BE49-F238E27FC236}">
                    <a16:creationId xmlns:a16="http://schemas.microsoft.com/office/drawing/2014/main" id="{722FE8EC-7A30-3947-9BFD-14D2AA0085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7" cy="41"/>
              </a:xfrm>
              <a:custGeom>
                <a:avLst/>
                <a:gdLst>
                  <a:gd name="T0" fmla="*/ 0 w 57"/>
                  <a:gd name="T1" fmla="*/ 0 h 41"/>
                  <a:gd name="T2" fmla="*/ 57 w 57"/>
                  <a:gd name="T3" fmla="*/ 0 h 41"/>
                  <a:gd name="T4" fmla="*/ 57 w 57"/>
                  <a:gd name="T5" fmla="*/ 41 h 41"/>
                  <a:gd name="T6" fmla="*/ 0 w 57"/>
                  <a:gd name="T7" fmla="*/ 41 h 41"/>
                  <a:gd name="T8" fmla="*/ 0 w 57"/>
                  <a:gd name="T9" fmla="*/ 0 h 41"/>
                  <a:gd name="T10" fmla="*/ 0 w 57"/>
                  <a:gd name="T11" fmla="*/ 0 h 41"/>
                  <a:gd name="T12" fmla="*/ 51 w 57"/>
                  <a:gd name="T13" fmla="*/ 0 h 41"/>
                  <a:gd name="T14" fmla="*/ 51 w 57"/>
                  <a:gd name="T15" fmla="*/ 41 h 41"/>
                  <a:gd name="T16" fmla="*/ 0 w 57"/>
                  <a:gd name="T17" fmla="*/ 41 h 41"/>
                  <a:gd name="T18" fmla="*/ 0 w 5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1">
                    <a:moveTo>
                      <a:pt x="0" y="0"/>
                    </a:moveTo>
                    <a:lnTo>
                      <a:pt x="57" y="0"/>
                    </a:lnTo>
                    <a:lnTo>
                      <a:pt x="5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4" name="Freeform 449">
                <a:extLst>
                  <a:ext uri="{FF2B5EF4-FFF2-40B4-BE49-F238E27FC236}">
                    <a16:creationId xmlns:a16="http://schemas.microsoft.com/office/drawing/2014/main" id="{CBF1F9AC-A477-C041-8D2C-D5EF85F7F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51" cy="41"/>
              </a:xfrm>
              <a:custGeom>
                <a:avLst/>
                <a:gdLst>
                  <a:gd name="T0" fmla="*/ 0 w 51"/>
                  <a:gd name="T1" fmla="*/ 0 h 41"/>
                  <a:gd name="T2" fmla="*/ 51 w 51"/>
                  <a:gd name="T3" fmla="*/ 0 h 41"/>
                  <a:gd name="T4" fmla="*/ 51 w 51"/>
                  <a:gd name="T5" fmla="*/ 41 h 41"/>
                  <a:gd name="T6" fmla="*/ 0 w 51"/>
                  <a:gd name="T7" fmla="*/ 41 h 41"/>
                  <a:gd name="T8" fmla="*/ 0 w 51"/>
                  <a:gd name="T9" fmla="*/ 0 h 41"/>
                  <a:gd name="T10" fmla="*/ 0 w 51"/>
                  <a:gd name="T11" fmla="*/ 0 h 41"/>
                  <a:gd name="T12" fmla="*/ 46 w 51"/>
                  <a:gd name="T13" fmla="*/ 0 h 41"/>
                  <a:gd name="T14" fmla="*/ 46 w 51"/>
                  <a:gd name="T15" fmla="*/ 41 h 41"/>
                  <a:gd name="T16" fmla="*/ 0 w 51"/>
                  <a:gd name="T17" fmla="*/ 41 h 41"/>
                  <a:gd name="T18" fmla="*/ 0 w 5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41">
                    <a:moveTo>
                      <a:pt x="0" y="0"/>
                    </a:moveTo>
                    <a:lnTo>
                      <a:pt x="51" y="0"/>
                    </a:lnTo>
                    <a:lnTo>
                      <a:pt x="51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5" name="Freeform 450">
                <a:extLst>
                  <a:ext uri="{FF2B5EF4-FFF2-40B4-BE49-F238E27FC236}">
                    <a16:creationId xmlns:a16="http://schemas.microsoft.com/office/drawing/2014/main" id="{F004E612-C0D5-F44E-8B3F-FBCDE77F7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6" cy="41"/>
              </a:xfrm>
              <a:custGeom>
                <a:avLst/>
                <a:gdLst>
                  <a:gd name="T0" fmla="*/ 0 w 46"/>
                  <a:gd name="T1" fmla="*/ 0 h 41"/>
                  <a:gd name="T2" fmla="*/ 46 w 46"/>
                  <a:gd name="T3" fmla="*/ 0 h 41"/>
                  <a:gd name="T4" fmla="*/ 46 w 46"/>
                  <a:gd name="T5" fmla="*/ 41 h 41"/>
                  <a:gd name="T6" fmla="*/ 0 w 46"/>
                  <a:gd name="T7" fmla="*/ 41 h 41"/>
                  <a:gd name="T8" fmla="*/ 0 w 46"/>
                  <a:gd name="T9" fmla="*/ 0 h 41"/>
                  <a:gd name="T10" fmla="*/ 0 w 46"/>
                  <a:gd name="T11" fmla="*/ 0 h 41"/>
                  <a:gd name="T12" fmla="*/ 40 w 46"/>
                  <a:gd name="T13" fmla="*/ 0 h 41"/>
                  <a:gd name="T14" fmla="*/ 40 w 46"/>
                  <a:gd name="T15" fmla="*/ 41 h 41"/>
                  <a:gd name="T16" fmla="*/ 0 w 46"/>
                  <a:gd name="T17" fmla="*/ 41 h 41"/>
                  <a:gd name="T18" fmla="*/ 0 w 4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6" h="41">
                    <a:moveTo>
                      <a:pt x="0" y="0"/>
                    </a:moveTo>
                    <a:lnTo>
                      <a:pt x="46" y="0"/>
                    </a:lnTo>
                    <a:lnTo>
                      <a:pt x="4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6" name="Freeform 451">
                <a:extLst>
                  <a:ext uri="{FF2B5EF4-FFF2-40B4-BE49-F238E27FC236}">
                    <a16:creationId xmlns:a16="http://schemas.microsoft.com/office/drawing/2014/main" id="{A1907350-2FC0-EC4D-B6A7-7D341DC3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40" cy="41"/>
              </a:xfrm>
              <a:custGeom>
                <a:avLst/>
                <a:gdLst>
                  <a:gd name="T0" fmla="*/ 0 w 40"/>
                  <a:gd name="T1" fmla="*/ 0 h 41"/>
                  <a:gd name="T2" fmla="*/ 40 w 40"/>
                  <a:gd name="T3" fmla="*/ 0 h 41"/>
                  <a:gd name="T4" fmla="*/ 40 w 40"/>
                  <a:gd name="T5" fmla="*/ 41 h 41"/>
                  <a:gd name="T6" fmla="*/ 0 w 40"/>
                  <a:gd name="T7" fmla="*/ 41 h 41"/>
                  <a:gd name="T8" fmla="*/ 0 w 40"/>
                  <a:gd name="T9" fmla="*/ 0 h 41"/>
                  <a:gd name="T10" fmla="*/ 0 w 40"/>
                  <a:gd name="T11" fmla="*/ 0 h 41"/>
                  <a:gd name="T12" fmla="*/ 35 w 40"/>
                  <a:gd name="T13" fmla="*/ 0 h 41"/>
                  <a:gd name="T14" fmla="*/ 35 w 40"/>
                  <a:gd name="T15" fmla="*/ 41 h 41"/>
                  <a:gd name="T16" fmla="*/ 0 w 40"/>
                  <a:gd name="T17" fmla="*/ 41 h 41"/>
                  <a:gd name="T18" fmla="*/ 0 w 40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41">
                    <a:moveTo>
                      <a:pt x="0" y="0"/>
                    </a:moveTo>
                    <a:lnTo>
                      <a:pt x="40" y="0"/>
                    </a:lnTo>
                    <a:lnTo>
                      <a:pt x="40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7" name="Freeform 452">
                <a:extLst>
                  <a:ext uri="{FF2B5EF4-FFF2-40B4-BE49-F238E27FC236}">
                    <a16:creationId xmlns:a16="http://schemas.microsoft.com/office/drawing/2014/main" id="{CEE8979A-7524-4B4D-830A-B4FF4F3216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35" cy="41"/>
              </a:xfrm>
              <a:custGeom>
                <a:avLst/>
                <a:gdLst>
                  <a:gd name="T0" fmla="*/ 0 w 35"/>
                  <a:gd name="T1" fmla="*/ 0 h 41"/>
                  <a:gd name="T2" fmla="*/ 35 w 35"/>
                  <a:gd name="T3" fmla="*/ 0 h 41"/>
                  <a:gd name="T4" fmla="*/ 35 w 35"/>
                  <a:gd name="T5" fmla="*/ 41 h 41"/>
                  <a:gd name="T6" fmla="*/ 0 w 35"/>
                  <a:gd name="T7" fmla="*/ 41 h 41"/>
                  <a:gd name="T8" fmla="*/ 0 w 35"/>
                  <a:gd name="T9" fmla="*/ 0 h 41"/>
                  <a:gd name="T10" fmla="*/ 0 w 35"/>
                  <a:gd name="T11" fmla="*/ 0 h 41"/>
                  <a:gd name="T12" fmla="*/ 28 w 35"/>
                  <a:gd name="T13" fmla="*/ 0 h 41"/>
                  <a:gd name="T14" fmla="*/ 28 w 35"/>
                  <a:gd name="T15" fmla="*/ 41 h 41"/>
                  <a:gd name="T16" fmla="*/ 0 w 35"/>
                  <a:gd name="T17" fmla="*/ 41 h 41"/>
                  <a:gd name="T18" fmla="*/ 0 w 35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41">
                    <a:moveTo>
                      <a:pt x="0" y="0"/>
                    </a:moveTo>
                    <a:lnTo>
                      <a:pt x="35" y="0"/>
                    </a:lnTo>
                    <a:lnTo>
                      <a:pt x="35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8" name="Freeform 453">
                <a:extLst>
                  <a:ext uri="{FF2B5EF4-FFF2-40B4-BE49-F238E27FC236}">
                    <a16:creationId xmlns:a16="http://schemas.microsoft.com/office/drawing/2014/main" id="{9B28FFED-FD4A-1541-B66E-FEA59136D2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8" cy="41"/>
              </a:xfrm>
              <a:custGeom>
                <a:avLst/>
                <a:gdLst>
                  <a:gd name="T0" fmla="*/ 0 w 28"/>
                  <a:gd name="T1" fmla="*/ 0 h 41"/>
                  <a:gd name="T2" fmla="*/ 28 w 28"/>
                  <a:gd name="T3" fmla="*/ 0 h 41"/>
                  <a:gd name="T4" fmla="*/ 28 w 28"/>
                  <a:gd name="T5" fmla="*/ 41 h 41"/>
                  <a:gd name="T6" fmla="*/ 0 w 28"/>
                  <a:gd name="T7" fmla="*/ 41 h 41"/>
                  <a:gd name="T8" fmla="*/ 0 w 28"/>
                  <a:gd name="T9" fmla="*/ 0 h 41"/>
                  <a:gd name="T10" fmla="*/ 0 w 28"/>
                  <a:gd name="T11" fmla="*/ 0 h 41"/>
                  <a:gd name="T12" fmla="*/ 23 w 28"/>
                  <a:gd name="T13" fmla="*/ 0 h 41"/>
                  <a:gd name="T14" fmla="*/ 23 w 28"/>
                  <a:gd name="T15" fmla="*/ 41 h 41"/>
                  <a:gd name="T16" fmla="*/ 0 w 28"/>
                  <a:gd name="T17" fmla="*/ 41 h 41"/>
                  <a:gd name="T18" fmla="*/ 0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41">
                    <a:moveTo>
                      <a:pt x="0" y="0"/>
                    </a:moveTo>
                    <a:lnTo>
                      <a:pt x="28" y="0"/>
                    </a:lnTo>
                    <a:lnTo>
                      <a:pt x="2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49" name="Freeform 454">
                <a:extLst>
                  <a:ext uri="{FF2B5EF4-FFF2-40B4-BE49-F238E27FC236}">
                    <a16:creationId xmlns:a16="http://schemas.microsoft.com/office/drawing/2014/main" id="{C919E61D-CAC6-2C4C-914C-73D73BF5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23" cy="41"/>
              </a:xfrm>
              <a:custGeom>
                <a:avLst/>
                <a:gdLst>
                  <a:gd name="T0" fmla="*/ 0 w 23"/>
                  <a:gd name="T1" fmla="*/ 0 h 41"/>
                  <a:gd name="T2" fmla="*/ 23 w 23"/>
                  <a:gd name="T3" fmla="*/ 0 h 41"/>
                  <a:gd name="T4" fmla="*/ 23 w 23"/>
                  <a:gd name="T5" fmla="*/ 41 h 41"/>
                  <a:gd name="T6" fmla="*/ 0 w 23"/>
                  <a:gd name="T7" fmla="*/ 41 h 41"/>
                  <a:gd name="T8" fmla="*/ 0 w 23"/>
                  <a:gd name="T9" fmla="*/ 0 h 41"/>
                  <a:gd name="T10" fmla="*/ 0 w 23"/>
                  <a:gd name="T11" fmla="*/ 0 h 41"/>
                  <a:gd name="T12" fmla="*/ 17 w 23"/>
                  <a:gd name="T13" fmla="*/ 0 h 41"/>
                  <a:gd name="T14" fmla="*/ 17 w 23"/>
                  <a:gd name="T15" fmla="*/ 41 h 41"/>
                  <a:gd name="T16" fmla="*/ 0 w 23"/>
                  <a:gd name="T17" fmla="*/ 41 h 41"/>
                  <a:gd name="T18" fmla="*/ 0 w 23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3" h="41">
                    <a:moveTo>
                      <a:pt x="0" y="0"/>
                    </a:moveTo>
                    <a:lnTo>
                      <a:pt x="23" y="0"/>
                    </a:lnTo>
                    <a:lnTo>
                      <a:pt x="23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0" name="Freeform 455">
                <a:extLst>
                  <a:ext uri="{FF2B5EF4-FFF2-40B4-BE49-F238E27FC236}">
                    <a16:creationId xmlns:a16="http://schemas.microsoft.com/office/drawing/2014/main" id="{36E1D7E5-6375-E34E-9353-ACE7E834E8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7" cy="41"/>
              </a:xfrm>
              <a:custGeom>
                <a:avLst/>
                <a:gdLst>
                  <a:gd name="T0" fmla="*/ 0 w 17"/>
                  <a:gd name="T1" fmla="*/ 0 h 41"/>
                  <a:gd name="T2" fmla="*/ 17 w 17"/>
                  <a:gd name="T3" fmla="*/ 0 h 41"/>
                  <a:gd name="T4" fmla="*/ 17 w 17"/>
                  <a:gd name="T5" fmla="*/ 41 h 41"/>
                  <a:gd name="T6" fmla="*/ 0 w 17"/>
                  <a:gd name="T7" fmla="*/ 41 h 41"/>
                  <a:gd name="T8" fmla="*/ 0 w 17"/>
                  <a:gd name="T9" fmla="*/ 0 h 41"/>
                  <a:gd name="T10" fmla="*/ 0 w 17"/>
                  <a:gd name="T11" fmla="*/ 0 h 41"/>
                  <a:gd name="T12" fmla="*/ 12 w 17"/>
                  <a:gd name="T13" fmla="*/ 0 h 41"/>
                  <a:gd name="T14" fmla="*/ 12 w 17"/>
                  <a:gd name="T15" fmla="*/ 41 h 41"/>
                  <a:gd name="T16" fmla="*/ 0 w 17"/>
                  <a:gd name="T17" fmla="*/ 41 h 41"/>
                  <a:gd name="T18" fmla="*/ 0 w 17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41">
                    <a:moveTo>
                      <a:pt x="0" y="0"/>
                    </a:moveTo>
                    <a:lnTo>
                      <a:pt x="17" y="0"/>
                    </a:lnTo>
                    <a:lnTo>
                      <a:pt x="17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1" name="Freeform 456">
                <a:extLst>
                  <a:ext uri="{FF2B5EF4-FFF2-40B4-BE49-F238E27FC236}">
                    <a16:creationId xmlns:a16="http://schemas.microsoft.com/office/drawing/2014/main" id="{B59DFE1B-9DF5-6F40-9C2C-6B76611DA1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2" cy="41"/>
              </a:xfrm>
              <a:custGeom>
                <a:avLst/>
                <a:gdLst>
                  <a:gd name="T0" fmla="*/ 0 w 12"/>
                  <a:gd name="T1" fmla="*/ 0 h 41"/>
                  <a:gd name="T2" fmla="*/ 12 w 12"/>
                  <a:gd name="T3" fmla="*/ 0 h 41"/>
                  <a:gd name="T4" fmla="*/ 12 w 12"/>
                  <a:gd name="T5" fmla="*/ 41 h 41"/>
                  <a:gd name="T6" fmla="*/ 0 w 12"/>
                  <a:gd name="T7" fmla="*/ 41 h 41"/>
                  <a:gd name="T8" fmla="*/ 0 w 12"/>
                  <a:gd name="T9" fmla="*/ 0 h 41"/>
                  <a:gd name="T10" fmla="*/ 0 w 12"/>
                  <a:gd name="T11" fmla="*/ 0 h 41"/>
                  <a:gd name="T12" fmla="*/ 6 w 12"/>
                  <a:gd name="T13" fmla="*/ 0 h 41"/>
                  <a:gd name="T14" fmla="*/ 6 w 12"/>
                  <a:gd name="T15" fmla="*/ 41 h 41"/>
                  <a:gd name="T16" fmla="*/ 0 w 12"/>
                  <a:gd name="T17" fmla="*/ 41 h 41"/>
                  <a:gd name="T18" fmla="*/ 0 w 1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41">
                    <a:moveTo>
                      <a:pt x="0" y="0"/>
                    </a:moveTo>
                    <a:lnTo>
                      <a:pt x="12" y="0"/>
                    </a:lnTo>
                    <a:lnTo>
                      <a:pt x="12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2" name="Freeform 457">
                <a:extLst>
                  <a:ext uri="{FF2B5EF4-FFF2-40B4-BE49-F238E27FC236}">
                    <a16:creationId xmlns:a16="http://schemas.microsoft.com/office/drawing/2014/main" id="{1359F4F1-26E0-114A-9F42-B7273BCE5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6" cy="41"/>
              </a:xfrm>
              <a:custGeom>
                <a:avLst/>
                <a:gdLst>
                  <a:gd name="T0" fmla="*/ 0 w 6"/>
                  <a:gd name="T1" fmla="*/ 0 h 41"/>
                  <a:gd name="T2" fmla="*/ 6 w 6"/>
                  <a:gd name="T3" fmla="*/ 0 h 41"/>
                  <a:gd name="T4" fmla="*/ 6 w 6"/>
                  <a:gd name="T5" fmla="*/ 41 h 41"/>
                  <a:gd name="T6" fmla="*/ 0 w 6"/>
                  <a:gd name="T7" fmla="*/ 41 h 41"/>
                  <a:gd name="T8" fmla="*/ 0 w 6"/>
                  <a:gd name="T9" fmla="*/ 0 h 41"/>
                  <a:gd name="T10" fmla="*/ 0 w 6"/>
                  <a:gd name="T11" fmla="*/ 0 h 41"/>
                  <a:gd name="T12" fmla="*/ 0 w 6"/>
                  <a:gd name="T13" fmla="*/ 0 h 41"/>
                  <a:gd name="T14" fmla="*/ 0 w 6"/>
                  <a:gd name="T15" fmla="*/ 41 h 41"/>
                  <a:gd name="T16" fmla="*/ 0 w 6"/>
                  <a:gd name="T17" fmla="*/ 41 h 41"/>
                  <a:gd name="T18" fmla="*/ 0 w 6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41">
                    <a:moveTo>
                      <a:pt x="0" y="0"/>
                    </a:moveTo>
                    <a:lnTo>
                      <a:pt x="6" y="0"/>
                    </a:lnTo>
                    <a:lnTo>
                      <a:pt x="6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3" name="Freeform 458">
                <a:extLst>
                  <a:ext uri="{FF2B5EF4-FFF2-40B4-BE49-F238E27FC236}">
                    <a16:creationId xmlns:a16="http://schemas.microsoft.com/office/drawing/2014/main" id="{9BAC9BB6-7E5D-814F-8985-226F33C19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7" y="3638"/>
                <a:ext cx="1" cy="41"/>
              </a:xfrm>
              <a:custGeom>
                <a:avLst/>
                <a:gdLst>
                  <a:gd name="T0" fmla="*/ 0 w 1"/>
                  <a:gd name="T1" fmla="*/ 0 h 41"/>
                  <a:gd name="T2" fmla="*/ 0 w 1"/>
                  <a:gd name="T3" fmla="*/ 0 h 41"/>
                  <a:gd name="T4" fmla="*/ 0 w 1"/>
                  <a:gd name="T5" fmla="*/ 41 h 41"/>
                  <a:gd name="T6" fmla="*/ 0 w 1"/>
                  <a:gd name="T7" fmla="*/ 41 h 41"/>
                  <a:gd name="T8" fmla="*/ 0 w 1"/>
                  <a:gd name="T9" fmla="*/ 0 h 41"/>
                  <a:gd name="T10" fmla="*/ 0 w 1"/>
                  <a:gd name="T11" fmla="*/ 0 h 41"/>
                  <a:gd name="T12" fmla="*/ 0 w 1"/>
                  <a:gd name="T13" fmla="*/ 0 h 41"/>
                  <a:gd name="T14" fmla="*/ 0 w 1"/>
                  <a:gd name="T15" fmla="*/ 41 h 41"/>
                  <a:gd name="T16" fmla="*/ 0 w 1"/>
                  <a:gd name="T17" fmla="*/ 41 h 41"/>
                  <a:gd name="T18" fmla="*/ 0 w 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41"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4" name="Rectangle 459">
                <a:extLst>
                  <a:ext uri="{FF2B5EF4-FFF2-40B4-BE49-F238E27FC236}">
                    <a16:creationId xmlns:a16="http://schemas.microsoft.com/office/drawing/2014/main" id="{C2CC5900-EA4D-1B40-BBCD-E87318CB3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" y="3638"/>
                <a:ext cx="218" cy="41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5" name="Freeform 460">
                <a:extLst>
                  <a:ext uri="{FF2B5EF4-FFF2-40B4-BE49-F238E27FC236}">
                    <a16:creationId xmlns:a16="http://schemas.microsoft.com/office/drawing/2014/main" id="{F7FC731C-803C-0243-8F9E-36CE93F02F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48"/>
                <a:ext cx="214" cy="6"/>
              </a:xfrm>
              <a:custGeom>
                <a:avLst/>
                <a:gdLst>
                  <a:gd name="T0" fmla="*/ 0 w 214"/>
                  <a:gd name="T1" fmla="*/ 0 h 6"/>
                  <a:gd name="T2" fmla="*/ 214 w 214"/>
                  <a:gd name="T3" fmla="*/ 0 h 6"/>
                  <a:gd name="T4" fmla="*/ 214 w 214"/>
                  <a:gd name="T5" fmla="*/ 6 h 6"/>
                  <a:gd name="T6" fmla="*/ 0 w 214"/>
                  <a:gd name="T7" fmla="*/ 6 h 6"/>
                  <a:gd name="T8" fmla="*/ 0 w 214"/>
                  <a:gd name="T9" fmla="*/ 0 h 6"/>
                  <a:gd name="T10" fmla="*/ 0 w 214"/>
                  <a:gd name="T11" fmla="*/ 2 h 6"/>
                  <a:gd name="T12" fmla="*/ 214 w 214"/>
                  <a:gd name="T13" fmla="*/ 2 h 6"/>
                  <a:gd name="T14" fmla="*/ 214 w 214"/>
                  <a:gd name="T15" fmla="*/ 4 h 6"/>
                  <a:gd name="T16" fmla="*/ 0 w 214"/>
                  <a:gd name="T17" fmla="*/ 4 h 6"/>
                  <a:gd name="T18" fmla="*/ 0 w 214"/>
                  <a:gd name="T19" fmla="*/ 2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6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2"/>
                    </a:moveTo>
                    <a:lnTo>
                      <a:pt x="214" y="2"/>
                    </a:lnTo>
                    <a:lnTo>
                      <a:pt x="214" y="4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6" name="Freeform 461">
                <a:extLst>
                  <a:ext uri="{FF2B5EF4-FFF2-40B4-BE49-F238E27FC236}">
                    <a16:creationId xmlns:a16="http://schemas.microsoft.com/office/drawing/2014/main" id="{9D300642-E7D5-224C-BD57-D3C19F374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" y="3650"/>
                <a:ext cx="214" cy="2"/>
              </a:xfrm>
              <a:custGeom>
                <a:avLst/>
                <a:gdLst>
                  <a:gd name="T0" fmla="*/ 0 w 214"/>
                  <a:gd name="T1" fmla="*/ 0 h 2"/>
                  <a:gd name="T2" fmla="*/ 214 w 214"/>
                  <a:gd name="T3" fmla="*/ 0 h 2"/>
                  <a:gd name="T4" fmla="*/ 214 w 214"/>
                  <a:gd name="T5" fmla="*/ 2 h 2"/>
                  <a:gd name="T6" fmla="*/ 0 w 214"/>
                  <a:gd name="T7" fmla="*/ 2 h 2"/>
                  <a:gd name="T8" fmla="*/ 0 w 214"/>
                  <a:gd name="T9" fmla="*/ 0 h 2"/>
                  <a:gd name="T10" fmla="*/ 0 w 214"/>
                  <a:gd name="T11" fmla="*/ 1 h 2"/>
                  <a:gd name="T12" fmla="*/ 214 w 214"/>
                  <a:gd name="T13" fmla="*/ 1 h 2"/>
                  <a:gd name="T14" fmla="*/ 214 w 214"/>
                  <a:gd name="T15" fmla="*/ 1 h 2"/>
                  <a:gd name="T16" fmla="*/ 0 w 214"/>
                  <a:gd name="T17" fmla="*/ 1 h 2"/>
                  <a:gd name="T18" fmla="*/ 0 w 214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4" h="2">
                    <a:moveTo>
                      <a:pt x="0" y="0"/>
                    </a:moveTo>
                    <a:lnTo>
                      <a:pt x="214" y="0"/>
                    </a:lnTo>
                    <a:lnTo>
                      <a:pt x="214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1"/>
                    </a:moveTo>
                    <a:lnTo>
                      <a:pt x="21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57" name="Rectangle 462">
                <a:extLst>
                  <a:ext uri="{FF2B5EF4-FFF2-40B4-BE49-F238E27FC236}">
                    <a16:creationId xmlns:a16="http://schemas.microsoft.com/office/drawing/2014/main" id="{21F0A3C9-1C48-C148-A802-853B13BD3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3648"/>
                <a:ext cx="214" cy="6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8" name="Rectangle 463">
                <a:extLst>
                  <a:ext uri="{FF2B5EF4-FFF2-40B4-BE49-F238E27FC236}">
                    <a16:creationId xmlns:a16="http://schemas.microsoft.com/office/drawing/2014/main" id="{D0C81350-C61B-9145-A54C-C807A3C3D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3648"/>
                <a:ext cx="38" cy="6"/>
              </a:xfrm>
              <a:prstGeom prst="rect">
                <a:avLst/>
              </a:prstGeom>
              <a:solidFill>
                <a:srgbClr val="000000"/>
              </a:solidFill>
              <a:ln w="158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59" name="Freeform 464">
                <a:extLst>
                  <a:ext uri="{FF2B5EF4-FFF2-40B4-BE49-F238E27FC236}">
                    <a16:creationId xmlns:a16="http://schemas.microsoft.com/office/drawing/2014/main" id="{4B4989FD-8E78-0442-B90C-6F670912F2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" y="3659"/>
                <a:ext cx="14" cy="14"/>
              </a:xfrm>
              <a:custGeom>
                <a:avLst/>
                <a:gdLst>
                  <a:gd name="T0" fmla="*/ 0 w 14"/>
                  <a:gd name="T1" fmla="*/ 7 h 14"/>
                  <a:gd name="T2" fmla="*/ 7 w 14"/>
                  <a:gd name="T3" fmla="*/ 0 h 14"/>
                  <a:gd name="T4" fmla="*/ 14 w 14"/>
                  <a:gd name="T5" fmla="*/ 7 h 14"/>
                  <a:gd name="T6" fmla="*/ 7 w 14"/>
                  <a:gd name="T7" fmla="*/ 14 h 14"/>
                  <a:gd name="T8" fmla="*/ 0 w 14"/>
                  <a:gd name="T9" fmla="*/ 7 h 14"/>
                  <a:gd name="T10" fmla="*/ 3 w 14"/>
                  <a:gd name="T11" fmla="*/ 7 h 14"/>
                  <a:gd name="T12" fmla="*/ 9 w 14"/>
                  <a:gd name="T13" fmla="*/ 1 h 14"/>
                  <a:gd name="T14" fmla="*/ 14 w 14"/>
                  <a:gd name="T15" fmla="*/ 7 h 14"/>
                  <a:gd name="T16" fmla="*/ 9 w 14"/>
                  <a:gd name="T17" fmla="*/ 13 h 14"/>
                  <a:gd name="T18" fmla="*/ 3 w 14"/>
                  <a:gd name="T19" fmla="*/ 7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0" y="7"/>
                    </a:moveTo>
                    <a:lnTo>
                      <a:pt x="7" y="0"/>
                    </a:lnTo>
                    <a:lnTo>
                      <a:pt x="14" y="7"/>
                    </a:lnTo>
                    <a:lnTo>
                      <a:pt x="7" y="14"/>
                    </a:lnTo>
                    <a:lnTo>
                      <a:pt x="0" y="7"/>
                    </a:lnTo>
                    <a:close/>
                    <a:moveTo>
                      <a:pt x="3" y="7"/>
                    </a:moveTo>
                    <a:lnTo>
                      <a:pt x="9" y="1"/>
                    </a:lnTo>
                    <a:lnTo>
                      <a:pt x="14" y="7"/>
                    </a:lnTo>
                    <a:lnTo>
                      <a:pt x="9" y="13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0" name="Freeform 465">
                <a:extLst>
                  <a:ext uri="{FF2B5EF4-FFF2-40B4-BE49-F238E27FC236}">
                    <a16:creationId xmlns:a16="http://schemas.microsoft.com/office/drawing/2014/main" id="{0E86BCBE-EE89-2A4E-9C33-C78974A92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0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6 w 11"/>
                  <a:gd name="T3" fmla="*/ 0 h 12"/>
                  <a:gd name="T4" fmla="*/ 11 w 11"/>
                  <a:gd name="T5" fmla="*/ 6 h 12"/>
                  <a:gd name="T6" fmla="*/ 6 w 11"/>
                  <a:gd name="T7" fmla="*/ 12 h 12"/>
                  <a:gd name="T8" fmla="*/ 0 w 11"/>
                  <a:gd name="T9" fmla="*/ 6 h 12"/>
                  <a:gd name="T10" fmla="*/ 1 w 11"/>
                  <a:gd name="T11" fmla="*/ 6 h 12"/>
                  <a:gd name="T12" fmla="*/ 7 w 11"/>
                  <a:gd name="T13" fmla="*/ 2 h 12"/>
                  <a:gd name="T14" fmla="*/ 11 w 11"/>
                  <a:gd name="T15" fmla="*/ 6 h 12"/>
                  <a:gd name="T16" fmla="*/ 7 w 11"/>
                  <a:gd name="T17" fmla="*/ 11 h 12"/>
                  <a:gd name="T18" fmla="*/ 1 w 11"/>
                  <a:gd name="T19" fmla="*/ 6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6" y="0"/>
                    </a:lnTo>
                    <a:lnTo>
                      <a:pt x="11" y="6"/>
                    </a:lnTo>
                    <a:lnTo>
                      <a:pt x="6" y="12"/>
                    </a:lnTo>
                    <a:lnTo>
                      <a:pt x="0" y="6"/>
                    </a:lnTo>
                    <a:close/>
                    <a:moveTo>
                      <a:pt x="1" y="6"/>
                    </a:moveTo>
                    <a:lnTo>
                      <a:pt x="7" y="2"/>
                    </a:lnTo>
                    <a:lnTo>
                      <a:pt x="11" y="6"/>
                    </a:lnTo>
                    <a:lnTo>
                      <a:pt x="7" y="11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1" name="Freeform 466">
                <a:extLst>
                  <a:ext uri="{FF2B5EF4-FFF2-40B4-BE49-F238E27FC236}">
                    <a16:creationId xmlns:a16="http://schemas.microsoft.com/office/drawing/2014/main" id="{62A2D690-D624-3248-9E8F-494ED4F1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0" y="3662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6 w 10"/>
                  <a:gd name="T3" fmla="*/ 0 h 9"/>
                  <a:gd name="T4" fmla="*/ 10 w 10"/>
                  <a:gd name="T5" fmla="*/ 4 h 9"/>
                  <a:gd name="T6" fmla="*/ 6 w 10"/>
                  <a:gd name="T7" fmla="*/ 9 h 9"/>
                  <a:gd name="T8" fmla="*/ 0 w 10"/>
                  <a:gd name="T9" fmla="*/ 4 h 9"/>
                  <a:gd name="T10" fmla="*/ 3 w 10"/>
                  <a:gd name="T11" fmla="*/ 4 h 9"/>
                  <a:gd name="T12" fmla="*/ 7 w 10"/>
                  <a:gd name="T13" fmla="*/ 1 h 9"/>
                  <a:gd name="T14" fmla="*/ 10 w 10"/>
                  <a:gd name="T15" fmla="*/ 4 h 9"/>
                  <a:gd name="T16" fmla="*/ 7 w 10"/>
                  <a:gd name="T17" fmla="*/ 8 h 9"/>
                  <a:gd name="T18" fmla="*/ 3 w 10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6" y="0"/>
                    </a:lnTo>
                    <a:lnTo>
                      <a:pt x="10" y="4"/>
                    </a:lnTo>
                    <a:lnTo>
                      <a:pt x="6" y="9"/>
                    </a:lnTo>
                    <a:lnTo>
                      <a:pt x="0" y="4"/>
                    </a:lnTo>
                    <a:close/>
                    <a:moveTo>
                      <a:pt x="3" y="4"/>
                    </a:moveTo>
                    <a:lnTo>
                      <a:pt x="7" y="1"/>
                    </a:lnTo>
                    <a:lnTo>
                      <a:pt x="10" y="4"/>
                    </a:lnTo>
                    <a:lnTo>
                      <a:pt x="7" y="8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2" name="Freeform 467">
                <a:extLst>
                  <a:ext uri="{FF2B5EF4-FFF2-40B4-BE49-F238E27FC236}">
                    <a16:creationId xmlns:a16="http://schemas.microsoft.com/office/drawing/2014/main" id="{160DDE24-3F60-0C4F-9C8E-E954D17C0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4 w 7"/>
                  <a:gd name="T3" fmla="*/ 0 h 7"/>
                  <a:gd name="T4" fmla="*/ 7 w 7"/>
                  <a:gd name="T5" fmla="*/ 3 h 7"/>
                  <a:gd name="T6" fmla="*/ 4 w 7"/>
                  <a:gd name="T7" fmla="*/ 7 h 7"/>
                  <a:gd name="T8" fmla="*/ 0 w 7"/>
                  <a:gd name="T9" fmla="*/ 3 h 7"/>
                  <a:gd name="T10" fmla="*/ 3 w 7"/>
                  <a:gd name="T11" fmla="*/ 3 h 7"/>
                  <a:gd name="T12" fmla="*/ 5 w 7"/>
                  <a:gd name="T13" fmla="*/ 1 h 7"/>
                  <a:gd name="T14" fmla="*/ 7 w 7"/>
                  <a:gd name="T15" fmla="*/ 3 h 7"/>
                  <a:gd name="T16" fmla="*/ 5 w 7"/>
                  <a:gd name="T17" fmla="*/ 6 h 7"/>
                  <a:gd name="T18" fmla="*/ 3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4" y="0"/>
                    </a:lnTo>
                    <a:lnTo>
                      <a:pt x="7" y="3"/>
                    </a:lnTo>
                    <a:lnTo>
                      <a:pt x="4" y="7"/>
                    </a:lnTo>
                    <a:lnTo>
                      <a:pt x="0" y="3"/>
                    </a:lnTo>
                    <a:close/>
                    <a:moveTo>
                      <a:pt x="3" y="3"/>
                    </a:moveTo>
                    <a:lnTo>
                      <a:pt x="5" y="1"/>
                    </a:lnTo>
                    <a:lnTo>
                      <a:pt x="7" y="3"/>
                    </a:lnTo>
                    <a:lnTo>
                      <a:pt x="5" y="6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3" name="Freeform 468">
                <a:extLst>
                  <a:ext uri="{FF2B5EF4-FFF2-40B4-BE49-F238E27FC236}">
                    <a16:creationId xmlns:a16="http://schemas.microsoft.com/office/drawing/2014/main" id="{1D090184-34F6-A84A-9AEC-3389918CE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6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2 w 4"/>
                  <a:gd name="T3" fmla="*/ 0 h 5"/>
                  <a:gd name="T4" fmla="*/ 4 w 4"/>
                  <a:gd name="T5" fmla="*/ 2 h 5"/>
                  <a:gd name="T6" fmla="*/ 2 w 4"/>
                  <a:gd name="T7" fmla="*/ 5 h 5"/>
                  <a:gd name="T8" fmla="*/ 0 w 4"/>
                  <a:gd name="T9" fmla="*/ 2 h 5"/>
                  <a:gd name="T10" fmla="*/ 2 w 4"/>
                  <a:gd name="T11" fmla="*/ 2 h 5"/>
                  <a:gd name="T12" fmla="*/ 3 w 4"/>
                  <a:gd name="T13" fmla="*/ 1 h 5"/>
                  <a:gd name="T14" fmla="*/ 4 w 4"/>
                  <a:gd name="T15" fmla="*/ 2 h 5"/>
                  <a:gd name="T16" fmla="*/ 3 w 4"/>
                  <a:gd name="T17" fmla="*/ 3 h 5"/>
                  <a:gd name="T18" fmla="*/ 2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2" y="0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2"/>
                    </a:lnTo>
                    <a:close/>
                    <a:moveTo>
                      <a:pt x="2" y="2"/>
                    </a:moveTo>
                    <a:lnTo>
                      <a:pt x="3" y="1"/>
                    </a:lnTo>
                    <a:lnTo>
                      <a:pt x="4" y="2"/>
                    </a:lnTo>
                    <a:lnTo>
                      <a:pt x="3" y="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4" name="Freeform 469">
                <a:extLst>
                  <a:ext uri="{FF2B5EF4-FFF2-40B4-BE49-F238E27FC236}">
                    <a16:creationId xmlns:a16="http://schemas.microsoft.com/office/drawing/2014/main" id="{936DED38-BD91-EF4F-B632-5356F135DC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" y="3665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0 h 2"/>
                  <a:gd name="T4" fmla="*/ 2 w 2"/>
                  <a:gd name="T5" fmla="*/ 1 h 2"/>
                  <a:gd name="T6" fmla="*/ 1 w 2"/>
                  <a:gd name="T7" fmla="*/ 2 h 2"/>
                  <a:gd name="T8" fmla="*/ 0 w 2"/>
                  <a:gd name="T9" fmla="*/ 1 h 2"/>
                  <a:gd name="T10" fmla="*/ 2 w 2"/>
                  <a:gd name="T11" fmla="*/ 1 h 2"/>
                  <a:gd name="T12" fmla="*/ 2 w 2"/>
                  <a:gd name="T13" fmla="*/ 1 h 2"/>
                  <a:gd name="T14" fmla="*/ 2 w 2"/>
                  <a:gd name="T15" fmla="*/ 1 h 2"/>
                  <a:gd name="T16" fmla="*/ 2 w 2"/>
                  <a:gd name="T17" fmla="*/ 1 h 2"/>
                  <a:gd name="T18" fmla="*/ 2 w 2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1" y="0"/>
                    </a:lnTo>
                    <a:lnTo>
                      <a:pt x="2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2" y="1"/>
                    </a:move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5" name="Freeform 470">
                <a:extLst>
                  <a:ext uri="{FF2B5EF4-FFF2-40B4-BE49-F238E27FC236}">
                    <a16:creationId xmlns:a16="http://schemas.microsoft.com/office/drawing/2014/main" id="{2159A491-2DC2-8642-A186-B61D5011EF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0" y="366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6" name="Freeform 471">
                <a:extLst>
                  <a:ext uri="{FF2B5EF4-FFF2-40B4-BE49-F238E27FC236}">
                    <a16:creationId xmlns:a16="http://schemas.microsoft.com/office/drawing/2014/main" id="{ADA3BFEC-0883-9F46-B44C-2B15488C90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667"/>
                <a:ext cx="21" cy="6"/>
              </a:xfrm>
              <a:custGeom>
                <a:avLst/>
                <a:gdLst>
                  <a:gd name="T0" fmla="*/ 0 w 21"/>
                  <a:gd name="T1" fmla="*/ 0 h 6"/>
                  <a:gd name="T2" fmla="*/ 21 w 21"/>
                  <a:gd name="T3" fmla="*/ 0 h 6"/>
                  <a:gd name="T4" fmla="*/ 21 w 21"/>
                  <a:gd name="T5" fmla="*/ 6 h 6"/>
                  <a:gd name="T6" fmla="*/ 0 w 21"/>
                  <a:gd name="T7" fmla="*/ 6 h 6"/>
                  <a:gd name="T8" fmla="*/ 0 w 21"/>
                  <a:gd name="T9" fmla="*/ 0 h 6"/>
                  <a:gd name="T10" fmla="*/ 1 w 21"/>
                  <a:gd name="T11" fmla="*/ 0 h 6"/>
                  <a:gd name="T12" fmla="*/ 19 w 21"/>
                  <a:gd name="T13" fmla="*/ 0 h 6"/>
                  <a:gd name="T14" fmla="*/ 19 w 21"/>
                  <a:gd name="T15" fmla="*/ 6 h 6"/>
                  <a:gd name="T16" fmla="*/ 1 w 21"/>
                  <a:gd name="T17" fmla="*/ 6 h 6"/>
                  <a:gd name="T18" fmla="*/ 1 w 2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6">
                    <a:moveTo>
                      <a:pt x="0" y="0"/>
                    </a:moveTo>
                    <a:lnTo>
                      <a:pt x="21" y="0"/>
                    </a:lnTo>
                    <a:lnTo>
                      <a:pt x="21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19" y="0"/>
                    </a:lnTo>
                    <a:lnTo>
                      <a:pt x="19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D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7" name="Freeform 472">
                <a:extLst>
                  <a:ext uri="{FF2B5EF4-FFF2-40B4-BE49-F238E27FC236}">
                    <a16:creationId xmlns:a16="http://schemas.microsoft.com/office/drawing/2014/main" id="{2B01824A-8C04-674F-840A-81028A3885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667"/>
                <a:ext cx="18" cy="6"/>
              </a:xfrm>
              <a:custGeom>
                <a:avLst/>
                <a:gdLst>
                  <a:gd name="T0" fmla="*/ 0 w 18"/>
                  <a:gd name="T1" fmla="*/ 0 h 6"/>
                  <a:gd name="T2" fmla="*/ 18 w 18"/>
                  <a:gd name="T3" fmla="*/ 0 h 6"/>
                  <a:gd name="T4" fmla="*/ 18 w 18"/>
                  <a:gd name="T5" fmla="*/ 6 h 6"/>
                  <a:gd name="T6" fmla="*/ 0 w 18"/>
                  <a:gd name="T7" fmla="*/ 6 h 6"/>
                  <a:gd name="T8" fmla="*/ 0 w 18"/>
                  <a:gd name="T9" fmla="*/ 0 h 6"/>
                  <a:gd name="T10" fmla="*/ 2 w 18"/>
                  <a:gd name="T11" fmla="*/ 0 h 6"/>
                  <a:gd name="T12" fmla="*/ 16 w 18"/>
                  <a:gd name="T13" fmla="*/ 0 h 6"/>
                  <a:gd name="T14" fmla="*/ 16 w 18"/>
                  <a:gd name="T15" fmla="*/ 6 h 6"/>
                  <a:gd name="T16" fmla="*/ 2 w 18"/>
                  <a:gd name="T17" fmla="*/ 6 h 6"/>
                  <a:gd name="T18" fmla="*/ 2 w 1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0" y="0"/>
                    </a:moveTo>
                    <a:lnTo>
                      <a:pt x="18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6" y="0"/>
                    </a:lnTo>
                    <a:lnTo>
                      <a:pt x="16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FCF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8" name="Freeform 473">
                <a:extLst>
                  <a:ext uri="{FF2B5EF4-FFF2-40B4-BE49-F238E27FC236}">
                    <a16:creationId xmlns:a16="http://schemas.microsoft.com/office/drawing/2014/main" id="{912EA011-81FF-4A41-A1A0-0D2B4FA3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667"/>
                <a:ext cx="14" cy="6"/>
              </a:xfrm>
              <a:custGeom>
                <a:avLst/>
                <a:gdLst>
                  <a:gd name="T0" fmla="*/ 0 w 14"/>
                  <a:gd name="T1" fmla="*/ 0 h 6"/>
                  <a:gd name="T2" fmla="*/ 14 w 14"/>
                  <a:gd name="T3" fmla="*/ 0 h 6"/>
                  <a:gd name="T4" fmla="*/ 14 w 14"/>
                  <a:gd name="T5" fmla="*/ 6 h 6"/>
                  <a:gd name="T6" fmla="*/ 0 w 14"/>
                  <a:gd name="T7" fmla="*/ 6 h 6"/>
                  <a:gd name="T8" fmla="*/ 0 w 14"/>
                  <a:gd name="T9" fmla="*/ 0 h 6"/>
                  <a:gd name="T10" fmla="*/ 2 w 14"/>
                  <a:gd name="T11" fmla="*/ 0 h 6"/>
                  <a:gd name="T12" fmla="*/ 12 w 14"/>
                  <a:gd name="T13" fmla="*/ 0 h 6"/>
                  <a:gd name="T14" fmla="*/ 12 w 14"/>
                  <a:gd name="T15" fmla="*/ 6 h 6"/>
                  <a:gd name="T16" fmla="*/ 2 w 14"/>
                  <a:gd name="T17" fmla="*/ 6 h 6"/>
                  <a:gd name="T18" fmla="*/ 2 w 1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6">
                    <a:moveTo>
                      <a:pt x="0" y="0"/>
                    </a:moveTo>
                    <a:lnTo>
                      <a:pt x="14" y="0"/>
                    </a:lnTo>
                    <a:lnTo>
                      <a:pt x="1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12" y="0"/>
                    </a:lnTo>
                    <a:lnTo>
                      <a:pt x="12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69" name="Freeform 474">
                <a:extLst>
                  <a:ext uri="{FF2B5EF4-FFF2-40B4-BE49-F238E27FC236}">
                    <a16:creationId xmlns:a16="http://schemas.microsoft.com/office/drawing/2014/main" id="{5DA4D0C7-ECD4-C64C-B137-E3E2F6D847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667"/>
                <a:ext cx="10" cy="6"/>
              </a:xfrm>
              <a:custGeom>
                <a:avLst/>
                <a:gdLst>
                  <a:gd name="T0" fmla="*/ 0 w 10"/>
                  <a:gd name="T1" fmla="*/ 0 h 6"/>
                  <a:gd name="T2" fmla="*/ 10 w 10"/>
                  <a:gd name="T3" fmla="*/ 0 h 6"/>
                  <a:gd name="T4" fmla="*/ 10 w 10"/>
                  <a:gd name="T5" fmla="*/ 6 h 6"/>
                  <a:gd name="T6" fmla="*/ 0 w 10"/>
                  <a:gd name="T7" fmla="*/ 6 h 6"/>
                  <a:gd name="T8" fmla="*/ 0 w 10"/>
                  <a:gd name="T9" fmla="*/ 0 h 6"/>
                  <a:gd name="T10" fmla="*/ 2 w 10"/>
                  <a:gd name="T11" fmla="*/ 0 h 6"/>
                  <a:gd name="T12" fmla="*/ 9 w 10"/>
                  <a:gd name="T13" fmla="*/ 0 h 6"/>
                  <a:gd name="T14" fmla="*/ 9 w 10"/>
                  <a:gd name="T15" fmla="*/ 6 h 6"/>
                  <a:gd name="T16" fmla="*/ 2 w 10"/>
                  <a:gd name="T17" fmla="*/ 6 h 6"/>
                  <a:gd name="T18" fmla="*/ 2 w 10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10" y="0"/>
                    </a:lnTo>
                    <a:lnTo>
                      <a:pt x="10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4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0" name="Freeform 475">
                <a:extLst>
                  <a:ext uri="{FF2B5EF4-FFF2-40B4-BE49-F238E27FC236}">
                    <a16:creationId xmlns:a16="http://schemas.microsoft.com/office/drawing/2014/main" id="{5C0D6DB8-CEE2-ED4D-9ECC-1D2DE766AE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" y="3667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7 w 7"/>
                  <a:gd name="T3" fmla="*/ 0 h 6"/>
                  <a:gd name="T4" fmla="*/ 7 w 7"/>
                  <a:gd name="T5" fmla="*/ 6 h 6"/>
                  <a:gd name="T6" fmla="*/ 0 w 7"/>
                  <a:gd name="T7" fmla="*/ 6 h 6"/>
                  <a:gd name="T8" fmla="*/ 0 w 7"/>
                  <a:gd name="T9" fmla="*/ 0 h 6"/>
                  <a:gd name="T10" fmla="*/ 1 w 7"/>
                  <a:gd name="T11" fmla="*/ 0 h 6"/>
                  <a:gd name="T12" fmla="*/ 5 w 7"/>
                  <a:gd name="T13" fmla="*/ 0 h 6"/>
                  <a:gd name="T14" fmla="*/ 5 w 7"/>
                  <a:gd name="T15" fmla="*/ 6 h 6"/>
                  <a:gd name="T16" fmla="*/ 1 w 7"/>
                  <a:gd name="T17" fmla="*/ 6 h 6"/>
                  <a:gd name="T18" fmla="*/ 1 w 7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7" y="0"/>
                    </a:lnTo>
                    <a:lnTo>
                      <a:pt x="7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1" y="0"/>
                    </a:moveTo>
                    <a:lnTo>
                      <a:pt x="5" y="0"/>
                    </a:lnTo>
                    <a:lnTo>
                      <a:pt x="5" y="6"/>
                    </a:lnTo>
                    <a:lnTo>
                      <a:pt x="1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A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1" name="Freeform 476">
                <a:extLst>
                  <a:ext uri="{FF2B5EF4-FFF2-40B4-BE49-F238E27FC236}">
                    <a16:creationId xmlns:a16="http://schemas.microsoft.com/office/drawing/2014/main" id="{863EFCE4-5160-1142-B338-B4EA5566D6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667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0 h 6"/>
                  <a:gd name="T10" fmla="*/ 2 w 4"/>
                  <a:gd name="T11" fmla="*/ 0 h 6"/>
                  <a:gd name="T12" fmla="*/ 2 w 4"/>
                  <a:gd name="T13" fmla="*/ 0 h 6"/>
                  <a:gd name="T14" fmla="*/ 2 w 4"/>
                  <a:gd name="T15" fmla="*/ 6 h 6"/>
                  <a:gd name="T16" fmla="*/ 2 w 4"/>
                  <a:gd name="T17" fmla="*/ 6 h 6"/>
                  <a:gd name="T18" fmla="*/ 2 w 4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lnTo>
                      <a:pt x="4" y="0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2" y="0"/>
                    </a:lnTo>
                    <a:lnTo>
                      <a:pt x="2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2" name="Freeform 477">
                <a:extLst>
                  <a:ext uri="{FF2B5EF4-FFF2-40B4-BE49-F238E27FC236}">
                    <a16:creationId xmlns:a16="http://schemas.microsoft.com/office/drawing/2014/main" id="{0AC69BA5-D89A-4143-961A-77E56C8A87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" y="3667"/>
                <a:ext cx="1" cy="6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  <a:gd name="T8" fmla="*/ 0 w 1"/>
                  <a:gd name="T9" fmla="*/ 0 h 6"/>
                  <a:gd name="T10" fmla="*/ 0 w 1"/>
                  <a:gd name="T11" fmla="*/ 0 h 6"/>
                  <a:gd name="T12" fmla="*/ 0 w 1"/>
                  <a:gd name="T13" fmla="*/ 0 h 6"/>
                  <a:gd name="T14" fmla="*/ 0 w 1"/>
                  <a:gd name="T15" fmla="*/ 6 h 6"/>
                  <a:gd name="T16" fmla="*/ 0 w 1"/>
                  <a:gd name="T17" fmla="*/ 6 h 6"/>
                  <a:gd name="T18" fmla="*/ 0 w 1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3" name="Freeform 478">
                <a:extLst>
                  <a:ext uri="{FF2B5EF4-FFF2-40B4-BE49-F238E27FC236}">
                    <a16:creationId xmlns:a16="http://schemas.microsoft.com/office/drawing/2014/main" id="{9D5E3D33-5F08-D94B-808E-69E23C01B9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2"/>
                <a:ext cx="9" cy="9"/>
              </a:xfrm>
              <a:custGeom>
                <a:avLst/>
                <a:gdLst>
                  <a:gd name="T0" fmla="*/ 0 w 9"/>
                  <a:gd name="T1" fmla="*/ 4 h 9"/>
                  <a:gd name="T2" fmla="*/ 4 w 9"/>
                  <a:gd name="T3" fmla="*/ 0 h 9"/>
                  <a:gd name="T4" fmla="*/ 9 w 9"/>
                  <a:gd name="T5" fmla="*/ 4 h 9"/>
                  <a:gd name="T6" fmla="*/ 4 w 9"/>
                  <a:gd name="T7" fmla="*/ 9 h 9"/>
                  <a:gd name="T8" fmla="*/ 0 w 9"/>
                  <a:gd name="T9" fmla="*/ 4 h 9"/>
                  <a:gd name="T10" fmla="*/ 0 w 9"/>
                  <a:gd name="T11" fmla="*/ 4 h 9"/>
                  <a:gd name="T12" fmla="*/ 3 w 9"/>
                  <a:gd name="T13" fmla="*/ 1 h 9"/>
                  <a:gd name="T14" fmla="*/ 7 w 9"/>
                  <a:gd name="T15" fmla="*/ 4 h 9"/>
                  <a:gd name="T16" fmla="*/ 3 w 9"/>
                  <a:gd name="T17" fmla="*/ 8 h 9"/>
                  <a:gd name="T18" fmla="*/ 0 w 9"/>
                  <a:gd name="T19" fmla="*/ 4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9">
                    <a:moveTo>
                      <a:pt x="0" y="4"/>
                    </a:moveTo>
                    <a:lnTo>
                      <a:pt x="4" y="0"/>
                    </a:lnTo>
                    <a:lnTo>
                      <a:pt x="9" y="4"/>
                    </a:lnTo>
                    <a:lnTo>
                      <a:pt x="4" y="9"/>
                    </a:lnTo>
                    <a:lnTo>
                      <a:pt x="0" y="4"/>
                    </a:lnTo>
                    <a:close/>
                    <a:moveTo>
                      <a:pt x="0" y="4"/>
                    </a:moveTo>
                    <a:lnTo>
                      <a:pt x="3" y="1"/>
                    </a:lnTo>
                    <a:lnTo>
                      <a:pt x="7" y="4"/>
                    </a:lnTo>
                    <a:lnTo>
                      <a:pt x="3" y="8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4" name="Freeform 479">
                <a:extLst>
                  <a:ext uri="{FF2B5EF4-FFF2-40B4-BE49-F238E27FC236}">
                    <a16:creationId xmlns:a16="http://schemas.microsoft.com/office/drawing/2014/main" id="{3D946ED9-831E-8049-AE5E-4C16BDEEDE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3"/>
                <a:ext cx="7" cy="7"/>
              </a:xfrm>
              <a:custGeom>
                <a:avLst/>
                <a:gdLst>
                  <a:gd name="T0" fmla="*/ 0 w 7"/>
                  <a:gd name="T1" fmla="*/ 3 h 7"/>
                  <a:gd name="T2" fmla="*/ 3 w 7"/>
                  <a:gd name="T3" fmla="*/ 0 h 7"/>
                  <a:gd name="T4" fmla="*/ 7 w 7"/>
                  <a:gd name="T5" fmla="*/ 3 h 7"/>
                  <a:gd name="T6" fmla="*/ 3 w 7"/>
                  <a:gd name="T7" fmla="*/ 7 h 7"/>
                  <a:gd name="T8" fmla="*/ 0 w 7"/>
                  <a:gd name="T9" fmla="*/ 3 h 7"/>
                  <a:gd name="T10" fmla="*/ 0 w 7"/>
                  <a:gd name="T11" fmla="*/ 3 h 7"/>
                  <a:gd name="T12" fmla="*/ 1 w 7"/>
                  <a:gd name="T13" fmla="*/ 1 h 7"/>
                  <a:gd name="T14" fmla="*/ 4 w 7"/>
                  <a:gd name="T15" fmla="*/ 3 h 7"/>
                  <a:gd name="T16" fmla="*/ 1 w 7"/>
                  <a:gd name="T17" fmla="*/ 6 h 7"/>
                  <a:gd name="T18" fmla="*/ 0 w 7"/>
                  <a:gd name="T19" fmla="*/ 3 h 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3"/>
                    </a:moveTo>
                    <a:lnTo>
                      <a:pt x="3" y="0"/>
                    </a:lnTo>
                    <a:lnTo>
                      <a:pt x="7" y="3"/>
                    </a:lnTo>
                    <a:lnTo>
                      <a:pt x="3" y="7"/>
                    </a:lnTo>
                    <a:lnTo>
                      <a:pt x="0" y="3"/>
                    </a:lnTo>
                    <a:close/>
                    <a:moveTo>
                      <a:pt x="0" y="3"/>
                    </a:moveTo>
                    <a:lnTo>
                      <a:pt x="1" y="1"/>
                    </a:lnTo>
                    <a:lnTo>
                      <a:pt x="4" y="3"/>
                    </a:lnTo>
                    <a:lnTo>
                      <a:pt x="1" y="6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5" name="Freeform 480">
                <a:extLst>
                  <a:ext uri="{FF2B5EF4-FFF2-40B4-BE49-F238E27FC236}">
                    <a16:creationId xmlns:a16="http://schemas.microsoft.com/office/drawing/2014/main" id="{2D00DD47-69EC-9D4D-8F33-AF9A2800F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4"/>
                <a:ext cx="4" cy="5"/>
              </a:xfrm>
              <a:custGeom>
                <a:avLst/>
                <a:gdLst>
                  <a:gd name="T0" fmla="*/ 0 w 4"/>
                  <a:gd name="T1" fmla="*/ 2 h 5"/>
                  <a:gd name="T2" fmla="*/ 1 w 4"/>
                  <a:gd name="T3" fmla="*/ 0 h 5"/>
                  <a:gd name="T4" fmla="*/ 4 w 4"/>
                  <a:gd name="T5" fmla="*/ 2 h 5"/>
                  <a:gd name="T6" fmla="*/ 1 w 4"/>
                  <a:gd name="T7" fmla="*/ 5 h 5"/>
                  <a:gd name="T8" fmla="*/ 0 w 4"/>
                  <a:gd name="T9" fmla="*/ 2 h 5"/>
                  <a:gd name="T10" fmla="*/ 0 w 4"/>
                  <a:gd name="T11" fmla="*/ 2 h 5"/>
                  <a:gd name="T12" fmla="*/ 1 w 4"/>
                  <a:gd name="T13" fmla="*/ 1 h 5"/>
                  <a:gd name="T14" fmla="*/ 1 w 4"/>
                  <a:gd name="T15" fmla="*/ 2 h 5"/>
                  <a:gd name="T16" fmla="*/ 1 w 4"/>
                  <a:gd name="T17" fmla="*/ 3 h 5"/>
                  <a:gd name="T18" fmla="*/ 0 w 4"/>
                  <a:gd name="T19" fmla="*/ 2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" h="5">
                    <a:moveTo>
                      <a:pt x="0" y="2"/>
                    </a:moveTo>
                    <a:lnTo>
                      <a:pt x="1" y="0"/>
                    </a:lnTo>
                    <a:lnTo>
                      <a:pt x="4" y="2"/>
                    </a:lnTo>
                    <a:lnTo>
                      <a:pt x="1" y="5"/>
                    </a:lnTo>
                    <a:lnTo>
                      <a:pt x="0" y="2"/>
                    </a:lnTo>
                    <a:close/>
                    <a:moveTo>
                      <a:pt x="0" y="2"/>
                    </a:move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6" name="Freeform 481">
                <a:extLst>
                  <a:ext uri="{FF2B5EF4-FFF2-40B4-BE49-F238E27FC236}">
                    <a16:creationId xmlns:a16="http://schemas.microsoft.com/office/drawing/2014/main" id="{D528FA20-BFD9-EA40-AF40-0B2F50754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9" y="3665"/>
                <a:ext cx="1" cy="2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1 h 2"/>
                  <a:gd name="T10" fmla="*/ 0 w 1"/>
                  <a:gd name="T11" fmla="*/ 1 h 2"/>
                  <a:gd name="T12" fmla="*/ 0 w 1"/>
                  <a:gd name="T13" fmla="*/ 1 h 2"/>
                  <a:gd name="T14" fmla="*/ 0 w 1"/>
                  <a:gd name="T15" fmla="*/ 1 h 2"/>
                  <a:gd name="T16" fmla="*/ 0 w 1"/>
                  <a:gd name="T17" fmla="*/ 1 h 2"/>
                  <a:gd name="T18" fmla="*/ 0 w 1"/>
                  <a:gd name="T19" fmla="*/ 1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7" name="Freeform 482">
                <a:extLst>
                  <a:ext uri="{FF2B5EF4-FFF2-40B4-BE49-F238E27FC236}">
                    <a16:creationId xmlns:a16="http://schemas.microsoft.com/office/drawing/2014/main" id="{BE97DD1C-072D-5F46-BDF5-861E70A5C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8" name="Freeform 483">
                <a:extLst>
                  <a:ext uri="{FF2B5EF4-FFF2-40B4-BE49-F238E27FC236}">
                    <a16:creationId xmlns:a16="http://schemas.microsoft.com/office/drawing/2014/main" id="{FAFCA413-4CFA-7E4F-9E3E-FF697DF8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" y="3665"/>
                <a:ext cx="2" cy="2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1 h 2"/>
                  <a:gd name="T8" fmla="*/ 1 w 2"/>
                  <a:gd name="T9" fmla="*/ 2 h 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lnTo>
                      <a:pt x="2" y="1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175">
                <a:solidFill>
                  <a:srgbClr val="00FF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79" name="Freeform 484">
                <a:extLst>
                  <a:ext uri="{FF2B5EF4-FFF2-40B4-BE49-F238E27FC236}">
                    <a16:creationId xmlns:a16="http://schemas.microsoft.com/office/drawing/2014/main" id="{9D94E1E7-1380-724F-8B16-A5ACAB506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" y="3429"/>
                <a:ext cx="33" cy="199"/>
              </a:xfrm>
              <a:custGeom>
                <a:avLst/>
                <a:gdLst>
                  <a:gd name="T0" fmla="*/ 0 w 33"/>
                  <a:gd name="T1" fmla="*/ 199 h 199"/>
                  <a:gd name="T2" fmla="*/ 25 w 33"/>
                  <a:gd name="T3" fmla="*/ 174 h 199"/>
                  <a:gd name="T4" fmla="*/ 25 w 33"/>
                  <a:gd name="T5" fmla="*/ 127 h 199"/>
                  <a:gd name="T6" fmla="*/ 33 w 33"/>
                  <a:gd name="T7" fmla="*/ 101 h 199"/>
                  <a:gd name="T8" fmla="*/ 33 w 33"/>
                  <a:gd name="T9" fmla="*/ 0 h 199"/>
                  <a:gd name="T10" fmla="*/ 0 w 33"/>
                  <a:gd name="T11" fmla="*/ 34 h 199"/>
                  <a:gd name="T12" fmla="*/ 0 w 33"/>
                  <a:gd name="T13" fmla="*/ 199 h 19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3" h="199">
                    <a:moveTo>
                      <a:pt x="0" y="199"/>
                    </a:moveTo>
                    <a:lnTo>
                      <a:pt x="25" y="174"/>
                    </a:lnTo>
                    <a:lnTo>
                      <a:pt x="25" y="127"/>
                    </a:lnTo>
                    <a:lnTo>
                      <a:pt x="33" y="101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0" name="Freeform 485">
                <a:extLst>
                  <a:ext uri="{FF2B5EF4-FFF2-40B4-BE49-F238E27FC236}">
                    <a16:creationId xmlns:a16="http://schemas.microsoft.com/office/drawing/2014/main" id="{FF077F17-6F53-9945-ADE7-BD83FB6C7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" y="3429"/>
                <a:ext cx="238" cy="34"/>
              </a:xfrm>
              <a:custGeom>
                <a:avLst/>
                <a:gdLst>
                  <a:gd name="T0" fmla="*/ 238 w 238"/>
                  <a:gd name="T1" fmla="*/ 0 h 34"/>
                  <a:gd name="T2" fmla="*/ 34 w 238"/>
                  <a:gd name="T3" fmla="*/ 0 h 34"/>
                  <a:gd name="T4" fmla="*/ 0 w 238"/>
                  <a:gd name="T5" fmla="*/ 34 h 34"/>
                  <a:gd name="T6" fmla="*/ 205 w 238"/>
                  <a:gd name="T7" fmla="*/ 34 h 34"/>
                  <a:gd name="T8" fmla="*/ 238 w 238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8" h="34">
                    <a:moveTo>
                      <a:pt x="238" y="0"/>
                    </a:moveTo>
                    <a:lnTo>
                      <a:pt x="34" y="0"/>
                    </a:lnTo>
                    <a:lnTo>
                      <a:pt x="0" y="34"/>
                    </a:lnTo>
                    <a:lnTo>
                      <a:pt x="205" y="34"/>
                    </a:lnTo>
                    <a:lnTo>
                      <a:pt x="23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1" name="Rectangle 486">
                <a:extLst>
                  <a:ext uri="{FF2B5EF4-FFF2-40B4-BE49-F238E27FC236}">
                    <a16:creationId xmlns:a16="http://schemas.microsoft.com/office/drawing/2014/main" id="{61A13B10-69C7-CC40-8BE3-A92D0393F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" y="3463"/>
                <a:ext cx="205" cy="165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2" name="Rectangle 487">
                <a:extLst>
                  <a:ext uri="{FF2B5EF4-FFF2-40B4-BE49-F238E27FC236}">
                    <a16:creationId xmlns:a16="http://schemas.microsoft.com/office/drawing/2014/main" id="{DFDD5FD4-3894-7B44-BDF9-A5243A70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8" y="3607"/>
                <a:ext cx="10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483" name="Freeform 488">
                <a:extLst>
                  <a:ext uri="{FF2B5EF4-FFF2-40B4-BE49-F238E27FC236}">
                    <a16:creationId xmlns:a16="http://schemas.microsoft.com/office/drawing/2014/main" id="{F6B57EAF-761A-4144-817F-0C7ACE8BD8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8" cy="104"/>
              </a:xfrm>
              <a:custGeom>
                <a:avLst/>
                <a:gdLst>
                  <a:gd name="T0" fmla="*/ 0 w 148"/>
                  <a:gd name="T1" fmla="*/ 0 h 104"/>
                  <a:gd name="T2" fmla="*/ 148 w 148"/>
                  <a:gd name="T3" fmla="*/ 0 h 104"/>
                  <a:gd name="T4" fmla="*/ 148 w 148"/>
                  <a:gd name="T5" fmla="*/ 104 h 104"/>
                  <a:gd name="T6" fmla="*/ 0 w 148"/>
                  <a:gd name="T7" fmla="*/ 104 h 104"/>
                  <a:gd name="T8" fmla="*/ 0 w 148"/>
                  <a:gd name="T9" fmla="*/ 0 h 104"/>
                  <a:gd name="T10" fmla="*/ 0 w 148"/>
                  <a:gd name="T11" fmla="*/ 0 h 104"/>
                  <a:gd name="T12" fmla="*/ 146 w 148"/>
                  <a:gd name="T13" fmla="*/ 0 h 104"/>
                  <a:gd name="T14" fmla="*/ 146 w 148"/>
                  <a:gd name="T15" fmla="*/ 103 h 104"/>
                  <a:gd name="T16" fmla="*/ 0 w 148"/>
                  <a:gd name="T17" fmla="*/ 103 h 104"/>
                  <a:gd name="T18" fmla="*/ 0 w 148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8" h="104">
                    <a:moveTo>
                      <a:pt x="0" y="0"/>
                    </a:moveTo>
                    <a:lnTo>
                      <a:pt x="148" y="0"/>
                    </a:lnTo>
                    <a:lnTo>
                      <a:pt x="148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4" name="Freeform 489">
                <a:extLst>
                  <a:ext uri="{FF2B5EF4-FFF2-40B4-BE49-F238E27FC236}">
                    <a16:creationId xmlns:a16="http://schemas.microsoft.com/office/drawing/2014/main" id="{803FB77F-5628-204D-A89B-6D88F5A7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6" cy="103"/>
              </a:xfrm>
              <a:custGeom>
                <a:avLst/>
                <a:gdLst>
                  <a:gd name="T0" fmla="*/ 0 w 146"/>
                  <a:gd name="T1" fmla="*/ 0 h 103"/>
                  <a:gd name="T2" fmla="*/ 146 w 146"/>
                  <a:gd name="T3" fmla="*/ 0 h 103"/>
                  <a:gd name="T4" fmla="*/ 146 w 146"/>
                  <a:gd name="T5" fmla="*/ 103 h 103"/>
                  <a:gd name="T6" fmla="*/ 0 w 146"/>
                  <a:gd name="T7" fmla="*/ 103 h 103"/>
                  <a:gd name="T8" fmla="*/ 0 w 146"/>
                  <a:gd name="T9" fmla="*/ 0 h 103"/>
                  <a:gd name="T10" fmla="*/ 0 w 146"/>
                  <a:gd name="T11" fmla="*/ 0 h 103"/>
                  <a:gd name="T12" fmla="*/ 145 w 146"/>
                  <a:gd name="T13" fmla="*/ 0 h 103"/>
                  <a:gd name="T14" fmla="*/ 145 w 146"/>
                  <a:gd name="T15" fmla="*/ 101 h 103"/>
                  <a:gd name="T16" fmla="*/ 0 w 146"/>
                  <a:gd name="T17" fmla="*/ 101 h 103"/>
                  <a:gd name="T18" fmla="*/ 0 w 14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6" h="103">
                    <a:moveTo>
                      <a:pt x="0" y="0"/>
                    </a:moveTo>
                    <a:lnTo>
                      <a:pt x="146" y="0"/>
                    </a:lnTo>
                    <a:lnTo>
                      <a:pt x="146" y="103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5" name="Freeform 490">
                <a:extLst>
                  <a:ext uri="{FF2B5EF4-FFF2-40B4-BE49-F238E27FC236}">
                    <a16:creationId xmlns:a16="http://schemas.microsoft.com/office/drawing/2014/main" id="{1935344E-F57C-194E-A299-ADF249A6F0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5" cy="101"/>
              </a:xfrm>
              <a:custGeom>
                <a:avLst/>
                <a:gdLst>
                  <a:gd name="T0" fmla="*/ 0 w 145"/>
                  <a:gd name="T1" fmla="*/ 0 h 101"/>
                  <a:gd name="T2" fmla="*/ 145 w 145"/>
                  <a:gd name="T3" fmla="*/ 0 h 101"/>
                  <a:gd name="T4" fmla="*/ 145 w 145"/>
                  <a:gd name="T5" fmla="*/ 101 h 101"/>
                  <a:gd name="T6" fmla="*/ 0 w 145"/>
                  <a:gd name="T7" fmla="*/ 101 h 101"/>
                  <a:gd name="T8" fmla="*/ 0 w 145"/>
                  <a:gd name="T9" fmla="*/ 0 h 101"/>
                  <a:gd name="T10" fmla="*/ 0 w 145"/>
                  <a:gd name="T11" fmla="*/ 0 h 101"/>
                  <a:gd name="T12" fmla="*/ 143 w 145"/>
                  <a:gd name="T13" fmla="*/ 0 h 101"/>
                  <a:gd name="T14" fmla="*/ 143 w 145"/>
                  <a:gd name="T15" fmla="*/ 100 h 101"/>
                  <a:gd name="T16" fmla="*/ 0 w 145"/>
                  <a:gd name="T17" fmla="*/ 100 h 101"/>
                  <a:gd name="T18" fmla="*/ 0 w 145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1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1"/>
                    </a:lnTo>
                    <a:lnTo>
                      <a:pt x="0" y="10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6" name="Freeform 491">
                <a:extLst>
                  <a:ext uri="{FF2B5EF4-FFF2-40B4-BE49-F238E27FC236}">
                    <a16:creationId xmlns:a16="http://schemas.microsoft.com/office/drawing/2014/main" id="{D551264F-3161-2648-B5D9-77EA207B5D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3" cy="100"/>
              </a:xfrm>
              <a:custGeom>
                <a:avLst/>
                <a:gdLst>
                  <a:gd name="T0" fmla="*/ 0 w 143"/>
                  <a:gd name="T1" fmla="*/ 0 h 100"/>
                  <a:gd name="T2" fmla="*/ 143 w 143"/>
                  <a:gd name="T3" fmla="*/ 0 h 100"/>
                  <a:gd name="T4" fmla="*/ 143 w 143"/>
                  <a:gd name="T5" fmla="*/ 100 h 100"/>
                  <a:gd name="T6" fmla="*/ 0 w 143"/>
                  <a:gd name="T7" fmla="*/ 100 h 100"/>
                  <a:gd name="T8" fmla="*/ 0 w 143"/>
                  <a:gd name="T9" fmla="*/ 0 h 100"/>
                  <a:gd name="T10" fmla="*/ 0 w 143"/>
                  <a:gd name="T11" fmla="*/ 0 h 100"/>
                  <a:gd name="T12" fmla="*/ 140 w 143"/>
                  <a:gd name="T13" fmla="*/ 0 h 100"/>
                  <a:gd name="T14" fmla="*/ 140 w 143"/>
                  <a:gd name="T15" fmla="*/ 99 h 100"/>
                  <a:gd name="T16" fmla="*/ 0 w 143"/>
                  <a:gd name="T17" fmla="*/ 99 h 100"/>
                  <a:gd name="T18" fmla="*/ 0 w 143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0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7" name="Freeform 492">
                <a:extLst>
                  <a:ext uri="{FF2B5EF4-FFF2-40B4-BE49-F238E27FC236}">
                    <a16:creationId xmlns:a16="http://schemas.microsoft.com/office/drawing/2014/main" id="{EA79CEBD-FC07-3F46-8D4B-6E3633FCBF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0" cy="99"/>
              </a:xfrm>
              <a:custGeom>
                <a:avLst/>
                <a:gdLst>
                  <a:gd name="T0" fmla="*/ 0 w 140"/>
                  <a:gd name="T1" fmla="*/ 0 h 99"/>
                  <a:gd name="T2" fmla="*/ 140 w 140"/>
                  <a:gd name="T3" fmla="*/ 0 h 99"/>
                  <a:gd name="T4" fmla="*/ 140 w 140"/>
                  <a:gd name="T5" fmla="*/ 99 h 99"/>
                  <a:gd name="T6" fmla="*/ 0 w 140"/>
                  <a:gd name="T7" fmla="*/ 99 h 99"/>
                  <a:gd name="T8" fmla="*/ 0 w 140"/>
                  <a:gd name="T9" fmla="*/ 0 h 99"/>
                  <a:gd name="T10" fmla="*/ 0 w 140"/>
                  <a:gd name="T11" fmla="*/ 0 h 99"/>
                  <a:gd name="T12" fmla="*/ 138 w 140"/>
                  <a:gd name="T13" fmla="*/ 0 h 99"/>
                  <a:gd name="T14" fmla="*/ 138 w 140"/>
                  <a:gd name="T15" fmla="*/ 98 h 99"/>
                  <a:gd name="T16" fmla="*/ 0 w 140"/>
                  <a:gd name="T17" fmla="*/ 98 h 99"/>
                  <a:gd name="T18" fmla="*/ 0 w 140"/>
                  <a:gd name="T19" fmla="*/ 0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99">
                    <a:moveTo>
                      <a:pt x="0" y="0"/>
                    </a:moveTo>
                    <a:lnTo>
                      <a:pt x="140" y="0"/>
                    </a:lnTo>
                    <a:lnTo>
                      <a:pt x="140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F8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8" name="Freeform 493">
                <a:extLst>
                  <a:ext uri="{FF2B5EF4-FFF2-40B4-BE49-F238E27FC236}">
                    <a16:creationId xmlns:a16="http://schemas.microsoft.com/office/drawing/2014/main" id="{1860836B-01E0-9D48-B32C-4731BB901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8" cy="98"/>
              </a:xfrm>
              <a:custGeom>
                <a:avLst/>
                <a:gdLst>
                  <a:gd name="T0" fmla="*/ 0 w 138"/>
                  <a:gd name="T1" fmla="*/ 0 h 98"/>
                  <a:gd name="T2" fmla="*/ 138 w 138"/>
                  <a:gd name="T3" fmla="*/ 0 h 98"/>
                  <a:gd name="T4" fmla="*/ 138 w 138"/>
                  <a:gd name="T5" fmla="*/ 98 h 98"/>
                  <a:gd name="T6" fmla="*/ 0 w 138"/>
                  <a:gd name="T7" fmla="*/ 98 h 98"/>
                  <a:gd name="T8" fmla="*/ 0 w 138"/>
                  <a:gd name="T9" fmla="*/ 0 h 98"/>
                  <a:gd name="T10" fmla="*/ 0 w 138"/>
                  <a:gd name="T11" fmla="*/ 0 h 98"/>
                  <a:gd name="T12" fmla="*/ 137 w 138"/>
                  <a:gd name="T13" fmla="*/ 0 h 98"/>
                  <a:gd name="T14" fmla="*/ 137 w 138"/>
                  <a:gd name="T15" fmla="*/ 97 h 98"/>
                  <a:gd name="T16" fmla="*/ 0 w 138"/>
                  <a:gd name="T17" fmla="*/ 97 h 98"/>
                  <a:gd name="T18" fmla="*/ 0 w 138"/>
                  <a:gd name="T19" fmla="*/ 0 h 9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98">
                    <a:moveTo>
                      <a:pt x="0" y="0"/>
                    </a:moveTo>
                    <a:lnTo>
                      <a:pt x="138" y="0"/>
                    </a:lnTo>
                    <a:lnTo>
                      <a:pt x="138" y="98"/>
                    </a:lnTo>
                    <a:lnTo>
                      <a:pt x="0" y="9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89" name="Freeform 494">
                <a:extLst>
                  <a:ext uri="{FF2B5EF4-FFF2-40B4-BE49-F238E27FC236}">
                    <a16:creationId xmlns:a16="http://schemas.microsoft.com/office/drawing/2014/main" id="{3613EF4F-98EA-1B4D-BF9D-034ADCE82C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7" cy="97"/>
              </a:xfrm>
              <a:custGeom>
                <a:avLst/>
                <a:gdLst>
                  <a:gd name="T0" fmla="*/ 0 w 137"/>
                  <a:gd name="T1" fmla="*/ 0 h 97"/>
                  <a:gd name="T2" fmla="*/ 137 w 137"/>
                  <a:gd name="T3" fmla="*/ 0 h 97"/>
                  <a:gd name="T4" fmla="*/ 137 w 137"/>
                  <a:gd name="T5" fmla="*/ 97 h 97"/>
                  <a:gd name="T6" fmla="*/ 0 w 137"/>
                  <a:gd name="T7" fmla="*/ 97 h 97"/>
                  <a:gd name="T8" fmla="*/ 0 w 137"/>
                  <a:gd name="T9" fmla="*/ 0 h 97"/>
                  <a:gd name="T10" fmla="*/ 0 w 137"/>
                  <a:gd name="T11" fmla="*/ 0 h 97"/>
                  <a:gd name="T12" fmla="*/ 135 w 137"/>
                  <a:gd name="T13" fmla="*/ 0 h 97"/>
                  <a:gd name="T14" fmla="*/ 135 w 137"/>
                  <a:gd name="T15" fmla="*/ 95 h 97"/>
                  <a:gd name="T16" fmla="*/ 0 w 137"/>
                  <a:gd name="T17" fmla="*/ 95 h 97"/>
                  <a:gd name="T18" fmla="*/ 0 w 137"/>
                  <a:gd name="T19" fmla="*/ 0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97">
                    <a:moveTo>
                      <a:pt x="0" y="0"/>
                    </a:moveTo>
                    <a:lnTo>
                      <a:pt x="137" y="0"/>
                    </a:lnTo>
                    <a:lnTo>
                      <a:pt x="137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0" name="Freeform 495">
                <a:extLst>
                  <a:ext uri="{FF2B5EF4-FFF2-40B4-BE49-F238E27FC236}">
                    <a16:creationId xmlns:a16="http://schemas.microsoft.com/office/drawing/2014/main" id="{EFB83C1D-2AB4-E04A-9F19-1F41F34898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5" cy="95"/>
              </a:xfrm>
              <a:custGeom>
                <a:avLst/>
                <a:gdLst>
                  <a:gd name="T0" fmla="*/ 0 w 135"/>
                  <a:gd name="T1" fmla="*/ 0 h 95"/>
                  <a:gd name="T2" fmla="*/ 135 w 135"/>
                  <a:gd name="T3" fmla="*/ 0 h 95"/>
                  <a:gd name="T4" fmla="*/ 135 w 135"/>
                  <a:gd name="T5" fmla="*/ 95 h 95"/>
                  <a:gd name="T6" fmla="*/ 0 w 135"/>
                  <a:gd name="T7" fmla="*/ 95 h 95"/>
                  <a:gd name="T8" fmla="*/ 0 w 135"/>
                  <a:gd name="T9" fmla="*/ 0 h 95"/>
                  <a:gd name="T10" fmla="*/ 0 w 135"/>
                  <a:gd name="T11" fmla="*/ 0 h 95"/>
                  <a:gd name="T12" fmla="*/ 133 w 135"/>
                  <a:gd name="T13" fmla="*/ 0 h 95"/>
                  <a:gd name="T14" fmla="*/ 133 w 135"/>
                  <a:gd name="T15" fmla="*/ 94 h 95"/>
                  <a:gd name="T16" fmla="*/ 0 w 135"/>
                  <a:gd name="T17" fmla="*/ 94 h 95"/>
                  <a:gd name="T18" fmla="*/ 0 w 135"/>
                  <a:gd name="T19" fmla="*/ 0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5" h="95">
                    <a:moveTo>
                      <a:pt x="0" y="0"/>
                    </a:moveTo>
                    <a:lnTo>
                      <a:pt x="135" y="0"/>
                    </a:lnTo>
                    <a:lnTo>
                      <a:pt x="135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1" name="Freeform 496">
                <a:extLst>
                  <a:ext uri="{FF2B5EF4-FFF2-40B4-BE49-F238E27FC236}">
                    <a16:creationId xmlns:a16="http://schemas.microsoft.com/office/drawing/2014/main" id="{C50B956A-FAAD-A74E-A549-5F707F2F0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2" name="Freeform 497">
                <a:extLst>
                  <a:ext uri="{FF2B5EF4-FFF2-40B4-BE49-F238E27FC236}">
                    <a16:creationId xmlns:a16="http://schemas.microsoft.com/office/drawing/2014/main" id="{C262DE48-AB2C-8A42-8A88-30A08A3D1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30 w 131"/>
                  <a:gd name="T13" fmla="*/ 0 h 92"/>
                  <a:gd name="T14" fmla="*/ 130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3" name="Freeform 498">
                <a:extLst>
                  <a:ext uri="{FF2B5EF4-FFF2-40B4-BE49-F238E27FC236}">
                    <a16:creationId xmlns:a16="http://schemas.microsoft.com/office/drawing/2014/main" id="{B02E8924-0C21-3D4E-B273-9A08BAF79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30" cy="91"/>
              </a:xfrm>
              <a:custGeom>
                <a:avLst/>
                <a:gdLst>
                  <a:gd name="T0" fmla="*/ 0 w 130"/>
                  <a:gd name="T1" fmla="*/ 0 h 91"/>
                  <a:gd name="T2" fmla="*/ 130 w 130"/>
                  <a:gd name="T3" fmla="*/ 0 h 91"/>
                  <a:gd name="T4" fmla="*/ 130 w 130"/>
                  <a:gd name="T5" fmla="*/ 91 h 91"/>
                  <a:gd name="T6" fmla="*/ 0 w 130"/>
                  <a:gd name="T7" fmla="*/ 91 h 91"/>
                  <a:gd name="T8" fmla="*/ 0 w 130"/>
                  <a:gd name="T9" fmla="*/ 0 h 91"/>
                  <a:gd name="T10" fmla="*/ 0 w 130"/>
                  <a:gd name="T11" fmla="*/ 0 h 91"/>
                  <a:gd name="T12" fmla="*/ 128 w 130"/>
                  <a:gd name="T13" fmla="*/ 0 h 91"/>
                  <a:gd name="T14" fmla="*/ 128 w 130"/>
                  <a:gd name="T15" fmla="*/ 91 h 91"/>
                  <a:gd name="T16" fmla="*/ 0 w 130"/>
                  <a:gd name="T17" fmla="*/ 91 h 91"/>
                  <a:gd name="T18" fmla="*/ 0 w 130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0" h="91">
                    <a:moveTo>
                      <a:pt x="0" y="0"/>
                    </a:moveTo>
                    <a:lnTo>
                      <a:pt x="130" y="0"/>
                    </a:lnTo>
                    <a:lnTo>
                      <a:pt x="13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4" name="Freeform 499">
                <a:extLst>
                  <a:ext uri="{FF2B5EF4-FFF2-40B4-BE49-F238E27FC236}">
                    <a16:creationId xmlns:a16="http://schemas.microsoft.com/office/drawing/2014/main" id="{F0F0B764-309C-E146-849C-B846B9BD6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8" cy="91"/>
              </a:xfrm>
              <a:custGeom>
                <a:avLst/>
                <a:gdLst>
                  <a:gd name="T0" fmla="*/ 0 w 128"/>
                  <a:gd name="T1" fmla="*/ 0 h 91"/>
                  <a:gd name="T2" fmla="*/ 128 w 128"/>
                  <a:gd name="T3" fmla="*/ 0 h 91"/>
                  <a:gd name="T4" fmla="*/ 128 w 128"/>
                  <a:gd name="T5" fmla="*/ 91 h 91"/>
                  <a:gd name="T6" fmla="*/ 0 w 128"/>
                  <a:gd name="T7" fmla="*/ 91 h 91"/>
                  <a:gd name="T8" fmla="*/ 0 w 128"/>
                  <a:gd name="T9" fmla="*/ 0 h 91"/>
                  <a:gd name="T10" fmla="*/ 0 w 128"/>
                  <a:gd name="T11" fmla="*/ 0 h 91"/>
                  <a:gd name="T12" fmla="*/ 126 w 128"/>
                  <a:gd name="T13" fmla="*/ 0 h 91"/>
                  <a:gd name="T14" fmla="*/ 126 w 128"/>
                  <a:gd name="T15" fmla="*/ 89 h 91"/>
                  <a:gd name="T16" fmla="*/ 0 w 128"/>
                  <a:gd name="T17" fmla="*/ 89 h 91"/>
                  <a:gd name="T18" fmla="*/ 0 w 128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1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5" name="Freeform 500">
                <a:extLst>
                  <a:ext uri="{FF2B5EF4-FFF2-40B4-BE49-F238E27FC236}">
                    <a16:creationId xmlns:a16="http://schemas.microsoft.com/office/drawing/2014/main" id="{184A1106-828D-1146-A4EE-222D4695EA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6" cy="89"/>
              </a:xfrm>
              <a:custGeom>
                <a:avLst/>
                <a:gdLst>
                  <a:gd name="T0" fmla="*/ 0 w 126"/>
                  <a:gd name="T1" fmla="*/ 0 h 89"/>
                  <a:gd name="T2" fmla="*/ 126 w 126"/>
                  <a:gd name="T3" fmla="*/ 0 h 89"/>
                  <a:gd name="T4" fmla="*/ 126 w 126"/>
                  <a:gd name="T5" fmla="*/ 89 h 89"/>
                  <a:gd name="T6" fmla="*/ 0 w 126"/>
                  <a:gd name="T7" fmla="*/ 89 h 89"/>
                  <a:gd name="T8" fmla="*/ 0 w 126"/>
                  <a:gd name="T9" fmla="*/ 0 h 89"/>
                  <a:gd name="T10" fmla="*/ 0 w 126"/>
                  <a:gd name="T11" fmla="*/ 0 h 89"/>
                  <a:gd name="T12" fmla="*/ 124 w 126"/>
                  <a:gd name="T13" fmla="*/ 0 h 89"/>
                  <a:gd name="T14" fmla="*/ 124 w 126"/>
                  <a:gd name="T15" fmla="*/ 88 h 89"/>
                  <a:gd name="T16" fmla="*/ 0 w 126"/>
                  <a:gd name="T17" fmla="*/ 88 h 89"/>
                  <a:gd name="T18" fmla="*/ 0 w 126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9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6" name="Freeform 501">
                <a:extLst>
                  <a:ext uri="{FF2B5EF4-FFF2-40B4-BE49-F238E27FC236}">
                    <a16:creationId xmlns:a16="http://schemas.microsoft.com/office/drawing/2014/main" id="{B338D52B-4B8C-3D45-861A-016B21886D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4" cy="88"/>
              </a:xfrm>
              <a:custGeom>
                <a:avLst/>
                <a:gdLst>
                  <a:gd name="T0" fmla="*/ 0 w 124"/>
                  <a:gd name="T1" fmla="*/ 0 h 88"/>
                  <a:gd name="T2" fmla="*/ 124 w 124"/>
                  <a:gd name="T3" fmla="*/ 0 h 88"/>
                  <a:gd name="T4" fmla="*/ 124 w 124"/>
                  <a:gd name="T5" fmla="*/ 88 h 88"/>
                  <a:gd name="T6" fmla="*/ 0 w 124"/>
                  <a:gd name="T7" fmla="*/ 88 h 88"/>
                  <a:gd name="T8" fmla="*/ 0 w 124"/>
                  <a:gd name="T9" fmla="*/ 0 h 88"/>
                  <a:gd name="T10" fmla="*/ 0 w 124"/>
                  <a:gd name="T11" fmla="*/ 0 h 88"/>
                  <a:gd name="T12" fmla="*/ 123 w 124"/>
                  <a:gd name="T13" fmla="*/ 0 h 88"/>
                  <a:gd name="T14" fmla="*/ 123 w 124"/>
                  <a:gd name="T15" fmla="*/ 86 h 88"/>
                  <a:gd name="T16" fmla="*/ 0 w 124"/>
                  <a:gd name="T17" fmla="*/ 86 h 88"/>
                  <a:gd name="T18" fmla="*/ 0 w 124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8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9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7" name="Freeform 502">
                <a:extLst>
                  <a:ext uri="{FF2B5EF4-FFF2-40B4-BE49-F238E27FC236}">
                    <a16:creationId xmlns:a16="http://schemas.microsoft.com/office/drawing/2014/main" id="{B84ABAB7-2914-1046-9140-66307D25B6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3" cy="86"/>
              </a:xfrm>
              <a:custGeom>
                <a:avLst/>
                <a:gdLst>
                  <a:gd name="T0" fmla="*/ 0 w 123"/>
                  <a:gd name="T1" fmla="*/ 0 h 86"/>
                  <a:gd name="T2" fmla="*/ 123 w 123"/>
                  <a:gd name="T3" fmla="*/ 0 h 86"/>
                  <a:gd name="T4" fmla="*/ 123 w 123"/>
                  <a:gd name="T5" fmla="*/ 86 h 86"/>
                  <a:gd name="T6" fmla="*/ 0 w 123"/>
                  <a:gd name="T7" fmla="*/ 86 h 86"/>
                  <a:gd name="T8" fmla="*/ 0 w 123"/>
                  <a:gd name="T9" fmla="*/ 0 h 86"/>
                  <a:gd name="T10" fmla="*/ 0 w 123"/>
                  <a:gd name="T11" fmla="*/ 0 h 86"/>
                  <a:gd name="T12" fmla="*/ 121 w 123"/>
                  <a:gd name="T13" fmla="*/ 0 h 86"/>
                  <a:gd name="T14" fmla="*/ 121 w 123"/>
                  <a:gd name="T15" fmla="*/ 85 h 86"/>
                  <a:gd name="T16" fmla="*/ 0 w 123"/>
                  <a:gd name="T17" fmla="*/ 85 h 86"/>
                  <a:gd name="T18" fmla="*/ 0 w 123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86">
                    <a:moveTo>
                      <a:pt x="0" y="0"/>
                    </a:moveTo>
                    <a:lnTo>
                      <a:pt x="123" y="0"/>
                    </a:lnTo>
                    <a:lnTo>
                      <a:pt x="123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8" name="Freeform 503">
                <a:extLst>
                  <a:ext uri="{FF2B5EF4-FFF2-40B4-BE49-F238E27FC236}">
                    <a16:creationId xmlns:a16="http://schemas.microsoft.com/office/drawing/2014/main" id="{483E8D99-575A-6843-BAE5-B73950F542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1" cy="85"/>
              </a:xfrm>
              <a:custGeom>
                <a:avLst/>
                <a:gdLst>
                  <a:gd name="T0" fmla="*/ 0 w 121"/>
                  <a:gd name="T1" fmla="*/ 0 h 85"/>
                  <a:gd name="T2" fmla="*/ 121 w 121"/>
                  <a:gd name="T3" fmla="*/ 0 h 85"/>
                  <a:gd name="T4" fmla="*/ 121 w 121"/>
                  <a:gd name="T5" fmla="*/ 85 h 85"/>
                  <a:gd name="T6" fmla="*/ 0 w 121"/>
                  <a:gd name="T7" fmla="*/ 85 h 85"/>
                  <a:gd name="T8" fmla="*/ 0 w 121"/>
                  <a:gd name="T9" fmla="*/ 0 h 85"/>
                  <a:gd name="T10" fmla="*/ 0 w 121"/>
                  <a:gd name="T11" fmla="*/ 0 h 85"/>
                  <a:gd name="T12" fmla="*/ 119 w 121"/>
                  <a:gd name="T13" fmla="*/ 0 h 85"/>
                  <a:gd name="T14" fmla="*/ 119 w 121"/>
                  <a:gd name="T15" fmla="*/ 85 h 85"/>
                  <a:gd name="T16" fmla="*/ 0 w 121"/>
                  <a:gd name="T17" fmla="*/ 85 h 85"/>
                  <a:gd name="T18" fmla="*/ 0 w 121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5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99" name="Freeform 504">
                <a:extLst>
                  <a:ext uri="{FF2B5EF4-FFF2-40B4-BE49-F238E27FC236}">
                    <a16:creationId xmlns:a16="http://schemas.microsoft.com/office/drawing/2014/main" id="{8DCDAF9B-CBE4-9A48-AEEF-58C4FEBD41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9" cy="85"/>
              </a:xfrm>
              <a:custGeom>
                <a:avLst/>
                <a:gdLst>
                  <a:gd name="T0" fmla="*/ 0 w 119"/>
                  <a:gd name="T1" fmla="*/ 0 h 85"/>
                  <a:gd name="T2" fmla="*/ 119 w 119"/>
                  <a:gd name="T3" fmla="*/ 0 h 85"/>
                  <a:gd name="T4" fmla="*/ 119 w 119"/>
                  <a:gd name="T5" fmla="*/ 85 h 85"/>
                  <a:gd name="T6" fmla="*/ 0 w 119"/>
                  <a:gd name="T7" fmla="*/ 85 h 85"/>
                  <a:gd name="T8" fmla="*/ 0 w 119"/>
                  <a:gd name="T9" fmla="*/ 0 h 85"/>
                  <a:gd name="T10" fmla="*/ 0 w 119"/>
                  <a:gd name="T11" fmla="*/ 0 h 85"/>
                  <a:gd name="T12" fmla="*/ 117 w 119"/>
                  <a:gd name="T13" fmla="*/ 0 h 85"/>
                  <a:gd name="T14" fmla="*/ 117 w 119"/>
                  <a:gd name="T15" fmla="*/ 83 h 85"/>
                  <a:gd name="T16" fmla="*/ 0 w 119"/>
                  <a:gd name="T17" fmla="*/ 83 h 85"/>
                  <a:gd name="T18" fmla="*/ 0 w 119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5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A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0" name="Freeform 505">
                <a:extLst>
                  <a:ext uri="{FF2B5EF4-FFF2-40B4-BE49-F238E27FC236}">
                    <a16:creationId xmlns:a16="http://schemas.microsoft.com/office/drawing/2014/main" id="{CC9CCC65-5323-694F-A961-075F901B4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7" cy="83"/>
              </a:xfrm>
              <a:custGeom>
                <a:avLst/>
                <a:gdLst>
                  <a:gd name="T0" fmla="*/ 0 w 117"/>
                  <a:gd name="T1" fmla="*/ 0 h 83"/>
                  <a:gd name="T2" fmla="*/ 117 w 117"/>
                  <a:gd name="T3" fmla="*/ 0 h 83"/>
                  <a:gd name="T4" fmla="*/ 117 w 117"/>
                  <a:gd name="T5" fmla="*/ 83 h 83"/>
                  <a:gd name="T6" fmla="*/ 0 w 117"/>
                  <a:gd name="T7" fmla="*/ 83 h 83"/>
                  <a:gd name="T8" fmla="*/ 0 w 117"/>
                  <a:gd name="T9" fmla="*/ 0 h 83"/>
                  <a:gd name="T10" fmla="*/ 0 w 117"/>
                  <a:gd name="T11" fmla="*/ 0 h 83"/>
                  <a:gd name="T12" fmla="*/ 116 w 117"/>
                  <a:gd name="T13" fmla="*/ 0 h 83"/>
                  <a:gd name="T14" fmla="*/ 116 w 117"/>
                  <a:gd name="T15" fmla="*/ 82 h 83"/>
                  <a:gd name="T16" fmla="*/ 0 w 117"/>
                  <a:gd name="T17" fmla="*/ 82 h 83"/>
                  <a:gd name="T18" fmla="*/ 0 w 117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3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1" name="Freeform 506">
                <a:extLst>
                  <a:ext uri="{FF2B5EF4-FFF2-40B4-BE49-F238E27FC236}">
                    <a16:creationId xmlns:a16="http://schemas.microsoft.com/office/drawing/2014/main" id="{D3C449C2-164F-2F4B-8469-006951AF7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6" cy="82"/>
              </a:xfrm>
              <a:custGeom>
                <a:avLst/>
                <a:gdLst>
                  <a:gd name="T0" fmla="*/ 0 w 116"/>
                  <a:gd name="T1" fmla="*/ 0 h 82"/>
                  <a:gd name="T2" fmla="*/ 116 w 116"/>
                  <a:gd name="T3" fmla="*/ 0 h 82"/>
                  <a:gd name="T4" fmla="*/ 116 w 116"/>
                  <a:gd name="T5" fmla="*/ 82 h 82"/>
                  <a:gd name="T6" fmla="*/ 0 w 116"/>
                  <a:gd name="T7" fmla="*/ 82 h 82"/>
                  <a:gd name="T8" fmla="*/ 0 w 116"/>
                  <a:gd name="T9" fmla="*/ 0 h 82"/>
                  <a:gd name="T10" fmla="*/ 0 w 116"/>
                  <a:gd name="T11" fmla="*/ 0 h 82"/>
                  <a:gd name="T12" fmla="*/ 114 w 116"/>
                  <a:gd name="T13" fmla="*/ 0 h 82"/>
                  <a:gd name="T14" fmla="*/ 114 w 116"/>
                  <a:gd name="T15" fmla="*/ 80 h 82"/>
                  <a:gd name="T16" fmla="*/ 0 w 116"/>
                  <a:gd name="T17" fmla="*/ 80 h 82"/>
                  <a:gd name="T18" fmla="*/ 0 w 116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2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2" name="Freeform 507">
                <a:extLst>
                  <a:ext uri="{FF2B5EF4-FFF2-40B4-BE49-F238E27FC236}">
                    <a16:creationId xmlns:a16="http://schemas.microsoft.com/office/drawing/2014/main" id="{DE82CA61-99EB-714C-9680-9E93892EC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4" cy="80"/>
              </a:xfrm>
              <a:custGeom>
                <a:avLst/>
                <a:gdLst>
                  <a:gd name="T0" fmla="*/ 0 w 114"/>
                  <a:gd name="T1" fmla="*/ 0 h 80"/>
                  <a:gd name="T2" fmla="*/ 114 w 114"/>
                  <a:gd name="T3" fmla="*/ 0 h 80"/>
                  <a:gd name="T4" fmla="*/ 114 w 114"/>
                  <a:gd name="T5" fmla="*/ 80 h 80"/>
                  <a:gd name="T6" fmla="*/ 0 w 114"/>
                  <a:gd name="T7" fmla="*/ 80 h 80"/>
                  <a:gd name="T8" fmla="*/ 0 w 114"/>
                  <a:gd name="T9" fmla="*/ 0 h 80"/>
                  <a:gd name="T10" fmla="*/ 0 w 114"/>
                  <a:gd name="T11" fmla="*/ 0 h 80"/>
                  <a:gd name="T12" fmla="*/ 112 w 114"/>
                  <a:gd name="T13" fmla="*/ 0 h 80"/>
                  <a:gd name="T14" fmla="*/ 112 w 114"/>
                  <a:gd name="T15" fmla="*/ 79 h 80"/>
                  <a:gd name="T16" fmla="*/ 0 w 114"/>
                  <a:gd name="T17" fmla="*/ 79 h 80"/>
                  <a:gd name="T18" fmla="*/ 0 w 114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4" h="80">
                    <a:moveTo>
                      <a:pt x="0" y="0"/>
                    </a:moveTo>
                    <a:lnTo>
                      <a:pt x="114" y="0"/>
                    </a:lnTo>
                    <a:lnTo>
                      <a:pt x="114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3" name="Freeform 508">
                <a:extLst>
                  <a:ext uri="{FF2B5EF4-FFF2-40B4-BE49-F238E27FC236}">
                    <a16:creationId xmlns:a16="http://schemas.microsoft.com/office/drawing/2014/main" id="{402BB743-28A3-924A-9A54-2522527A41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8 h 79"/>
                  <a:gd name="T16" fmla="*/ 0 w 112"/>
                  <a:gd name="T17" fmla="*/ 78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4" name="Freeform 509">
                <a:extLst>
                  <a:ext uri="{FF2B5EF4-FFF2-40B4-BE49-F238E27FC236}">
                    <a16:creationId xmlns:a16="http://schemas.microsoft.com/office/drawing/2014/main" id="{5BA8A141-D451-3C40-A93E-9203436E3C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10" cy="78"/>
              </a:xfrm>
              <a:custGeom>
                <a:avLst/>
                <a:gdLst>
                  <a:gd name="T0" fmla="*/ 0 w 110"/>
                  <a:gd name="T1" fmla="*/ 0 h 78"/>
                  <a:gd name="T2" fmla="*/ 110 w 110"/>
                  <a:gd name="T3" fmla="*/ 0 h 78"/>
                  <a:gd name="T4" fmla="*/ 110 w 110"/>
                  <a:gd name="T5" fmla="*/ 78 h 78"/>
                  <a:gd name="T6" fmla="*/ 0 w 110"/>
                  <a:gd name="T7" fmla="*/ 78 h 78"/>
                  <a:gd name="T8" fmla="*/ 0 w 110"/>
                  <a:gd name="T9" fmla="*/ 0 h 78"/>
                  <a:gd name="T10" fmla="*/ 0 w 110"/>
                  <a:gd name="T11" fmla="*/ 0 h 78"/>
                  <a:gd name="T12" fmla="*/ 109 w 110"/>
                  <a:gd name="T13" fmla="*/ 0 h 78"/>
                  <a:gd name="T14" fmla="*/ 109 w 110"/>
                  <a:gd name="T15" fmla="*/ 77 h 78"/>
                  <a:gd name="T16" fmla="*/ 0 w 110"/>
                  <a:gd name="T17" fmla="*/ 77 h 78"/>
                  <a:gd name="T18" fmla="*/ 0 w 110"/>
                  <a:gd name="T19" fmla="*/ 0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8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5" name="Freeform 510">
                <a:extLst>
                  <a:ext uri="{FF2B5EF4-FFF2-40B4-BE49-F238E27FC236}">
                    <a16:creationId xmlns:a16="http://schemas.microsoft.com/office/drawing/2014/main" id="{475A82A5-F308-AF49-B515-C02A7C828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9" cy="77"/>
              </a:xfrm>
              <a:custGeom>
                <a:avLst/>
                <a:gdLst>
                  <a:gd name="T0" fmla="*/ 0 w 109"/>
                  <a:gd name="T1" fmla="*/ 0 h 77"/>
                  <a:gd name="T2" fmla="*/ 109 w 109"/>
                  <a:gd name="T3" fmla="*/ 0 h 77"/>
                  <a:gd name="T4" fmla="*/ 109 w 109"/>
                  <a:gd name="T5" fmla="*/ 77 h 77"/>
                  <a:gd name="T6" fmla="*/ 0 w 109"/>
                  <a:gd name="T7" fmla="*/ 77 h 77"/>
                  <a:gd name="T8" fmla="*/ 0 w 109"/>
                  <a:gd name="T9" fmla="*/ 0 h 77"/>
                  <a:gd name="T10" fmla="*/ 0 w 109"/>
                  <a:gd name="T11" fmla="*/ 0 h 77"/>
                  <a:gd name="T12" fmla="*/ 107 w 109"/>
                  <a:gd name="T13" fmla="*/ 0 h 77"/>
                  <a:gd name="T14" fmla="*/ 107 w 109"/>
                  <a:gd name="T15" fmla="*/ 76 h 77"/>
                  <a:gd name="T16" fmla="*/ 0 w 109"/>
                  <a:gd name="T17" fmla="*/ 76 h 77"/>
                  <a:gd name="T18" fmla="*/ 0 w 109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9" h="77">
                    <a:moveTo>
                      <a:pt x="0" y="0"/>
                    </a:moveTo>
                    <a:lnTo>
                      <a:pt x="109" y="0"/>
                    </a:lnTo>
                    <a:lnTo>
                      <a:pt x="109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A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6" name="Freeform 511">
                <a:extLst>
                  <a:ext uri="{FF2B5EF4-FFF2-40B4-BE49-F238E27FC236}">
                    <a16:creationId xmlns:a16="http://schemas.microsoft.com/office/drawing/2014/main" id="{1FF77AF6-11FE-4146-A8D0-CED53FB046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7" cy="76"/>
              </a:xfrm>
              <a:custGeom>
                <a:avLst/>
                <a:gdLst>
                  <a:gd name="T0" fmla="*/ 0 w 107"/>
                  <a:gd name="T1" fmla="*/ 0 h 76"/>
                  <a:gd name="T2" fmla="*/ 107 w 107"/>
                  <a:gd name="T3" fmla="*/ 0 h 76"/>
                  <a:gd name="T4" fmla="*/ 107 w 107"/>
                  <a:gd name="T5" fmla="*/ 76 h 76"/>
                  <a:gd name="T6" fmla="*/ 0 w 107"/>
                  <a:gd name="T7" fmla="*/ 76 h 76"/>
                  <a:gd name="T8" fmla="*/ 0 w 107"/>
                  <a:gd name="T9" fmla="*/ 0 h 76"/>
                  <a:gd name="T10" fmla="*/ 0 w 107"/>
                  <a:gd name="T11" fmla="*/ 0 h 76"/>
                  <a:gd name="T12" fmla="*/ 105 w 107"/>
                  <a:gd name="T13" fmla="*/ 0 h 76"/>
                  <a:gd name="T14" fmla="*/ 105 w 107"/>
                  <a:gd name="T15" fmla="*/ 74 h 76"/>
                  <a:gd name="T16" fmla="*/ 0 w 107"/>
                  <a:gd name="T17" fmla="*/ 74 h 76"/>
                  <a:gd name="T18" fmla="*/ 0 w 107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7" h="76">
                    <a:moveTo>
                      <a:pt x="0" y="0"/>
                    </a:moveTo>
                    <a:lnTo>
                      <a:pt x="107" y="0"/>
                    </a:lnTo>
                    <a:lnTo>
                      <a:pt x="107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B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7" name="Freeform 512">
                <a:extLst>
                  <a:ext uri="{FF2B5EF4-FFF2-40B4-BE49-F238E27FC236}">
                    <a16:creationId xmlns:a16="http://schemas.microsoft.com/office/drawing/2014/main" id="{0C1E7880-2663-6F46-938B-7CC09267CD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5" cy="74"/>
              </a:xfrm>
              <a:custGeom>
                <a:avLst/>
                <a:gdLst>
                  <a:gd name="T0" fmla="*/ 0 w 105"/>
                  <a:gd name="T1" fmla="*/ 0 h 74"/>
                  <a:gd name="T2" fmla="*/ 105 w 105"/>
                  <a:gd name="T3" fmla="*/ 0 h 74"/>
                  <a:gd name="T4" fmla="*/ 105 w 105"/>
                  <a:gd name="T5" fmla="*/ 74 h 74"/>
                  <a:gd name="T6" fmla="*/ 0 w 105"/>
                  <a:gd name="T7" fmla="*/ 74 h 74"/>
                  <a:gd name="T8" fmla="*/ 0 w 105"/>
                  <a:gd name="T9" fmla="*/ 0 h 74"/>
                  <a:gd name="T10" fmla="*/ 0 w 105"/>
                  <a:gd name="T11" fmla="*/ 0 h 74"/>
                  <a:gd name="T12" fmla="*/ 103 w 105"/>
                  <a:gd name="T13" fmla="*/ 0 h 74"/>
                  <a:gd name="T14" fmla="*/ 103 w 105"/>
                  <a:gd name="T15" fmla="*/ 73 h 74"/>
                  <a:gd name="T16" fmla="*/ 0 w 105"/>
                  <a:gd name="T17" fmla="*/ 73 h 74"/>
                  <a:gd name="T18" fmla="*/ 0 w 105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4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8" name="Freeform 513">
                <a:extLst>
                  <a:ext uri="{FF2B5EF4-FFF2-40B4-BE49-F238E27FC236}">
                    <a16:creationId xmlns:a16="http://schemas.microsoft.com/office/drawing/2014/main" id="{757F25F2-9B18-6149-9619-71AC91C38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2 w 103"/>
                  <a:gd name="T13" fmla="*/ 0 h 73"/>
                  <a:gd name="T14" fmla="*/ 102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4B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09" name="Freeform 514">
                <a:extLst>
                  <a:ext uri="{FF2B5EF4-FFF2-40B4-BE49-F238E27FC236}">
                    <a16:creationId xmlns:a16="http://schemas.microsoft.com/office/drawing/2014/main" id="{1B4F2586-2931-B84E-9F3A-E4922429E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2" cy="71"/>
              </a:xfrm>
              <a:custGeom>
                <a:avLst/>
                <a:gdLst>
                  <a:gd name="T0" fmla="*/ 0 w 102"/>
                  <a:gd name="T1" fmla="*/ 0 h 71"/>
                  <a:gd name="T2" fmla="*/ 102 w 102"/>
                  <a:gd name="T3" fmla="*/ 0 h 71"/>
                  <a:gd name="T4" fmla="*/ 102 w 102"/>
                  <a:gd name="T5" fmla="*/ 71 h 71"/>
                  <a:gd name="T6" fmla="*/ 0 w 102"/>
                  <a:gd name="T7" fmla="*/ 71 h 71"/>
                  <a:gd name="T8" fmla="*/ 0 w 102"/>
                  <a:gd name="T9" fmla="*/ 0 h 71"/>
                  <a:gd name="T10" fmla="*/ 0 w 102"/>
                  <a:gd name="T11" fmla="*/ 0 h 71"/>
                  <a:gd name="T12" fmla="*/ 100 w 102"/>
                  <a:gd name="T13" fmla="*/ 0 h 71"/>
                  <a:gd name="T14" fmla="*/ 100 w 102"/>
                  <a:gd name="T15" fmla="*/ 71 h 71"/>
                  <a:gd name="T16" fmla="*/ 0 w 102"/>
                  <a:gd name="T17" fmla="*/ 71 h 71"/>
                  <a:gd name="T18" fmla="*/ 0 w 102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2" h="71">
                    <a:moveTo>
                      <a:pt x="0" y="0"/>
                    </a:moveTo>
                    <a:lnTo>
                      <a:pt x="102" y="0"/>
                    </a:lnTo>
                    <a:lnTo>
                      <a:pt x="10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B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0" name="Freeform 515">
                <a:extLst>
                  <a:ext uri="{FF2B5EF4-FFF2-40B4-BE49-F238E27FC236}">
                    <a16:creationId xmlns:a16="http://schemas.microsoft.com/office/drawing/2014/main" id="{90FA3FE5-83DD-284E-B150-925D92304A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0" cy="71"/>
              </a:xfrm>
              <a:custGeom>
                <a:avLst/>
                <a:gdLst>
                  <a:gd name="T0" fmla="*/ 0 w 100"/>
                  <a:gd name="T1" fmla="*/ 0 h 71"/>
                  <a:gd name="T2" fmla="*/ 100 w 100"/>
                  <a:gd name="T3" fmla="*/ 0 h 71"/>
                  <a:gd name="T4" fmla="*/ 100 w 100"/>
                  <a:gd name="T5" fmla="*/ 71 h 71"/>
                  <a:gd name="T6" fmla="*/ 0 w 100"/>
                  <a:gd name="T7" fmla="*/ 71 h 71"/>
                  <a:gd name="T8" fmla="*/ 0 w 100"/>
                  <a:gd name="T9" fmla="*/ 0 h 71"/>
                  <a:gd name="T10" fmla="*/ 0 w 100"/>
                  <a:gd name="T11" fmla="*/ 0 h 71"/>
                  <a:gd name="T12" fmla="*/ 98 w 100"/>
                  <a:gd name="T13" fmla="*/ 0 h 71"/>
                  <a:gd name="T14" fmla="*/ 98 w 100"/>
                  <a:gd name="T15" fmla="*/ 70 h 71"/>
                  <a:gd name="T16" fmla="*/ 0 w 100"/>
                  <a:gd name="T17" fmla="*/ 70 h 71"/>
                  <a:gd name="T18" fmla="*/ 0 w 100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0" h="71">
                    <a:moveTo>
                      <a:pt x="0" y="0"/>
                    </a:moveTo>
                    <a:lnTo>
                      <a:pt x="100" y="0"/>
                    </a:lnTo>
                    <a:lnTo>
                      <a:pt x="100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B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1" name="Freeform 516">
                <a:extLst>
                  <a:ext uri="{FF2B5EF4-FFF2-40B4-BE49-F238E27FC236}">
                    <a16:creationId xmlns:a16="http://schemas.microsoft.com/office/drawing/2014/main" id="{01B79D8C-2F2D-4F4E-9D0E-721560BF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8" cy="70"/>
              </a:xfrm>
              <a:custGeom>
                <a:avLst/>
                <a:gdLst>
                  <a:gd name="T0" fmla="*/ 0 w 98"/>
                  <a:gd name="T1" fmla="*/ 0 h 70"/>
                  <a:gd name="T2" fmla="*/ 98 w 98"/>
                  <a:gd name="T3" fmla="*/ 0 h 70"/>
                  <a:gd name="T4" fmla="*/ 98 w 98"/>
                  <a:gd name="T5" fmla="*/ 70 h 70"/>
                  <a:gd name="T6" fmla="*/ 0 w 98"/>
                  <a:gd name="T7" fmla="*/ 70 h 70"/>
                  <a:gd name="T8" fmla="*/ 0 w 98"/>
                  <a:gd name="T9" fmla="*/ 0 h 70"/>
                  <a:gd name="T10" fmla="*/ 0 w 98"/>
                  <a:gd name="T11" fmla="*/ 0 h 70"/>
                  <a:gd name="T12" fmla="*/ 96 w 98"/>
                  <a:gd name="T13" fmla="*/ 0 h 70"/>
                  <a:gd name="T14" fmla="*/ 96 w 98"/>
                  <a:gd name="T15" fmla="*/ 68 h 70"/>
                  <a:gd name="T16" fmla="*/ 0 w 98"/>
                  <a:gd name="T17" fmla="*/ 68 h 70"/>
                  <a:gd name="T18" fmla="*/ 0 w 98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70">
                    <a:moveTo>
                      <a:pt x="0" y="0"/>
                    </a:moveTo>
                    <a:lnTo>
                      <a:pt x="98" y="0"/>
                    </a:lnTo>
                    <a:lnTo>
                      <a:pt x="9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B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2" name="Freeform 517">
                <a:extLst>
                  <a:ext uri="{FF2B5EF4-FFF2-40B4-BE49-F238E27FC236}">
                    <a16:creationId xmlns:a16="http://schemas.microsoft.com/office/drawing/2014/main" id="{8CC6C950-B93D-B549-B608-44950FB0E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6" cy="68"/>
              </a:xfrm>
              <a:custGeom>
                <a:avLst/>
                <a:gdLst>
                  <a:gd name="T0" fmla="*/ 0 w 96"/>
                  <a:gd name="T1" fmla="*/ 0 h 68"/>
                  <a:gd name="T2" fmla="*/ 96 w 96"/>
                  <a:gd name="T3" fmla="*/ 0 h 68"/>
                  <a:gd name="T4" fmla="*/ 96 w 96"/>
                  <a:gd name="T5" fmla="*/ 68 h 68"/>
                  <a:gd name="T6" fmla="*/ 0 w 96"/>
                  <a:gd name="T7" fmla="*/ 68 h 68"/>
                  <a:gd name="T8" fmla="*/ 0 w 96"/>
                  <a:gd name="T9" fmla="*/ 0 h 68"/>
                  <a:gd name="T10" fmla="*/ 0 w 96"/>
                  <a:gd name="T11" fmla="*/ 0 h 68"/>
                  <a:gd name="T12" fmla="*/ 94 w 96"/>
                  <a:gd name="T13" fmla="*/ 0 h 68"/>
                  <a:gd name="T14" fmla="*/ 94 w 96"/>
                  <a:gd name="T15" fmla="*/ 67 h 68"/>
                  <a:gd name="T16" fmla="*/ 0 w 96"/>
                  <a:gd name="T17" fmla="*/ 67 h 68"/>
                  <a:gd name="T18" fmla="*/ 0 w 96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8">
                    <a:moveTo>
                      <a:pt x="0" y="0"/>
                    </a:moveTo>
                    <a:lnTo>
                      <a:pt x="96" y="0"/>
                    </a:lnTo>
                    <a:lnTo>
                      <a:pt x="96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3" name="Freeform 518">
                <a:extLst>
                  <a:ext uri="{FF2B5EF4-FFF2-40B4-BE49-F238E27FC236}">
                    <a16:creationId xmlns:a16="http://schemas.microsoft.com/office/drawing/2014/main" id="{163A1C4B-93A3-3C47-9AC6-4D323FF59F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4" cy="67"/>
              </a:xfrm>
              <a:custGeom>
                <a:avLst/>
                <a:gdLst>
                  <a:gd name="T0" fmla="*/ 0 w 94"/>
                  <a:gd name="T1" fmla="*/ 0 h 67"/>
                  <a:gd name="T2" fmla="*/ 94 w 94"/>
                  <a:gd name="T3" fmla="*/ 0 h 67"/>
                  <a:gd name="T4" fmla="*/ 94 w 94"/>
                  <a:gd name="T5" fmla="*/ 67 h 67"/>
                  <a:gd name="T6" fmla="*/ 0 w 94"/>
                  <a:gd name="T7" fmla="*/ 67 h 67"/>
                  <a:gd name="T8" fmla="*/ 0 w 94"/>
                  <a:gd name="T9" fmla="*/ 0 h 67"/>
                  <a:gd name="T10" fmla="*/ 0 w 94"/>
                  <a:gd name="T11" fmla="*/ 0 h 67"/>
                  <a:gd name="T12" fmla="*/ 93 w 94"/>
                  <a:gd name="T13" fmla="*/ 0 h 67"/>
                  <a:gd name="T14" fmla="*/ 93 w 94"/>
                  <a:gd name="T15" fmla="*/ 65 h 67"/>
                  <a:gd name="T16" fmla="*/ 0 w 94"/>
                  <a:gd name="T17" fmla="*/ 65 h 67"/>
                  <a:gd name="T18" fmla="*/ 0 w 94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67"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4" name="Freeform 519">
                <a:extLst>
                  <a:ext uri="{FF2B5EF4-FFF2-40B4-BE49-F238E27FC236}">
                    <a16:creationId xmlns:a16="http://schemas.microsoft.com/office/drawing/2014/main" id="{5BF2BF42-AC18-764E-8EF0-3473513D0C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3" cy="65"/>
              </a:xfrm>
              <a:custGeom>
                <a:avLst/>
                <a:gdLst>
                  <a:gd name="T0" fmla="*/ 0 w 93"/>
                  <a:gd name="T1" fmla="*/ 0 h 65"/>
                  <a:gd name="T2" fmla="*/ 93 w 93"/>
                  <a:gd name="T3" fmla="*/ 0 h 65"/>
                  <a:gd name="T4" fmla="*/ 93 w 93"/>
                  <a:gd name="T5" fmla="*/ 65 h 65"/>
                  <a:gd name="T6" fmla="*/ 0 w 93"/>
                  <a:gd name="T7" fmla="*/ 65 h 65"/>
                  <a:gd name="T8" fmla="*/ 0 w 93"/>
                  <a:gd name="T9" fmla="*/ 0 h 65"/>
                  <a:gd name="T10" fmla="*/ 0 w 93"/>
                  <a:gd name="T11" fmla="*/ 0 h 65"/>
                  <a:gd name="T12" fmla="*/ 91 w 93"/>
                  <a:gd name="T13" fmla="*/ 0 h 65"/>
                  <a:gd name="T14" fmla="*/ 91 w 93"/>
                  <a:gd name="T15" fmla="*/ 64 h 65"/>
                  <a:gd name="T16" fmla="*/ 0 w 93"/>
                  <a:gd name="T17" fmla="*/ 64 h 65"/>
                  <a:gd name="T18" fmla="*/ 0 w 93"/>
                  <a:gd name="T19" fmla="*/ 0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5">
                    <a:moveTo>
                      <a:pt x="0" y="0"/>
                    </a:moveTo>
                    <a:lnTo>
                      <a:pt x="93" y="0"/>
                    </a:lnTo>
                    <a:lnTo>
                      <a:pt x="93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C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5" name="Freeform 520">
                <a:extLst>
                  <a:ext uri="{FF2B5EF4-FFF2-40B4-BE49-F238E27FC236}">
                    <a16:creationId xmlns:a16="http://schemas.microsoft.com/office/drawing/2014/main" id="{39D88459-3CED-F941-BEF1-00F30A63C8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91" cy="64"/>
              </a:xfrm>
              <a:custGeom>
                <a:avLst/>
                <a:gdLst>
                  <a:gd name="T0" fmla="*/ 0 w 91"/>
                  <a:gd name="T1" fmla="*/ 0 h 64"/>
                  <a:gd name="T2" fmla="*/ 91 w 91"/>
                  <a:gd name="T3" fmla="*/ 0 h 64"/>
                  <a:gd name="T4" fmla="*/ 91 w 91"/>
                  <a:gd name="T5" fmla="*/ 64 h 64"/>
                  <a:gd name="T6" fmla="*/ 0 w 91"/>
                  <a:gd name="T7" fmla="*/ 64 h 64"/>
                  <a:gd name="T8" fmla="*/ 0 w 91"/>
                  <a:gd name="T9" fmla="*/ 0 h 64"/>
                  <a:gd name="T10" fmla="*/ 0 w 91"/>
                  <a:gd name="T11" fmla="*/ 0 h 64"/>
                  <a:gd name="T12" fmla="*/ 89 w 91"/>
                  <a:gd name="T13" fmla="*/ 0 h 64"/>
                  <a:gd name="T14" fmla="*/ 89 w 91"/>
                  <a:gd name="T15" fmla="*/ 63 h 64"/>
                  <a:gd name="T16" fmla="*/ 0 w 91"/>
                  <a:gd name="T17" fmla="*/ 63 h 64"/>
                  <a:gd name="T18" fmla="*/ 0 w 91"/>
                  <a:gd name="T19" fmla="*/ 0 h 6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1" h="64">
                    <a:moveTo>
                      <a:pt x="0" y="0"/>
                    </a:moveTo>
                    <a:lnTo>
                      <a:pt x="91" y="0"/>
                    </a:lnTo>
                    <a:lnTo>
                      <a:pt x="91" y="64"/>
                    </a:lnTo>
                    <a:lnTo>
                      <a:pt x="0" y="6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C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6" name="Freeform 521">
                <a:extLst>
                  <a:ext uri="{FF2B5EF4-FFF2-40B4-BE49-F238E27FC236}">
                    <a16:creationId xmlns:a16="http://schemas.microsoft.com/office/drawing/2014/main" id="{B3860ED9-FCE0-D74D-B032-BB59D65655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9" cy="63"/>
              </a:xfrm>
              <a:custGeom>
                <a:avLst/>
                <a:gdLst>
                  <a:gd name="T0" fmla="*/ 0 w 89"/>
                  <a:gd name="T1" fmla="*/ 0 h 63"/>
                  <a:gd name="T2" fmla="*/ 89 w 89"/>
                  <a:gd name="T3" fmla="*/ 0 h 63"/>
                  <a:gd name="T4" fmla="*/ 89 w 89"/>
                  <a:gd name="T5" fmla="*/ 63 h 63"/>
                  <a:gd name="T6" fmla="*/ 0 w 89"/>
                  <a:gd name="T7" fmla="*/ 63 h 63"/>
                  <a:gd name="T8" fmla="*/ 0 w 89"/>
                  <a:gd name="T9" fmla="*/ 0 h 63"/>
                  <a:gd name="T10" fmla="*/ 0 w 89"/>
                  <a:gd name="T11" fmla="*/ 0 h 63"/>
                  <a:gd name="T12" fmla="*/ 87 w 89"/>
                  <a:gd name="T13" fmla="*/ 0 h 63"/>
                  <a:gd name="T14" fmla="*/ 87 w 89"/>
                  <a:gd name="T15" fmla="*/ 62 h 63"/>
                  <a:gd name="T16" fmla="*/ 0 w 89"/>
                  <a:gd name="T17" fmla="*/ 62 h 63"/>
                  <a:gd name="T18" fmla="*/ 0 w 89"/>
                  <a:gd name="T19" fmla="*/ 0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9" h="63">
                    <a:moveTo>
                      <a:pt x="0" y="0"/>
                    </a:moveTo>
                    <a:lnTo>
                      <a:pt x="89" y="0"/>
                    </a:lnTo>
                    <a:lnTo>
                      <a:pt x="89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C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7" name="Freeform 522">
                <a:extLst>
                  <a:ext uri="{FF2B5EF4-FFF2-40B4-BE49-F238E27FC236}">
                    <a16:creationId xmlns:a16="http://schemas.microsoft.com/office/drawing/2014/main" id="{D220B83B-F9E0-9542-B23B-F2F4B7BD1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7" cy="62"/>
              </a:xfrm>
              <a:custGeom>
                <a:avLst/>
                <a:gdLst>
                  <a:gd name="T0" fmla="*/ 0 w 87"/>
                  <a:gd name="T1" fmla="*/ 0 h 62"/>
                  <a:gd name="T2" fmla="*/ 87 w 87"/>
                  <a:gd name="T3" fmla="*/ 0 h 62"/>
                  <a:gd name="T4" fmla="*/ 87 w 87"/>
                  <a:gd name="T5" fmla="*/ 62 h 62"/>
                  <a:gd name="T6" fmla="*/ 0 w 87"/>
                  <a:gd name="T7" fmla="*/ 62 h 62"/>
                  <a:gd name="T8" fmla="*/ 0 w 87"/>
                  <a:gd name="T9" fmla="*/ 0 h 62"/>
                  <a:gd name="T10" fmla="*/ 0 w 87"/>
                  <a:gd name="T11" fmla="*/ 0 h 62"/>
                  <a:gd name="T12" fmla="*/ 86 w 87"/>
                  <a:gd name="T13" fmla="*/ 0 h 62"/>
                  <a:gd name="T14" fmla="*/ 86 w 87"/>
                  <a:gd name="T15" fmla="*/ 61 h 62"/>
                  <a:gd name="T16" fmla="*/ 0 w 87"/>
                  <a:gd name="T17" fmla="*/ 61 h 62"/>
                  <a:gd name="T18" fmla="*/ 0 w 87"/>
                  <a:gd name="T19" fmla="*/ 0 h 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7" h="62">
                    <a:moveTo>
                      <a:pt x="0" y="0"/>
                    </a:moveTo>
                    <a:lnTo>
                      <a:pt x="87" y="0"/>
                    </a:lnTo>
                    <a:lnTo>
                      <a:pt x="87" y="62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9C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8" name="Freeform 523">
                <a:extLst>
                  <a:ext uri="{FF2B5EF4-FFF2-40B4-BE49-F238E27FC236}">
                    <a16:creationId xmlns:a16="http://schemas.microsoft.com/office/drawing/2014/main" id="{0D824BFC-2AB8-FC4C-84AC-4AB32C60A8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6" cy="61"/>
              </a:xfrm>
              <a:custGeom>
                <a:avLst/>
                <a:gdLst>
                  <a:gd name="T0" fmla="*/ 0 w 86"/>
                  <a:gd name="T1" fmla="*/ 0 h 61"/>
                  <a:gd name="T2" fmla="*/ 86 w 86"/>
                  <a:gd name="T3" fmla="*/ 0 h 61"/>
                  <a:gd name="T4" fmla="*/ 86 w 86"/>
                  <a:gd name="T5" fmla="*/ 61 h 61"/>
                  <a:gd name="T6" fmla="*/ 0 w 86"/>
                  <a:gd name="T7" fmla="*/ 61 h 61"/>
                  <a:gd name="T8" fmla="*/ 0 w 86"/>
                  <a:gd name="T9" fmla="*/ 0 h 61"/>
                  <a:gd name="T10" fmla="*/ 0 w 86"/>
                  <a:gd name="T11" fmla="*/ 0 h 61"/>
                  <a:gd name="T12" fmla="*/ 84 w 86"/>
                  <a:gd name="T13" fmla="*/ 0 h 61"/>
                  <a:gd name="T14" fmla="*/ 84 w 86"/>
                  <a:gd name="T15" fmla="*/ 59 h 61"/>
                  <a:gd name="T16" fmla="*/ 0 w 86"/>
                  <a:gd name="T17" fmla="*/ 59 h 61"/>
                  <a:gd name="T18" fmla="*/ 0 w 86"/>
                  <a:gd name="T19" fmla="*/ 0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1">
                    <a:moveTo>
                      <a:pt x="0" y="0"/>
                    </a:moveTo>
                    <a:lnTo>
                      <a:pt x="86" y="0"/>
                    </a:lnTo>
                    <a:lnTo>
                      <a:pt x="86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19" name="Freeform 524">
                <a:extLst>
                  <a:ext uri="{FF2B5EF4-FFF2-40B4-BE49-F238E27FC236}">
                    <a16:creationId xmlns:a16="http://schemas.microsoft.com/office/drawing/2014/main" id="{521AA91C-6922-C343-8666-0DEE47D16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4" cy="59"/>
              </a:xfrm>
              <a:custGeom>
                <a:avLst/>
                <a:gdLst>
                  <a:gd name="T0" fmla="*/ 0 w 84"/>
                  <a:gd name="T1" fmla="*/ 0 h 59"/>
                  <a:gd name="T2" fmla="*/ 84 w 84"/>
                  <a:gd name="T3" fmla="*/ 0 h 59"/>
                  <a:gd name="T4" fmla="*/ 84 w 84"/>
                  <a:gd name="T5" fmla="*/ 59 h 59"/>
                  <a:gd name="T6" fmla="*/ 0 w 84"/>
                  <a:gd name="T7" fmla="*/ 59 h 59"/>
                  <a:gd name="T8" fmla="*/ 0 w 84"/>
                  <a:gd name="T9" fmla="*/ 0 h 59"/>
                  <a:gd name="T10" fmla="*/ 0 w 84"/>
                  <a:gd name="T11" fmla="*/ 0 h 59"/>
                  <a:gd name="T12" fmla="*/ 82 w 84"/>
                  <a:gd name="T13" fmla="*/ 0 h 59"/>
                  <a:gd name="T14" fmla="*/ 82 w 84"/>
                  <a:gd name="T15" fmla="*/ 58 h 59"/>
                  <a:gd name="T16" fmla="*/ 0 w 84"/>
                  <a:gd name="T17" fmla="*/ 58 h 59"/>
                  <a:gd name="T18" fmla="*/ 0 w 84"/>
                  <a:gd name="T19" fmla="*/ 0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59">
                    <a:moveTo>
                      <a:pt x="0" y="0"/>
                    </a:moveTo>
                    <a:lnTo>
                      <a:pt x="84" y="0"/>
                    </a:lnTo>
                    <a:lnTo>
                      <a:pt x="84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EC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0" name="Freeform 525">
                <a:extLst>
                  <a:ext uri="{FF2B5EF4-FFF2-40B4-BE49-F238E27FC236}">
                    <a16:creationId xmlns:a16="http://schemas.microsoft.com/office/drawing/2014/main" id="{B5BC4BEA-C9AC-8643-B11A-EA64CB4AC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2" cy="58"/>
              </a:xfrm>
              <a:custGeom>
                <a:avLst/>
                <a:gdLst>
                  <a:gd name="T0" fmla="*/ 0 w 82"/>
                  <a:gd name="T1" fmla="*/ 0 h 58"/>
                  <a:gd name="T2" fmla="*/ 82 w 82"/>
                  <a:gd name="T3" fmla="*/ 0 h 58"/>
                  <a:gd name="T4" fmla="*/ 82 w 82"/>
                  <a:gd name="T5" fmla="*/ 58 h 58"/>
                  <a:gd name="T6" fmla="*/ 0 w 82"/>
                  <a:gd name="T7" fmla="*/ 58 h 58"/>
                  <a:gd name="T8" fmla="*/ 0 w 82"/>
                  <a:gd name="T9" fmla="*/ 0 h 58"/>
                  <a:gd name="T10" fmla="*/ 0 w 82"/>
                  <a:gd name="T11" fmla="*/ 0 h 58"/>
                  <a:gd name="T12" fmla="*/ 80 w 82"/>
                  <a:gd name="T13" fmla="*/ 0 h 58"/>
                  <a:gd name="T14" fmla="*/ 80 w 82"/>
                  <a:gd name="T15" fmla="*/ 57 h 58"/>
                  <a:gd name="T16" fmla="*/ 0 w 82"/>
                  <a:gd name="T17" fmla="*/ 57 h 58"/>
                  <a:gd name="T18" fmla="*/ 0 w 82"/>
                  <a:gd name="T19" fmla="*/ 0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58">
                    <a:moveTo>
                      <a:pt x="0" y="0"/>
                    </a:moveTo>
                    <a:lnTo>
                      <a:pt x="82" y="0"/>
                    </a:lnTo>
                    <a:lnTo>
                      <a:pt x="82" y="58"/>
                    </a:lnTo>
                    <a:lnTo>
                      <a:pt x="0" y="5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D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1" name="Freeform 526">
                <a:extLst>
                  <a:ext uri="{FF2B5EF4-FFF2-40B4-BE49-F238E27FC236}">
                    <a16:creationId xmlns:a16="http://schemas.microsoft.com/office/drawing/2014/main" id="{72E379DE-FF03-C947-A81E-E34B69769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0" cy="57"/>
              </a:xfrm>
              <a:custGeom>
                <a:avLst/>
                <a:gdLst>
                  <a:gd name="T0" fmla="*/ 0 w 80"/>
                  <a:gd name="T1" fmla="*/ 0 h 57"/>
                  <a:gd name="T2" fmla="*/ 80 w 80"/>
                  <a:gd name="T3" fmla="*/ 0 h 57"/>
                  <a:gd name="T4" fmla="*/ 80 w 80"/>
                  <a:gd name="T5" fmla="*/ 57 h 57"/>
                  <a:gd name="T6" fmla="*/ 0 w 80"/>
                  <a:gd name="T7" fmla="*/ 57 h 57"/>
                  <a:gd name="T8" fmla="*/ 0 w 80"/>
                  <a:gd name="T9" fmla="*/ 0 h 57"/>
                  <a:gd name="T10" fmla="*/ 0 w 80"/>
                  <a:gd name="T11" fmla="*/ 0 h 57"/>
                  <a:gd name="T12" fmla="*/ 79 w 80"/>
                  <a:gd name="T13" fmla="*/ 0 h 57"/>
                  <a:gd name="T14" fmla="*/ 79 w 80"/>
                  <a:gd name="T15" fmla="*/ 56 h 57"/>
                  <a:gd name="T16" fmla="*/ 0 w 80"/>
                  <a:gd name="T17" fmla="*/ 56 h 57"/>
                  <a:gd name="T18" fmla="*/ 0 w 80"/>
                  <a:gd name="T19" fmla="*/ 0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0" h="57">
                    <a:moveTo>
                      <a:pt x="0" y="0"/>
                    </a:moveTo>
                    <a:lnTo>
                      <a:pt x="80" y="0"/>
                    </a:lnTo>
                    <a:lnTo>
                      <a:pt x="80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D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2" name="Freeform 527">
                <a:extLst>
                  <a:ext uri="{FF2B5EF4-FFF2-40B4-BE49-F238E27FC236}">
                    <a16:creationId xmlns:a16="http://schemas.microsoft.com/office/drawing/2014/main" id="{56F62FB8-2570-E44F-8D7A-EE0389B5E6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9" cy="56"/>
              </a:xfrm>
              <a:custGeom>
                <a:avLst/>
                <a:gdLst>
                  <a:gd name="T0" fmla="*/ 0 w 79"/>
                  <a:gd name="T1" fmla="*/ 0 h 56"/>
                  <a:gd name="T2" fmla="*/ 79 w 79"/>
                  <a:gd name="T3" fmla="*/ 0 h 56"/>
                  <a:gd name="T4" fmla="*/ 79 w 79"/>
                  <a:gd name="T5" fmla="*/ 56 h 56"/>
                  <a:gd name="T6" fmla="*/ 0 w 79"/>
                  <a:gd name="T7" fmla="*/ 56 h 56"/>
                  <a:gd name="T8" fmla="*/ 0 w 79"/>
                  <a:gd name="T9" fmla="*/ 0 h 56"/>
                  <a:gd name="T10" fmla="*/ 0 w 79"/>
                  <a:gd name="T11" fmla="*/ 0 h 56"/>
                  <a:gd name="T12" fmla="*/ 77 w 79"/>
                  <a:gd name="T13" fmla="*/ 0 h 56"/>
                  <a:gd name="T14" fmla="*/ 77 w 79"/>
                  <a:gd name="T15" fmla="*/ 55 h 56"/>
                  <a:gd name="T16" fmla="*/ 0 w 79"/>
                  <a:gd name="T17" fmla="*/ 55 h 56"/>
                  <a:gd name="T18" fmla="*/ 0 w 79"/>
                  <a:gd name="T19" fmla="*/ 0 h 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6">
                    <a:moveTo>
                      <a:pt x="0" y="0"/>
                    </a:moveTo>
                    <a:lnTo>
                      <a:pt x="79" y="0"/>
                    </a:lnTo>
                    <a:lnTo>
                      <a:pt x="79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3" name="Freeform 528">
                <a:extLst>
                  <a:ext uri="{FF2B5EF4-FFF2-40B4-BE49-F238E27FC236}">
                    <a16:creationId xmlns:a16="http://schemas.microsoft.com/office/drawing/2014/main" id="{32FA05C6-EFFA-774A-B14D-050C2E09C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7" cy="55"/>
              </a:xfrm>
              <a:custGeom>
                <a:avLst/>
                <a:gdLst>
                  <a:gd name="T0" fmla="*/ 0 w 77"/>
                  <a:gd name="T1" fmla="*/ 0 h 55"/>
                  <a:gd name="T2" fmla="*/ 77 w 77"/>
                  <a:gd name="T3" fmla="*/ 0 h 55"/>
                  <a:gd name="T4" fmla="*/ 77 w 77"/>
                  <a:gd name="T5" fmla="*/ 55 h 55"/>
                  <a:gd name="T6" fmla="*/ 0 w 77"/>
                  <a:gd name="T7" fmla="*/ 55 h 55"/>
                  <a:gd name="T8" fmla="*/ 0 w 77"/>
                  <a:gd name="T9" fmla="*/ 0 h 55"/>
                  <a:gd name="T10" fmla="*/ 0 w 77"/>
                  <a:gd name="T11" fmla="*/ 0 h 55"/>
                  <a:gd name="T12" fmla="*/ 75 w 77"/>
                  <a:gd name="T13" fmla="*/ 0 h 55"/>
                  <a:gd name="T14" fmla="*/ 75 w 77"/>
                  <a:gd name="T15" fmla="*/ 53 h 55"/>
                  <a:gd name="T16" fmla="*/ 0 w 77"/>
                  <a:gd name="T17" fmla="*/ 53 h 55"/>
                  <a:gd name="T18" fmla="*/ 0 w 77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7" h="55">
                    <a:moveTo>
                      <a:pt x="0" y="0"/>
                    </a:moveTo>
                    <a:lnTo>
                      <a:pt x="77" y="0"/>
                    </a:lnTo>
                    <a:lnTo>
                      <a:pt x="77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4" name="Freeform 529">
                <a:extLst>
                  <a:ext uri="{FF2B5EF4-FFF2-40B4-BE49-F238E27FC236}">
                    <a16:creationId xmlns:a16="http://schemas.microsoft.com/office/drawing/2014/main" id="{DAFCAA32-B265-C341-9ABD-E740B910D5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5" cy="53"/>
              </a:xfrm>
              <a:custGeom>
                <a:avLst/>
                <a:gdLst>
                  <a:gd name="T0" fmla="*/ 0 w 75"/>
                  <a:gd name="T1" fmla="*/ 0 h 53"/>
                  <a:gd name="T2" fmla="*/ 75 w 75"/>
                  <a:gd name="T3" fmla="*/ 0 h 53"/>
                  <a:gd name="T4" fmla="*/ 75 w 75"/>
                  <a:gd name="T5" fmla="*/ 53 h 53"/>
                  <a:gd name="T6" fmla="*/ 0 w 75"/>
                  <a:gd name="T7" fmla="*/ 53 h 53"/>
                  <a:gd name="T8" fmla="*/ 0 w 75"/>
                  <a:gd name="T9" fmla="*/ 0 h 53"/>
                  <a:gd name="T10" fmla="*/ 0 w 75"/>
                  <a:gd name="T11" fmla="*/ 0 h 53"/>
                  <a:gd name="T12" fmla="*/ 73 w 75"/>
                  <a:gd name="T13" fmla="*/ 0 h 53"/>
                  <a:gd name="T14" fmla="*/ 73 w 75"/>
                  <a:gd name="T15" fmla="*/ 52 h 53"/>
                  <a:gd name="T16" fmla="*/ 0 w 75"/>
                  <a:gd name="T17" fmla="*/ 52 h 53"/>
                  <a:gd name="T18" fmla="*/ 0 w 75"/>
                  <a:gd name="T19" fmla="*/ 0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3">
                    <a:moveTo>
                      <a:pt x="0" y="0"/>
                    </a:moveTo>
                    <a:lnTo>
                      <a:pt x="75" y="0"/>
                    </a:lnTo>
                    <a:lnTo>
                      <a:pt x="75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5" name="Freeform 530">
                <a:extLst>
                  <a:ext uri="{FF2B5EF4-FFF2-40B4-BE49-F238E27FC236}">
                    <a16:creationId xmlns:a16="http://schemas.microsoft.com/office/drawing/2014/main" id="{F67BCFD2-D0CB-FD4A-B8C0-C7BC94581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3" cy="52"/>
              </a:xfrm>
              <a:custGeom>
                <a:avLst/>
                <a:gdLst>
                  <a:gd name="T0" fmla="*/ 0 w 73"/>
                  <a:gd name="T1" fmla="*/ 0 h 52"/>
                  <a:gd name="T2" fmla="*/ 73 w 73"/>
                  <a:gd name="T3" fmla="*/ 0 h 52"/>
                  <a:gd name="T4" fmla="*/ 73 w 73"/>
                  <a:gd name="T5" fmla="*/ 52 h 52"/>
                  <a:gd name="T6" fmla="*/ 0 w 73"/>
                  <a:gd name="T7" fmla="*/ 52 h 52"/>
                  <a:gd name="T8" fmla="*/ 0 w 73"/>
                  <a:gd name="T9" fmla="*/ 0 h 52"/>
                  <a:gd name="T10" fmla="*/ 0 w 73"/>
                  <a:gd name="T11" fmla="*/ 0 h 52"/>
                  <a:gd name="T12" fmla="*/ 72 w 73"/>
                  <a:gd name="T13" fmla="*/ 0 h 52"/>
                  <a:gd name="T14" fmla="*/ 72 w 73"/>
                  <a:gd name="T15" fmla="*/ 51 h 52"/>
                  <a:gd name="T16" fmla="*/ 0 w 73"/>
                  <a:gd name="T17" fmla="*/ 51 h 52"/>
                  <a:gd name="T18" fmla="*/ 0 w 73"/>
                  <a:gd name="T19" fmla="*/ 0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2">
                    <a:moveTo>
                      <a:pt x="0" y="0"/>
                    </a:moveTo>
                    <a:lnTo>
                      <a:pt x="73" y="0"/>
                    </a:lnTo>
                    <a:lnTo>
                      <a:pt x="73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6" name="Freeform 531">
                <a:extLst>
                  <a:ext uri="{FF2B5EF4-FFF2-40B4-BE49-F238E27FC236}">
                    <a16:creationId xmlns:a16="http://schemas.microsoft.com/office/drawing/2014/main" id="{CE28FFFA-E3FE-8D4F-A5E4-CCDFD36B7D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2" cy="51"/>
              </a:xfrm>
              <a:custGeom>
                <a:avLst/>
                <a:gdLst>
                  <a:gd name="T0" fmla="*/ 0 w 72"/>
                  <a:gd name="T1" fmla="*/ 0 h 51"/>
                  <a:gd name="T2" fmla="*/ 72 w 72"/>
                  <a:gd name="T3" fmla="*/ 0 h 51"/>
                  <a:gd name="T4" fmla="*/ 72 w 72"/>
                  <a:gd name="T5" fmla="*/ 51 h 51"/>
                  <a:gd name="T6" fmla="*/ 0 w 72"/>
                  <a:gd name="T7" fmla="*/ 51 h 51"/>
                  <a:gd name="T8" fmla="*/ 0 w 72"/>
                  <a:gd name="T9" fmla="*/ 0 h 51"/>
                  <a:gd name="T10" fmla="*/ 0 w 72"/>
                  <a:gd name="T11" fmla="*/ 0 h 51"/>
                  <a:gd name="T12" fmla="*/ 70 w 72"/>
                  <a:gd name="T13" fmla="*/ 0 h 51"/>
                  <a:gd name="T14" fmla="*/ 70 w 72"/>
                  <a:gd name="T15" fmla="*/ 50 h 51"/>
                  <a:gd name="T16" fmla="*/ 0 w 72"/>
                  <a:gd name="T17" fmla="*/ 50 h 51"/>
                  <a:gd name="T18" fmla="*/ 0 w 72"/>
                  <a:gd name="T19" fmla="*/ 0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2" h="51">
                    <a:moveTo>
                      <a:pt x="0" y="0"/>
                    </a:moveTo>
                    <a:lnTo>
                      <a:pt x="72" y="0"/>
                    </a:lnTo>
                    <a:lnTo>
                      <a:pt x="72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D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7" name="Freeform 532">
                <a:extLst>
                  <a:ext uri="{FF2B5EF4-FFF2-40B4-BE49-F238E27FC236}">
                    <a16:creationId xmlns:a16="http://schemas.microsoft.com/office/drawing/2014/main" id="{A1E45B2F-2D42-7C4F-83DE-37FE6592A3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0" cy="50"/>
              </a:xfrm>
              <a:custGeom>
                <a:avLst/>
                <a:gdLst>
                  <a:gd name="T0" fmla="*/ 0 w 70"/>
                  <a:gd name="T1" fmla="*/ 0 h 50"/>
                  <a:gd name="T2" fmla="*/ 70 w 70"/>
                  <a:gd name="T3" fmla="*/ 0 h 50"/>
                  <a:gd name="T4" fmla="*/ 70 w 70"/>
                  <a:gd name="T5" fmla="*/ 50 h 50"/>
                  <a:gd name="T6" fmla="*/ 0 w 70"/>
                  <a:gd name="T7" fmla="*/ 50 h 50"/>
                  <a:gd name="T8" fmla="*/ 0 w 70"/>
                  <a:gd name="T9" fmla="*/ 0 h 50"/>
                  <a:gd name="T10" fmla="*/ 0 w 70"/>
                  <a:gd name="T11" fmla="*/ 0 h 50"/>
                  <a:gd name="T12" fmla="*/ 68 w 70"/>
                  <a:gd name="T13" fmla="*/ 0 h 50"/>
                  <a:gd name="T14" fmla="*/ 68 w 70"/>
                  <a:gd name="T15" fmla="*/ 48 h 50"/>
                  <a:gd name="T16" fmla="*/ 0 w 70"/>
                  <a:gd name="T17" fmla="*/ 48 h 50"/>
                  <a:gd name="T18" fmla="*/ 0 w 70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0" h="50">
                    <a:moveTo>
                      <a:pt x="0" y="0"/>
                    </a:moveTo>
                    <a:lnTo>
                      <a:pt x="70" y="0"/>
                    </a:lnTo>
                    <a:lnTo>
                      <a:pt x="70" y="50"/>
                    </a:lnTo>
                    <a:lnTo>
                      <a:pt x="0" y="5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D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8" name="Freeform 533">
                <a:extLst>
                  <a:ext uri="{FF2B5EF4-FFF2-40B4-BE49-F238E27FC236}">
                    <a16:creationId xmlns:a16="http://schemas.microsoft.com/office/drawing/2014/main" id="{7B9F4501-E441-CD47-A227-4A82A80AD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8" cy="48"/>
              </a:xfrm>
              <a:custGeom>
                <a:avLst/>
                <a:gdLst>
                  <a:gd name="T0" fmla="*/ 0 w 68"/>
                  <a:gd name="T1" fmla="*/ 0 h 48"/>
                  <a:gd name="T2" fmla="*/ 68 w 68"/>
                  <a:gd name="T3" fmla="*/ 0 h 48"/>
                  <a:gd name="T4" fmla="*/ 68 w 68"/>
                  <a:gd name="T5" fmla="*/ 48 h 48"/>
                  <a:gd name="T6" fmla="*/ 0 w 68"/>
                  <a:gd name="T7" fmla="*/ 48 h 48"/>
                  <a:gd name="T8" fmla="*/ 0 w 68"/>
                  <a:gd name="T9" fmla="*/ 0 h 48"/>
                  <a:gd name="T10" fmla="*/ 0 w 68"/>
                  <a:gd name="T11" fmla="*/ 0 h 48"/>
                  <a:gd name="T12" fmla="*/ 66 w 68"/>
                  <a:gd name="T13" fmla="*/ 0 h 48"/>
                  <a:gd name="T14" fmla="*/ 66 w 68"/>
                  <a:gd name="T15" fmla="*/ 47 h 48"/>
                  <a:gd name="T16" fmla="*/ 0 w 68"/>
                  <a:gd name="T17" fmla="*/ 47 h 48"/>
                  <a:gd name="T18" fmla="*/ 0 w 6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8" h="48">
                    <a:moveTo>
                      <a:pt x="0" y="0"/>
                    </a:moveTo>
                    <a:lnTo>
                      <a:pt x="68" y="0"/>
                    </a:lnTo>
                    <a:lnTo>
                      <a:pt x="68" y="4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E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29" name="Freeform 534">
                <a:extLst>
                  <a:ext uri="{FF2B5EF4-FFF2-40B4-BE49-F238E27FC236}">
                    <a16:creationId xmlns:a16="http://schemas.microsoft.com/office/drawing/2014/main" id="{A97AF85A-0ED5-0349-B1FD-D2B01E6D1A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6" cy="47"/>
              </a:xfrm>
              <a:custGeom>
                <a:avLst/>
                <a:gdLst>
                  <a:gd name="T0" fmla="*/ 0 w 66"/>
                  <a:gd name="T1" fmla="*/ 0 h 47"/>
                  <a:gd name="T2" fmla="*/ 66 w 66"/>
                  <a:gd name="T3" fmla="*/ 0 h 47"/>
                  <a:gd name="T4" fmla="*/ 66 w 66"/>
                  <a:gd name="T5" fmla="*/ 47 h 47"/>
                  <a:gd name="T6" fmla="*/ 0 w 66"/>
                  <a:gd name="T7" fmla="*/ 47 h 47"/>
                  <a:gd name="T8" fmla="*/ 0 w 66"/>
                  <a:gd name="T9" fmla="*/ 0 h 47"/>
                  <a:gd name="T10" fmla="*/ 0 w 66"/>
                  <a:gd name="T11" fmla="*/ 0 h 47"/>
                  <a:gd name="T12" fmla="*/ 65 w 66"/>
                  <a:gd name="T13" fmla="*/ 0 h 47"/>
                  <a:gd name="T14" fmla="*/ 65 w 66"/>
                  <a:gd name="T15" fmla="*/ 46 h 47"/>
                  <a:gd name="T16" fmla="*/ 0 w 66"/>
                  <a:gd name="T17" fmla="*/ 46 h 47"/>
                  <a:gd name="T18" fmla="*/ 0 w 6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7">
                    <a:moveTo>
                      <a:pt x="0" y="0"/>
                    </a:moveTo>
                    <a:lnTo>
                      <a:pt x="66" y="0"/>
                    </a:lnTo>
                    <a:lnTo>
                      <a:pt x="66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E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0" name="Freeform 535">
                <a:extLst>
                  <a:ext uri="{FF2B5EF4-FFF2-40B4-BE49-F238E27FC236}">
                    <a16:creationId xmlns:a16="http://schemas.microsoft.com/office/drawing/2014/main" id="{319861F7-23B3-5F4A-8DCD-9F61E9709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5" cy="46"/>
              </a:xfrm>
              <a:custGeom>
                <a:avLst/>
                <a:gdLst>
                  <a:gd name="T0" fmla="*/ 0 w 65"/>
                  <a:gd name="T1" fmla="*/ 0 h 46"/>
                  <a:gd name="T2" fmla="*/ 65 w 65"/>
                  <a:gd name="T3" fmla="*/ 0 h 46"/>
                  <a:gd name="T4" fmla="*/ 65 w 65"/>
                  <a:gd name="T5" fmla="*/ 46 h 46"/>
                  <a:gd name="T6" fmla="*/ 0 w 65"/>
                  <a:gd name="T7" fmla="*/ 46 h 46"/>
                  <a:gd name="T8" fmla="*/ 0 w 65"/>
                  <a:gd name="T9" fmla="*/ 0 h 46"/>
                  <a:gd name="T10" fmla="*/ 0 w 65"/>
                  <a:gd name="T11" fmla="*/ 0 h 46"/>
                  <a:gd name="T12" fmla="*/ 63 w 65"/>
                  <a:gd name="T13" fmla="*/ 0 h 46"/>
                  <a:gd name="T14" fmla="*/ 63 w 65"/>
                  <a:gd name="T15" fmla="*/ 44 h 46"/>
                  <a:gd name="T16" fmla="*/ 0 w 65"/>
                  <a:gd name="T17" fmla="*/ 44 h 46"/>
                  <a:gd name="T18" fmla="*/ 0 w 65"/>
                  <a:gd name="T19" fmla="*/ 0 h 4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6">
                    <a:moveTo>
                      <a:pt x="0" y="0"/>
                    </a:moveTo>
                    <a:lnTo>
                      <a:pt x="65" y="0"/>
                    </a:lnTo>
                    <a:lnTo>
                      <a:pt x="65" y="46"/>
                    </a:lnTo>
                    <a:lnTo>
                      <a:pt x="0" y="4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1" name="Freeform 536">
                <a:extLst>
                  <a:ext uri="{FF2B5EF4-FFF2-40B4-BE49-F238E27FC236}">
                    <a16:creationId xmlns:a16="http://schemas.microsoft.com/office/drawing/2014/main" id="{478EAFE9-980A-334C-A1E2-E28D5D07C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3" cy="44"/>
              </a:xfrm>
              <a:custGeom>
                <a:avLst/>
                <a:gdLst>
                  <a:gd name="T0" fmla="*/ 0 w 63"/>
                  <a:gd name="T1" fmla="*/ 0 h 44"/>
                  <a:gd name="T2" fmla="*/ 63 w 63"/>
                  <a:gd name="T3" fmla="*/ 0 h 44"/>
                  <a:gd name="T4" fmla="*/ 63 w 63"/>
                  <a:gd name="T5" fmla="*/ 44 h 44"/>
                  <a:gd name="T6" fmla="*/ 0 w 63"/>
                  <a:gd name="T7" fmla="*/ 44 h 44"/>
                  <a:gd name="T8" fmla="*/ 0 w 63"/>
                  <a:gd name="T9" fmla="*/ 0 h 44"/>
                  <a:gd name="T10" fmla="*/ 0 w 63"/>
                  <a:gd name="T11" fmla="*/ 0 h 44"/>
                  <a:gd name="T12" fmla="*/ 61 w 63"/>
                  <a:gd name="T13" fmla="*/ 0 h 44"/>
                  <a:gd name="T14" fmla="*/ 61 w 63"/>
                  <a:gd name="T15" fmla="*/ 44 h 44"/>
                  <a:gd name="T16" fmla="*/ 0 w 63"/>
                  <a:gd name="T17" fmla="*/ 44 h 44"/>
                  <a:gd name="T18" fmla="*/ 0 w 6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" h="44">
                    <a:moveTo>
                      <a:pt x="0" y="0"/>
                    </a:moveTo>
                    <a:lnTo>
                      <a:pt x="63" y="0"/>
                    </a:lnTo>
                    <a:lnTo>
                      <a:pt x="63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2" name="Freeform 537">
                <a:extLst>
                  <a:ext uri="{FF2B5EF4-FFF2-40B4-BE49-F238E27FC236}">
                    <a16:creationId xmlns:a16="http://schemas.microsoft.com/office/drawing/2014/main" id="{6424D7E6-A185-2246-B871-718B5FD3FE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61" cy="44"/>
              </a:xfrm>
              <a:custGeom>
                <a:avLst/>
                <a:gdLst>
                  <a:gd name="T0" fmla="*/ 0 w 61"/>
                  <a:gd name="T1" fmla="*/ 0 h 44"/>
                  <a:gd name="T2" fmla="*/ 61 w 61"/>
                  <a:gd name="T3" fmla="*/ 0 h 44"/>
                  <a:gd name="T4" fmla="*/ 61 w 61"/>
                  <a:gd name="T5" fmla="*/ 44 h 44"/>
                  <a:gd name="T6" fmla="*/ 0 w 61"/>
                  <a:gd name="T7" fmla="*/ 44 h 44"/>
                  <a:gd name="T8" fmla="*/ 0 w 61"/>
                  <a:gd name="T9" fmla="*/ 0 h 44"/>
                  <a:gd name="T10" fmla="*/ 0 w 61"/>
                  <a:gd name="T11" fmla="*/ 0 h 44"/>
                  <a:gd name="T12" fmla="*/ 59 w 61"/>
                  <a:gd name="T13" fmla="*/ 0 h 44"/>
                  <a:gd name="T14" fmla="*/ 59 w 61"/>
                  <a:gd name="T15" fmla="*/ 42 h 44"/>
                  <a:gd name="T16" fmla="*/ 0 w 61"/>
                  <a:gd name="T17" fmla="*/ 42 h 44"/>
                  <a:gd name="T18" fmla="*/ 0 w 61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1" h="44">
                    <a:moveTo>
                      <a:pt x="0" y="0"/>
                    </a:moveTo>
                    <a:lnTo>
                      <a:pt x="61" y="0"/>
                    </a:lnTo>
                    <a:lnTo>
                      <a:pt x="61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3" name="Freeform 538">
                <a:extLst>
                  <a:ext uri="{FF2B5EF4-FFF2-40B4-BE49-F238E27FC236}">
                    <a16:creationId xmlns:a16="http://schemas.microsoft.com/office/drawing/2014/main" id="{A66362A2-4976-3640-AB53-F2AD9702B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9" cy="42"/>
              </a:xfrm>
              <a:custGeom>
                <a:avLst/>
                <a:gdLst>
                  <a:gd name="T0" fmla="*/ 0 w 59"/>
                  <a:gd name="T1" fmla="*/ 0 h 42"/>
                  <a:gd name="T2" fmla="*/ 59 w 59"/>
                  <a:gd name="T3" fmla="*/ 0 h 42"/>
                  <a:gd name="T4" fmla="*/ 59 w 59"/>
                  <a:gd name="T5" fmla="*/ 42 h 42"/>
                  <a:gd name="T6" fmla="*/ 0 w 59"/>
                  <a:gd name="T7" fmla="*/ 42 h 42"/>
                  <a:gd name="T8" fmla="*/ 0 w 59"/>
                  <a:gd name="T9" fmla="*/ 0 h 42"/>
                  <a:gd name="T10" fmla="*/ 0 w 59"/>
                  <a:gd name="T11" fmla="*/ 0 h 42"/>
                  <a:gd name="T12" fmla="*/ 58 w 59"/>
                  <a:gd name="T13" fmla="*/ 0 h 42"/>
                  <a:gd name="T14" fmla="*/ 58 w 59"/>
                  <a:gd name="T15" fmla="*/ 41 h 42"/>
                  <a:gd name="T16" fmla="*/ 0 w 59"/>
                  <a:gd name="T17" fmla="*/ 41 h 42"/>
                  <a:gd name="T18" fmla="*/ 0 w 59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9" h="42">
                    <a:moveTo>
                      <a:pt x="0" y="0"/>
                    </a:moveTo>
                    <a:lnTo>
                      <a:pt x="59" y="0"/>
                    </a:lnTo>
                    <a:lnTo>
                      <a:pt x="59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E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4" name="Freeform 539">
                <a:extLst>
                  <a:ext uri="{FF2B5EF4-FFF2-40B4-BE49-F238E27FC236}">
                    <a16:creationId xmlns:a16="http://schemas.microsoft.com/office/drawing/2014/main" id="{0E1F89FC-A808-6148-BD7D-832051D08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8" cy="41"/>
              </a:xfrm>
              <a:custGeom>
                <a:avLst/>
                <a:gdLst>
                  <a:gd name="T0" fmla="*/ 0 w 58"/>
                  <a:gd name="T1" fmla="*/ 0 h 41"/>
                  <a:gd name="T2" fmla="*/ 58 w 58"/>
                  <a:gd name="T3" fmla="*/ 0 h 41"/>
                  <a:gd name="T4" fmla="*/ 58 w 58"/>
                  <a:gd name="T5" fmla="*/ 41 h 41"/>
                  <a:gd name="T6" fmla="*/ 0 w 58"/>
                  <a:gd name="T7" fmla="*/ 41 h 41"/>
                  <a:gd name="T8" fmla="*/ 0 w 58"/>
                  <a:gd name="T9" fmla="*/ 0 h 41"/>
                  <a:gd name="T10" fmla="*/ 0 w 58"/>
                  <a:gd name="T11" fmla="*/ 0 h 41"/>
                  <a:gd name="T12" fmla="*/ 56 w 58"/>
                  <a:gd name="T13" fmla="*/ 0 h 41"/>
                  <a:gd name="T14" fmla="*/ 56 w 58"/>
                  <a:gd name="T15" fmla="*/ 40 h 41"/>
                  <a:gd name="T16" fmla="*/ 0 w 58"/>
                  <a:gd name="T17" fmla="*/ 40 h 41"/>
                  <a:gd name="T18" fmla="*/ 0 w 5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8" h="41">
                    <a:moveTo>
                      <a:pt x="0" y="0"/>
                    </a:moveTo>
                    <a:lnTo>
                      <a:pt x="58" y="0"/>
                    </a:lnTo>
                    <a:lnTo>
                      <a:pt x="58" y="41"/>
                    </a:lnTo>
                    <a:lnTo>
                      <a:pt x="0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5" name="Freeform 540">
                <a:extLst>
                  <a:ext uri="{FF2B5EF4-FFF2-40B4-BE49-F238E27FC236}">
                    <a16:creationId xmlns:a16="http://schemas.microsoft.com/office/drawing/2014/main" id="{E7800B52-06FF-B749-A7DF-38FAB2755A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0 w 56"/>
                  <a:gd name="T11" fmla="*/ 0 h 40"/>
                  <a:gd name="T12" fmla="*/ 54 w 56"/>
                  <a:gd name="T13" fmla="*/ 0 h 40"/>
                  <a:gd name="T14" fmla="*/ 54 w 56"/>
                  <a:gd name="T15" fmla="*/ 38 h 40"/>
                  <a:gd name="T16" fmla="*/ 0 w 56"/>
                  <a:gd name="T17" fmla="*/ 38 h 40"/>
                  <a:gd name="T18" fmla="*/ 0 w 56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6" name="Freeform 541">
                <a:extLst>
                  <a:ext uri="{FF2B5EF4-FFF2-40B4-BE49-F238E27FC236}">
                    <a16:creationId xmlns:a16="http://schemas.microsoft.com/office/drawing/2014/main" id="{A81D79E0-5B87-314E-9A59-22D79E9E1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54 w 54"/>
                  <a:gd name="T3" fmla="*/ 0 h 38"/>
                  <a:gd name="T4" fmla="*/ 54 w 54"/>
                  <a:gd name="T5" fmla="*/ 38 h 38"/>
                  <a:gd name="T6" fmla="*/ 0 w 54"/>
                  <a:gd name="T7" fmla="*/ 38 h 38"/>
                  <a:gd name="T8" fmla="*/ 0 w 54"/>
                  <a:gd name="T9" fmla="*/ 0 h 38"/>
                  <a:gd name="T10" fmla="*/ 0 w 54"/>
                  <a:gd name="T11" fmla="*/ 0 h 38"/>
                  <a:gd name="T12" fmla="*/ 52 w 54"/>
                  <a:gd name="T13" fmla="*/ 0 h 38"/>
                  <a:gd name="T14" fmla="*/ 52 w 54"/>
                  <a:gd name="T15" fmla="*/ 37 h 38"/>
                  <a:gd name="T16" fmla="*/ 0 w 54"/>
                  <a:gd name="T17" fmla="*/ 37 h 38"/>
                  <a:gd name="T18" fmla="*/ 0 w 54"/>
                  <a:gd name="T19" fmla="*/ 0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54" y="0"/>
                    </a:lnTo>
                    <a:lnTo>
                      <a:pt x="54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7" name="Freeform 542">
                <a:extLst>
                  <a:ext uri="{FF2B5EF4-FFF2-40B4-BE49-F238E27FC236}">
                    <a16:creationId xmlns:a16="http://schemas.microsoft.com/office/drawing/2014/main" id="{90DC0056-C00B-9C49-9A2D-8272D40D2D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2" cy="37"/>
              </a:xfrm>
              <a:custGeom>
                <a:avLst/>
                <a:gdLst>
                  <a:gd name="T0" fmla="*/ 0 w 52"/>
                  <a:gd name="T1" fmla="*/ 0 h 37"/>
                  <a:gd name="T2" fmla="*/ 52 w 52"/>
                  <a:gd name="T3" fmla="*/ 0 h 37"/>
                  <a:gd name="T4" fmla="*/ 52 w 52"/>
                  <a:gd name="T5" fmla="*/ 37 h 37"/>
                  <a:gd name="T6" fmla="*/ 0 w 52"/>
                  <a:gd name="T7" fmla="*/ 37 h 37"/>
                  <a:gd name="T8" fmla="*/ 0 w 52"/>
                  <a:gd name="T9" fmla="*/ 0 h 37"/>
                  <a:gd name="T10" fmla="*/ 0 w 52"/>
                  <a:gd name="T11" fmla="*/ 0 h 37"/>
                  <a:gd name="T12" fmla="*/ 51 w 52"/>
                  <a:gd name="T13" fmla="*/ 0 h 37"/>
                  <a:gd name="T14" fmla="*/ 51 w 52"/>
                  <a:gd name="T15" fmla="*/ 36 h 37"/>
                  <a:gd name="T16" fmla="*/ 0 w 52"/>
                  <a:gd name="T17" fmla="*/ 36 h 37"/>
                  <a:gd name="T18" fmla="*/ 0 w 52"/>
                  <a:gd name="T19" fmla="*/ 0 h 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2" h="37">
                    <a:moveTo>
                      <a:pt x="0" y="0"/>
                    </a:moveTo>
                    <a:lnTo>
                      <a:pt x="52" y="0"/>
                    </a:lnTo>
                    <a:lnTo>
                      <a:pt x="52" y="37"/>
                    </a:lnTo>
                    <a:lnTo>
                      <a:pt x="0" y="3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8" name="Freeform 543">
                <a:extLst>
                  <a:ext uri="{FF2B5EF4-FFF2-40B4-BE49-F238E27FC236}">
                    <a16:creationId xmlns:a16="http://schemas.microsoft.com/office/drawing/2014/main" id="{A2E1D55A-7565-2E49-A56B-7C6353CA88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1" cy="36"/>
              </a:xfrm>
              <a:custGeom>
                <a:avLst/>
                <a:gdLst>
                  <a:gd name="T0" fmla="*/ 0 w 51"/>
                  <a:gd name="T1" fmla="*/ 0 h 36"/>
                  <a:gd name="T2" fmla="*/ 51 w 51"/>
                  <a:gd name="T3" fmla="*/ 0 h 36"/>
                  <a:gd name="T4" fmla="*/ 51 w 51"/>
                  <a:gd name="T5" fmla="*/ 36 h 36"/>
                  <a:gd name="T6" fmla="*/ 0 w 51"/>
                  <a:gd name="T7" fmla="*/ 36 h 36"/>
                  <a:gd name="T8" fmla="*/ 0 w 51"/>
                  <a:gd name="T9" fmla="*/ 0 h 36"/>
                  <a:gd name="T10" fmla="*/ 0 w 51"/>
                  <a:gd name="T11" fmla="*/ 0 h 36"/>
                  <a:gd name="T12" fmla="*/ 49 w 51"/>
                  <a:gd name="T13" fmla="*/ 0 h 36"/>
                  <a:gd name="T14" fmla="*/ 49 w 51"/>
                  <a:gd name="T15" fmla="*/ 35 h 36"/>
                  <a:gd name="T16" fmla="*/ 0 w 51"/>
                  <a:gd name="T17" fmla="*/ 35 h 36"/>
                  <a:gd name="T18" fmla="*/ 0 w 51"/>
                  <a:gd name="T19" fmla="*/ 0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0" y="0"/>
                    </a:moveTo>
                    <a:lnTo>
                      <a:pt x="51" y="0"/>
                    </a:lnTo>
                    <a:lnTo>
                      <a:pt x="51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39" name="Freeform 544">
                <a:extLst>
                  <a:ext uri="{FF2B5EF4-FFF2-40B4-BE49-F238E27FC236}">
                    <a16:creationId xmlns:a16="http://schemas.microsoft.com/office/drawing/2014/main" id="{C882C16C-0A28-344B-B3A2-05B8B2AE5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9" cy="35"/>
              </a:xfrm>
              <a:custGeom>
                <a:avLst/>
                <a:gdLst>
                  <a:gd name="T0" fmla="*/ 0 w 49"/>
                  <a:gd name="T1" fmla="*/ 0 h 35"/>
                  <a:gd name="T2" fmla="*/ 49 w 49"/>
                  <a:gd name="T3" fmla="*/ 0 h 35"/>
                  <a:gd name="T4" fmla="*/ 49 w 49"/>
                  <a:gd name="T5" fmla="*/ 35 h 35"/>
                  <a:gd name="T6" fmla="*/ 0 w 49"/>
                  <a:gd name="T7" fmla="*/ 35 h 35"/>
                  <a:gd name="T8" fmla="*/ 0 w 49"/>
                  <a:gd name="T9" fmla="*/ 0 h 35"/>
                  <a:gd name="T10" fmla="*/ 0 w 49"/>
                  <a:gd name="T11" fmla="*/ 0 h 35"/>
                  <a:gd name="T12" fmla="*/ 47 w 49"/>
                  <a:gd name="T13" fmla="*/ 0 h 35"/>
                  <a:gd name="T14" fmla="*/ 47 w 49"/>
                  <a:gd name="T15" fmla="*/ 33 h 35"/>
                  <a:gd name="T16" fmla="*/ 0 w 49"/>
                  <a:gd name="T17" fmla="*/ 33 h 35"/>
                  <a:gd name="T18" fmla="*/ 0 w 49"/>
                  <a:gd name="T19" fmla="*/ 0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5">
                    <a:moveTo>
                      <a:pt x="0" y="0"/>
                    </a:moveTo>
                    <a:lnTo>
                      <a:pt x="49" y="0"/>
                    </a:lnTo>
                    <a:lnTo>
                      <a:pt x="49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0" name="Freeform 545">
                <a:extLst>
                  <a:ext uri="{FF2B5EF4-FFF2-40B4-BE49-F238E27FC236}">
                    <a16:creationId xmlns:a16="http://schemas.microsoft.com/office/drawing/2014/main" id="{F3065CED-55CB-604B-9860-93306A6FE3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7" cy="33"/>
              </a:xfrm>
              <a:custGeom>
                <a:avLst/>
                <a:gdLst>
                  <a:gd name="T0" fmla="*/ 0 w 47"/>
                  <a:gd name="T1" fmla="*/ 0 h 33"/>
                  <a:gd name="T2" fmla="*/ 47 w 47"/>
                  <a:gd name="T3" fmla="*/ 0 h 33"/>
                  <a:gd name="T4" fmla="*/ 47 w 47"/>
                  <a:gd name="T5" fmla="*/ 33 h 33"/>
                  <a:gd name="T6" fmla="*/ 0 w 47"/>
                  <a:gd name="T7" fmla="*/ 33 h 33"/>
                  <a:gd name="T8" fmla="*/ 0 w 47"/>
                  <a:gd name="T9" fmla="*/ 0 h 33"/>
                  <a:gd name="T10" fmla="*/ 0 w 47"/>
                  <a:gd name="T11" fmla="*/ 0 h 33"/>
                  <a:gd name="T12" fmla="*/ 45 w 47"/>
                  <a:gd name="T13" fmla="*/ 0 h 33"/>
                  <a:gd name="T14" fmla="*/ 45 w 47"/>
                  <a:gd name="T15" fmla="*/ 32 h 33"/>
                  <a:gd name="T16" fmla="*/ 0 w 47"/>
                  <a:gd name="T17" fmla="*/ 32 h 33"/>
                  <a:gd name="T18" fmla="*/ 0 w 47"/>
                  <a:gd name="T19" fmla="*/ 0 h 3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3">
                    <a:moveTo>
                      <a:pt x="0" y="0"/>
                    </a:moveTo>
                    <a:lnTo>
                      <a:pt x="47" y="0"/>
                    </a:lnTo>
                    <a:lnTo>
                      <a:pt x="47" y="33"/>
                    </a:lnTo>
                    <a:lnTo>
                      <a:pt x="0" y="3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1" name="Freeform 546">
                <a:extLst>
                  <a:ext uri="{FF2B5EF4-FFF2-40B4-BE49-F238E27FC236}">
                    <a16:creationId xmlns:a16="http://schemas.microsoft.com/office/drawing/2014/main" id="{4CD885A6-D551-4A40-9CBE-B696D45B1A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5" cy="32"/>
              </a:xfrm>
              <a:custGeom>
                <a:avLst/>
                <a:gdLst>
                  <a:gd name="T0" fmla="*/ 0 w 45"/>
                  <a:gd name="T1" fmla="*/ 0 h 32"/>
                  <a:gd name="T2" fmla="*/ 45 w 45"/>
                  <a:gd name="T3" fmla="*/ 0 h 32"/>
                  <a:gd name="T4" fmla="*/ 45 w 45"/>
                  <a:gd name="T5" fmla="*/ 32 h 32"/>
                  <a:gd name="T6" fmla="*/ 0 w 45"/>
                  <a:gd name="T7" fmla="*/ 32 h 32"/>
                  <a:gd name="T8" fmla="*/ 0 w 45"/>
                  <a:gd name="T9" fmla="*/ 0 h 32"/>
                  <a:gd name="T10" fmla="*/ 0 w 45"/>
                  <a:gd name="T11" fmla="*/ 0 h 32"/>
                  <a:gd name="T12" fmla="*/ 44 w 45"/>
                  <a:gd name="T13" fmla="*/ 0 h 32"/>
                  <a:gd name="T14" fmla="*/ 44 w 45"/>
                  <a:gd name="T15" fmla="*/ 31 h 32"/>
                  <a:gd name="T16" fmla="*/ 0 w 45"/>
                  <a:gd name="T17" fmla="*/ 31 h 32"/>
                  <a:gd name="T18" fmla="*/ 0 w 45"/>
                  <a:gd name="T19" fmla="*/ 0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5" h="32">
                    <a:moveTo>
                      <a:pt x="0" y="0"/>
                    </a:moveTo>
                    <a:lnTo>
                      <a:pt x="45" y="0"/>
                    </a:lnTo>
                    <a:lnTo>
                      <a:pt x="45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2" name="Freeform 547">
                <a:extLst>
                  <a:ext uri="{FF2B5EF4-FFF2-40B4-BE49-F238E27FC236}">
                    <a16:creationId xmlns:a16="http://schemas.microsoft.com/office/drawing/2014/main" id="{BEB7FF24-9E69-8640-82B7-EA59E556FC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4" cy="31"/>
              </a:xfrm>
              <a:custGeom>
                <a:avLst/>
                <a:gdLst>
                  <a:gd name="T0" fmla="*/ 0 w 44"/>
                  <a:gd name="T1" fmla="*/ 0 h 31"/>
                  <a:gd name="T2" fmla="*/ 44 w 44"/>
                  <a:gd name="T3" fmla="*/ 0 h 31"/>
                  <a:gd name="T4" fmla="*/ 44 w 44"/>
                  <a:gd name="T5" fmla="*/ 31 h 31"/>
                  <a:gd name="T6" fmla="*/ 0 w 44"/>
                  <a:gd name="T7" fmla="*/ 31 h 31"/>
                  <a:gd name="T8" fmla="*/ 0 w 44"/>
                  <a:gd name="T9" fmla="*/ 0 h 31"/>
                  <a:gd name="T10" fmla="*/ 0 w 44"/>
                  <a:gd name="T11" fmla="*/ 0 h 31"/>
                  <a:gd name="T12" fmla="*/ 42 w 44"/>
                  <a:gd name="T13" fmla="*/ 0 h 31"/>
                  <a:gd name="T14" fmla="*/ 42 w 44"/>
                  <a:gd name="T15" fmla="*/ 30 h 31"/>
                  <a:gd name="T16" fmla="*/ 0 w 44"/>
                  <a:gd name="T17" fmla="*/ 30 h 31"/>
                  <a:gd name="T18" fmla="*/ 0 w 44"/>
                  <a:gd name="T19" fmla="*/ 0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1">
                    <a:moveTo>
                      <a:pt x="0" y="0"/>
                    </a:moveTo>
                    <a:lnTo>
                      <a:pt x="44" y="0"/>
                    </a:lnTo>
                    <a:lnTo>
                      <a:pt x="44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3" name="Freeform 548">
                <a:extLst>
                  <a:ext uri="{FF2B5EF4-FFF2-40B4-BE49-F238E27FC236}">
                    <a16:creationId xmlns:a16="http://schemas.microsoft.com/office/drawing/2014/main" id="{B00EA4F7-38DD-B249-9185-7CD225BF10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2" cy="30"/>
              </a:xfrm>
              <a:custGeom>
                <a:avLst/>
                <a:gdLst>
                  <a:gd name="T0" fmla="*/ 0 w 42"/>
                  <a:gd name="T1" fmla="*/ 0 h 30"/>
                  <a:gd name="T2" fmla="*/ 42 w 42"/>
                  <a:gd name="T3" fmla="*/ 0 h 30"/>
                  <a:gd name="T4" fmla="*/ 42 w 42"/>
                  <a:gd name="T5" fmla="*/ 30 h 30"/>
                  <a:gd name="T6" fmla="*/ 0 w 42"/>
                  <a:gd name="T7" fmla="*/ 30 h 30"/>
                  <a:gd name="T8" fmla="*/ 0 w 42"/>
                  <a:gd name="T9" fmla="*/ 0 h 30"/>
                  <a:gd name="T10" fmla="*/ 0 w 42"/>
                  <a:gd name="T11" fmla="*/ 0 h 30"/>
                  <a:gd name="T12" fmla="*/ 40 w 42"/>
                  <a:gd name="T13" fmla="*/ 0 h 30"/>
                  <a:gd name="T14" fmla="*/ 40 w 42"/>
                  <a:gd name="T15" fmla="*/ 29 h 30"/>
                  <a:gd name="T16" fmla="*/ 0 w 42"/>
                  <a:gd name="T17" fmla="*/ 29 h 30"/>
                  <a:gd name="T18" fmla="*/ 0 w 42"/>
                  <a:gd name="T19" fmla="*/ 0 h 3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30">
                    <a:moveTo>
                      <a:pt x="0" y="0"/>
                    </a:moveTo>
                    <a:lnTo>
                      <a:pt x="42" y="0"/>
                    </a:lnTo>
                    <a:lnTo>
                      <a:pt x="42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4" name="Freeform 549">
                <a:extLst>
                  <a:ext uri="{FF2B5EF4-FFF2-40B4-BE49-F238E27FC236}">
                    <a16:creationId xmlns:a16="http://schemas.microsoft.com/office/drawing/2014/main" id="{9CB84ADA-8523-A243-8CC1-E1B2E707C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0 w 40"/>
                  <a:gd name="T11" fmla="*/ 0 h 29"/>
                  <a:gd name="T12" fmla="*/ 38 w 40"/>
                  <a:gd name="T13" fmla="*/ 0 h 29"/>
                  <a:gd name="T14" fmla="*/ 38 w 40"/>
                  <a:gd name="T15" fmla="*/ 27 h 29"/>
                  <a:gd name="T16" fmla="*/ 0 w 40"/>
                  <a:gd name="T17" fmla="*/ 27 h 29"/>
                  <a:gd name="T18" fmla="*/ 0 w 40"/>
                  <a:gd name="T19" fmla="*/ 0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5" name="Freeform 550">
                <a:extLst>
                  <a:ext uri="{FF2B5EF4-FFF2-40B4-BE49-F238E27FC236}">
                    <a16:creationId xmlns:a16="http://schemas.microsoft.com/office/drawing/2014/main" id="{A6E338AA-A38F-564C-AE74-C2BE057F5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8" cy="27"/>
              </a:xfrm>
              <a:custGeom>
                <a:avLst/>
                <a:gdLst>
                  <a:gd name="T0" fmla="*/ 0 w 38"/>
                  <a:gd name="T1" fmla="*/ 0 h 27"/>
                  <a:gd name="T2" fmla="*/ 38 w 38"/>
                  <a:gd name="T3" fmla="*/ 0 h 27"/>
                  <a:gd name="T4" fmla="*/ 38 w 38"/>
                  <a:gd name="T5" fmla="*/ 27 h 27"/>
                  <a:gd name="T6" fmla="*/ 0 w 38"/>
                  <a:gd name="T7" fmla="*/ 27 h 27"/>
                  <a:gd name="T8" fmla="*/ 0 w 38"/>
                  <a:gd name="T9" fmla="*/ 0 h 27"/>
                  <a:gd name="T10" fmla="*/ 0 w 38"/>
                  <a:gd name="T11" fmla="*/ 0 h 27"/>
                  <a:gd name="T12" fmla="*/ 37 w 38"/>
                  <a:gd name="T13" fmla="*/ 0 h 27"/>
                  <a:gd name="T14" fmla="*/ 37 w 38"/>
                  <a:gd name="T15" fmla="*/ 26 h 27"/>
                  <a:gd name="T16" fmla="*/ 0 w 38"/>
                  <a:gd name="T17" fmla="*/ 26 h 27"/>
                  <a:gd name="T18" fmla="*/ 0 w 38"/>
                  <a:gd name="T19" fmla="*/ 0 h 2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7">
                    <a:moveTo>
                      <a:pt x="0" y="0"/>
                    </a:moveTo>
                    <a:lnTo>
                      <a:pt x="38" y="0"/>
                    </a:lnTo>
                    <a:lnTo>
                      <a:pt x="38" y="27"/>
                    </a:lnTo>
                    <a:lnTo>
                      <a:pt x="0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F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6" name="Freeform 551">
                <a:extLst>
                  <a:ext uri="{FF2B5EF4-FFF2-40B4-BE49-F238E27FC236}">
                    <a16:creationId xmlns:a16="http://schemas.microsoft.com/office/drawing/2014/main" id="{6E30FC98-F823-7948-9B62-FF1DE6EFCB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7" cy="26"/>
              </a:xfrm>
              <a:custGeom>
                <a:avLst/>
                <a:gdLst>
                  <a:gd name="T0" fmla="*/ 0 w 37"/>
                  <a:gd name="T1" fmla="*/ 0 h 26"/>
                  <a:gd name="T2" fmla="*/ 37 w 37"/>
                  <a:gd name="T3" fmla="*/ 0 h 26"/>
                  <a:gd name="T4" fmla="*/ 37 w 37"/>
                  <a:gd name="T5" fmla="*/ 26 h 26"/>
                  <a:gd name="T6" fmla="*/ 0 w 37"/>
                  <a:gd name="T7" fmla="*/ 26 h 26"/>
                  <a:gd name="T8" fmla="*/ 0 w 37"/>
                  <a:gd name="T9" fmla="*/ 0 h 26"/>
                  <a:gd name="T10" fmla="*/ 0 w 37"/>
                  <a:gd name="T11" fmla="*/ 0 h 26"/>
                  <a:gd name="T12" fmla="*/ 35 w 37"/>
                  <a:gd name="T13" fmla="*/ 0 h 26"/>
                  <a:gd name="T14" fmla="*/ 35 w 37"/>
                  <a:gd name="T15" fmla="*/ 25 h 26"/>
                  <a:gd name="T16" fmla="*/ 0 w 37"/>
                  <a:gd name="T17" fmla="*/ 25 h 26"/>
                  <a:gd name="T18" fmla="*/ 0 w 37"/>
                  <a:gd name="T19" fmla="*/ 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7" h="26">
                    <a:moveTo>
                      <a:pt x="0" y="0"/>
                    </a:moveTo>
                    <a:lnTo>
                      <a:pt x="37" y="0"/>
                    </a:lnTo>
                    <a:lnTo>
                      <a:pt x="37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7" name="Freeform 552">
                <a:extLst>
                  <a:ext uri="{FF2B5EF4-FFF2-40B4-BE49-F238E27FC236}">
                    <a16:creationId xmlns:a16="http://schemas.microsoft.com/office/drawing/2014/main" id="{8F0819CB-91BF-044C-8956-07C549180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5" cy="25"/>
              </a:xfrm>
              <a:custGeom>
                <a:avLst/>
                <a:gdLst>
                  <a:gd name="T0" fmla="*/ 0 w 35"/>
                  <a:gd name="T1" fmla="*/ 0 h 25"/>
                  <a:gd name="T2" fmla="*/ 35 w 35"/>
                  <a:gd name="T3" fmla="*/ 0 h 25"/>
                  <a:gd name="T4" fmla="*/ 35 w 35"/>
                  <a:gd name="T5" fmla="*/ 25 h 25"/>
                  <a:gd name="T6" fmla="*/ 0 w 35"/>
                  <a:gd name="T7" fmla="*/ 25 h 25"/>
                  <a:gd name="T8" fmla="*/ 0 w 35"/>
                  <a:gd name="T9" fmla="*/ 0 h 25"/>
                  <a:gd name="T10" fmla="*/ 0 w 35"/>
                  <a:gd name="T11" fmla="*/ 0 h 25"/>
                  <a:gd name="T12" fmla="*/ 33 w 35"/>
                  <a:gd name="T13" fmla="*/ 0 h 25"/>
                  <a:gd name="T14" fmla="*/ 33 w 35"/>
                  <a:gd name="T15" fmla="*/ 24 h 25"/>
                  <a:gd name="T16" fmla="*/ 0 w 35"/>
                  <a:gd name="T17" fmla="*/ 24 h 25"/>
                  <a:gd name="T18" fmla="*/ 0 w 35"/>
                  <a:gd name="T19" fmla="*/ 0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5" h="25">
                    <a:moveTo>
                      <a:pt x="0" y="0"/>
                    </a:moveTo>
                    <a:lnTo>
                      <a:pt x="35" y="0"/>
                    </a:lnTo>
                    <a:lnTo>
                      <a:pt x="3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8" name="Freeform 553">
                <a:extLst>
                  <a:ext uri="{FF2B5EF4-FFF2-40B4-BE49-F238E27FC236}">
                    <a16:creationId xmlns:a16="http://schemas.microsoft.com/office/drawing/2014/main" id="{0676E3F7-3543-ED4D-84B9-3935BA9F2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3" cy="24"/>
              </a:xfrm>
              <a:custGeom>
                <a:avLst/>
                <a:gdLst>
                  <a:gd name="T0" fmla="*/ 0 w 33"/>
                  <a:gd name="T1" fmla="*/ 0 h 24"/>
                  <a:gd name="T2" fmla="*/ 33 w 33"/>
                  <a:gd name="T3" fmla="*/ 0 h 24"/>
                  <a:gd name="T4" fmla="*/ 33 w 33"/>
                  <a:gd name="T5" fmla="*/ 24 h 24"/>
                  <a:gd name="T6" fmla="*/ 0 w 33"/>
                  <a:gd name="T7" fmla="*/ 24 h 24"/>
                  <a:gd name="T8" fmla="*/ 0 w 33"/>
                  <a:gd name="T9" fmla="*/ 0 h 24"/>
                  <a:gd name="T10" fmla="*/ 0 w 33"/>
                  <a:gd name="T11" fmla="*/ 0 h 24"/>
                  <a:gd name="T12" fmla="*/ 31 w 33"/>
                  <a:gd name="T13" fmla="*/ 0 h 24"/>
                  <a:gd name="T14" fmla="*/ 31 w 33"/>
                  <a:gd name="T15" fmla="*/ 23 h 24"/>
                  <a:gd name="T16" fmla="*/ 0 w 33"/>
                  <a:gd name="T17" fmla="*/ 23 h 24"/>
                  <a:gd name="T18" fmla="*/ 0 w 33"/>
                  <a:gd name="T19" fmla="*/ 0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3" h="24">
                    <a:moveTo>
                      <a:pt x="0" y="0"/>
                    </a:moveTo>
                    <a:lnTo>
                      <a:pt x="33" y="0"/>
                    </a:lnTo>
                    <a:lnTo>
                      <a:pt x="33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F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49" name="Freeform 554">
                <a:extLst>
                  <a:ext uri="{FF2B5EF4-FFF2-40B4-BE49-F238E27FC236}">
                    <a16:creationId xmlns:a16="http://schemas.microsoft.com/office/drawing/2014/main" id="{16F514A0-E643-6F4D-8414-A8EBF367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0 w 31"/>
                  <a:gd name="T11" fmla="*/ 0 h 23"/>
                  <a:gd name="T12" fmla="*/ 30 w 31"/>
                  <a:gd name="T13" fmla="*/ 0 h 23"/>
                  <a:gd name="T14" fmla="*/ 30 w 31"/>
                  <a:gd name="T15" fmla="*/ 21 h 23"/>
                  <a:gd name="T16" fmla="*/ 0 w 31"/>
                  <a:gd name="T17" fmla="*/ 21 h 23"/>
                  <a:gd name="T18" fmla="*/ 0 w 31"/>
                  <a:gd name="T19" fmla="*/ 0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0" name="Freeform 555">
                <a:extLst>
                  <a:ext uri="{FF2B5EF4-FFF2-40B4-BE49-F238E27FC236}">
                    <a16:creationId xmlns:a16="http://schemas.microsoft.com/office/drawing/2014/main" id="{4F20EA78-FD52-0043-ABEE-CC2A2F42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0" cy="21"/>
              </a:xfrm>
              <a:custGeom>
                <a:avLst/>
                <a:gdLst>
                  <a:gd name="T0" fmla="*/ 0 w 30"/>
                  <a:gd name="T1" fmla="*/ 0 h 21"/>
                  <a:gd name="T2" fmla="*/ 30 w 30"/>
                  <a:gd name="T3" fmla="*/ 0 h 21"/>
                  <a:gd name="T4" fmla="*/ 30 w 30"/>
                  <a:gd name="T5" fmla="*/ 21 h 21"/>
                  <a:gd name="T6" fmla="*/ 0 w 30"/>
                  <a:gd name="T7" fmla="*/ 21 h 21"/>
                  <a:gd name="T8" fmla="*/ 0 w 30"/>
                  <a:gd name="T9" fmla="*/ 0 h 21"/>
                  <a:gd name="T10" fmla="*/ 0 w 30"/>
                  <a:gd name="T11" fmla="*/ 0 h 21"/>
                  <a:gd name="T12" fmla="*/ 28 w 30"/>
                  <a:gd name="T13" fmla="*/ 0 h 21"/>
                  <a:gd name="T14" fmla="*/ 28 w 30"/>
                  <a:gd name="T15" fmla="*/ 20 h 21"/>
                  <a:gd name="T16" fmla="*/ 0 w 30"/>
                  <a:gd name="T17" fmla="*/ 20 h 21"/>
                  <a:gd name="T18" fmla="*/ 0 w 30"/>
                  <a:gd name="T19" fmla="*/ 0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0" h="21">
                    <a:moveTo>
                      <a:pt x="0" y="0"/>
                    </a:moveTo>
                    <a:lnTo>
                      <a:pt x="30" y="0"/>
                    </a:lnTo>
                    <a:lnTo>
                      <a:pt x="30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1" name="Freeform 556">
                <a:extLst>
                  <a:ext uri="{FF2B5EF4-FFF2-40B4-BE49-F238E27FC236}">
                    <a16:creationId xmlns:a16="http://schemas.microsoft.com/office/drawing/2014/main" id="{15C6FD45-8C48-5545-A576-F3421F8D6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8" cy="20"/>
              </a:xfrm>
              <a:custGeom>
                <a:avLst/>
                <a:gdLst>
                  <a:gd name="T0" fmla="*/ 0 w 28"/>
                  <a:gd name="T1" fmla="*/ 0 h 20"/>
                  <a:gd name="T2" fmla="*/ 28 w 28"/>
                  <a:gd name="T3" fmla="*/ 0 h 20"/>
                  <a:gd name="T4" fmla="*/ 28 w 28"/>
                  <a:gd name="T5" fmla="*/ 20 h 20"/>
                  <a:gd name="T6" fmla="*/ 0 w 28"/>
                  <a:gd name="T7" fmla="*/ 20 h 20"/>
                  <a:gd name="T8" fmla="*/ 0 w 28"/>
                  <a:gd name="T9" fmla="*/ 0 h 20"/>
                  <a:gd name="T10" fmla="*/ 0 w 28"/>
                  <a:gd name="T11" fmla="*/ 0 h 20"/>
                  <a:gd name="T12" fmla="*/ 26 w 28"/>
                  <a:gd name="T13" fmla="*/ 0 h 20"/>
                  <a:gd name="T14" fmla="*/ 26 w 28"/>
                  <a:gd name="T15" fmla="*/ 18 h 20"/>
                  <a:gd name="T16" fmla="*/ 0 w 28"/>
                  <a:gd name="T17" fmla="*/ 18 h 20"/>
                  <a:gd name="T18" fmla="*/ 0 w 28"/>
                  <a:gd name="T19" fmla="*/ 0 h 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8" h="20">
                    <a:moveTo>
                      <a:pt x="0" y="0"/>
                    </a:moveTo>
                    <a:lnTo>
                      <a:pt x="28" y="0"/>
                    </a:lnTo>
                    <a:lnTo>
                      <a:pt x="28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2" name="Freeform 557">
                <a:extLst>
                  <a:ext uri="{FF2B5EF4-FFF2-40B4-BE49-F238E27FC236}">
                    <a16:creationId xmlns:a16="http://schemas.microsoft.com/office/drawing/2014/main" id="{7CFD4D83-0C6D-6641-AD8E-51CC08515A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6" cy="18"/>
              </a:xfrm>
              <a:custGeom>
                <a:avLst/>
                <a:gdLst>
                  <a:gd name="T0" fmla="*/ 0 w 26"/>
                  <a:gd name="T1" fmla="*/ 0 h 18"/>
                  <a:gd name="T2" fmla="*/ 26 w 26"/>
                  <a:gd name="T3" fmla="*/ 0 h 18"/>
                  <a:gd name="T4" fmla="*/ 26 w 26"/>
                  <a:gd name="T5" fmla="*/ 18 h 18"/>
                  <a:gd name="T6" fmla="*/ 0 w 26"/>
                  <a:gd name="T7" fmla="*/ 18 h 18"/>
                  <a:gd name="T8" fmla="*/ 0 w 26"/>
                  <a:gd name="T9" fmla="*/ 0 h 18"/>
                  <a:gd name="T10" fmla="*/ 0 w 26"/>
                  <a:gd name="T11" fmla="*/ 0 h 18"/>
                  <a:gd name="T12" fmla="*/ 24 w 26"/>
                  <a:gd name="T13" fmla="*/ 0 h 18"/>
                  <a:gd name="T14" fmla="*/ 24 w 26"/>
                  <a:gd name="T15" fmla="*/ 17 h 18"/>
                  <a:gd name="T16" fmla="*/ 0 w 26"/>
                  <a:gd name="T17" fmla="*/ 17 h 18"/>
                  <a:gd name="T18" fmla="*/ 0 w 26"/>
                  <a:gd name="T19" fmla="*/ 0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18">
                    <a:moveTo>
                      <a:pt x="0" y="0"/>
                    </a:moveTo>
                    <a:lnTo>
                      <a:pt x="26" y="0"/>
                    </a:lnTo>
                    <a:lnTo>
                      <a:pt x="26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3" name="Freeform 558">
                <a:extLst>
                  <a:ext uri="{FF2B5EF4-FFF2-40B4-BE49-F238E27FC236}">
                    <a16:creationId xmlns:a16="http://schemas.microsoft.com/office/drawing/2014/main" id="{7D0B30DC-F3A3-AE43-BB2A-5E17792CF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4" cy="17"/>
              </a:xfrm>
              <a:custGeom>
                <a:avLst/>
                <a:gdLst>
                  <a:gd name="T0" fmla="*/ 0 w 24"/>
                  <a:gd name="T1" fmla="*/ 0 h 17"/>
                  <a:gd name="T2" fmla="*/ 24 w 24"/>
                  <a:gd name="T3" fmla="*/ 0 h 17"/>
                  <a:gd name="T4" fmla="*/ 24 w 24"/>
                  <a:gd name="T5" fmla="*/ 17 h 17"/>
                  <a:gd name="T6" fmla="*/ 0 w 24"/>
                  <a:gd name="T7" fmla="*/ 17 h 17"/>
                  <a:gd name="T8" fmla="*/ 0 w 24"/>
                  <a:gd name="T9" fmla="*/ 0 h 17"/>
                  <a:gd name="T10" fmla="*/ 0 w 24"/>
                  <a:gd name="T11" fmla="*/ 0 h 17"/>
                  <a:gd name="T12" fmla="*/ 22 w 24"/>
                  <a:gd name="T13" fmla="*/ 0 h 17"/>
                  <a:gd name="T14" fmla="*/ 22 w 24"/>
                  <a:gd name="T15" fmla="*/ 17 h 17"/>
                  <a:gd name="T16" fmla="*/ 0 w 24"/>
                  <a:gd name="T17" fmla="*/ 17 h 17"/>
                  <a:gd name="T18" fmla="*/ 0 w 24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lnTo>
                      <a:pt x="24" y="0"/>
                    </a:lnTo>
                    <a:lnTo>
                      <a:pt x="24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F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4" name="Freeform 559">
                <a:extLst>
                  <a:ext uri="{FF2B5EF4-FFF2-40B4-BE49-F238E27FC236}">
                    <a16:creationId xmlns:a16="http://schemas.microsoft.com/office/drawing/2014/main" id="{2B1E70E9-7614-9D4B-A638-9E12B6CED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0 w 22"/>
                  <a:gd name="T11" fmla="*/ 0 h 17"/>
                  <a:gd name="T12" fmla="*/ 21 w 22"/>
                  <a:gd name="T13" fmla="*/ 0 h 17"/>
                  <a:gd name="T14" fmla="*/ 21 w 22"/>
                  <a:gd name="T15" fmla="*/ 15 h 17"/>
                  <a:gd name="T16" fmla="*/ 0 w 22"/>
                  <a:gd name="T17" fmla="*/ 15 h 17"/>
                  <a:gd name="T18" fmla="*/ 0 w 22"/>
                  <a:gd name="T19" fmla="*/ 0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5" name="Freeform 560">
                <a:extLst>
                  <a:ext uri="{FF2B5EF4-FFF2-40B4-BE49-F238E27FC236}">
                    <a16:creationId xmlns:a16="http://schemas.microsoft.com/office/drawing/2014/main" id="{40FF9356-DFDD-5A43-B9B4-E8CA6DB73F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0 w 21"/>
                  <a:gd name="T11" fmla="*/ 0 h 15"/>
                  <a:gd name="T12" fmla="*/ 19 w 21"/>
                  <a:gd name="T13" fmla="*/ 0 h 15"/>
                  <a:gd name="T14" fmla="*/ 19 w 21"/>
                  <a:gd name="T15" fmla="*/ 14 h 15"/>
                  <a:gd name="T16" fmla="*/ 0 w 21"/>
                  <a:gd name="T17" fmla="*/ 14 h 15"/>
                  <a:gd name="T18" fmla="*/ 0 w 21"/>
                  <a:gd name="T19" fmla="*/ 0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6" name="Freeform 561">
                <a:extLst>
                  <a:ext uri="{FF2B5EF4-FFF2-40B4-BE49-F238E27FC236}">
                    <a16:creationId xmlns:a16="http://schemas.microsoft.com/office/drawing/2014/main" id="{149E7F8A-A20F-7847-9089-2BD7C32EDF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9" cy="14"/>
              </a:xfrm>
              <a:custGeom>
                <a:avLst/>
                <a:gdLst>
                  <a:gd name="T0" fmla="*/ 0 w 19"/>
                  <a:gd name="T1" fmla="*/ 0 h 14"/>
                  <a:gd name="T2" fmla="*/ 19 w 19"/>
                  <a:gd name="T3" fmla="*/ 0 h 14"/>
                  <a:gd name="T4" fmla="*/ 19 w 19"/>
                  <a:gd name="T5" fmla="*/ 14 h 14"/>
                  <a:gd name="T6" fmla="*/ 0 w 19"/>
                  <a:gd name="T7" fmla="*/ 14 h 14"/>
                  <a:gd name="T8" fmla="*/ 0 w 19"/>
                  <a:gd name="T9" fmla="*/ 0 h 14"/>
                  <a:gd name="T10" fmla="*/ 0 w 19"/>
                  <a:gd name="T11" fmla="*/ 0 h 14"/>
                  <a:gd name="T12" fmla="*/ 17 w 19"/>
                  <a:gd name="T13" fmla="*/ 0 h 14"/>
                  <a:gd name="T14" fmla="*/ 17 w 19"/>
                  <a:gd name="T15" fmla="*/ 12 h 14"/>
                  <a:gd name="T16" fmla="*/ 0 w 19"/>
                  <a:gd name="T17" fmla="*/ 12 h 14"/>
                  <a:gd name="T18" fmla="*/ 0 w 19"/>
                  <a:gd name="T19" fmla="*/ 0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" h="14">
                    <a:moveTo>
                      <a:pt x="0" y="0"/>
                    </a:moveTo>
                    <a:lnTo>
                      <a:pt x="19" y="0"/>
                    </a:lnTo>
                    <a:lnTo>
                      <a:pt x="19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7" name="Freeform 562">
                <a:extLst>
                  <a:ext uri="{FF2B5EF4-FFF2-40B4-BE49-F238E27FC236}">
                    <a16:creationId xmlns:a16="http://schemas.microsoft.com/office/drawing/2014/main" id="{F0B3F400-AEAE-2843-B8BE-26342583FB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7" cy="12"/>
              </a:xfrm>
              <a:custGeom>
                <a:avLst/>
                <a:gdLst>
                  <a:gd name="T0" fmla="*/ 0 w 17"/>
                  <a:gd name="T1" fmla="*/ 0 h 12"/>
                  <a:gd name="T2" fmla="*/ 17 w 17"/>
                  <a:gd name="T3" fmla="*/ 0 h 12"/>
                  <a:gd name="T4" fmla="*/ 17 w 17"/>
                  <a:gd name="T5" fmla="*/ 12 h 12"/>
                  <a:gd name="T6" fmla="*/ 0 w 17"/>
                  <a:gd name="T7" fmla="*/ 12 h 12"/>
                  <a:gd name="T8" fmla="*/ 0 w 17"/>
                  <a:gd name="T9" fmla="*/ 0 h 12"/>
                  <a:gd name="T10" fmla="*/ 0 w 17"/>
                  <a:gd name="T11" fmla="*/ 0 h 12"/>
                  <a:gd name="T12" fmla="*/ 15 w 17"/>
                  <a:gd name="T13" fmla="*/ 0 h 12"/>
                  <a:gd name="T14" fmla="*/ 15 w 17"/>
                  <a:gd name="T15" fmla="*/ 11 h 12"/>
                  <a:gd name="T16" fmla="*/ 0 w 17"/>
                  <a:gd name="T17" fmla="*/ 11 h 12"/>
                  <a:gd name="T18" fmla="*/ 0 w 17"/>
                  <a:gd name="T19" fmla="*/ 0 h 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" h="12">
                    <a:moveTo>
                      <a:pt x="0" y="0"/>
                    </a:moveTo>
                    <a:lnTo>
                      <a:pt x="17" y="0"/>
                    </a:lnTo>
                    <a:lnTo>
                      <a:pt x="17" y="12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8" name="Freeform 563">
                <a:extLst>
                  <a:ext uri="{FF2B5EF4-FFF2-40B4-BE49-F238E27FC236}">
                    <a16:creationId xmlns:a16="http://schemas.microsoft.com/office/drawing/2014/main" id="{43836888-C74F-D54F-B7FE-E0A37DB40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5" cy="11"/>
              </a:xfrm>
              <a:custGeom>
                <a:avLst/>
                <a:gdLst>
                  <a:gd name="T0" fmla="*/ 0 w 15"/>
                  <a:gd name="T1" fmla="*/ 0 h 11"/>
                  <a:gd name="T2" fmla="*/ 15 w 15"/>
                  <a:gd name="T3" fmla="*/ 0 h 11"/>
                  <a:gd name="T4" fmla="*/ 15 w 15"/>
                  <a:gd name="T5" fmla="*/ 11 h 11"/>
                  <a:gd name="T6" fmla="*/ 0 w 15"/>
                  <a:gd name="T7" fmla="*/ 11 h 11"/>
                  <a:gd name="T8" fmla="*/ 0 w 15"/>
                  <a:gd name="T9" fmla="*/ 0 h 11"/>
                  <a:gd name="T10" fmla="*/ 0 w 15"/>
                  <a:gd name="T11" fmla="*/ 0 h 11"/>
                  <a:gd name="T12" fmla="*/ 14 w 15"/>
                  <a:gd name="T13" fmla="*/ 0 h 11"/>
                  <a:gd name="T14" fmla="*/ 14 w 15"/>
                  <a:gd name="T15" fmla="*/ 10 h 11"/>
                  <a:gd name="T16" fmla="*/ 0 w 15"/>
                  <a:gd name="T17" fmla="*/ 10 h 11"/>
                  <a:gd name="T18" fmla="*/ 0 w 15"/>
                  <a:gd name="T19" fmla="*/ 0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" h="11">
                    <a:moveTo>
                      <a:pt x="0" y="0"/>
                    </a:moveTo>
                    <a:lnTo>
                      <a:pt x="15" y="0"/>
                    </a:lnTo>
                    <a:lnTo>
                      <a:pt x="15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59" name="Freeform 564">
                <a:extLst>
                  <a:ext uri="{FF2B5EF4-FFF2-40B4-BE49-F238E27FC236}">
                    <a16:creationId xmlns:a16="http://schemas.microsoft.com/office/drawing/2014/main" id="{E6FF3BD6-5B0B-B141-89EB-C7676D93F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0 w 14"/>
                  <a:gd name="T11" fmla="*/ 0 h 10"/>
                  <a:gd name="T12" fmla="*/ 12 w 14"/>
                  <a:gd name="T13" fmla="*/ 0 h 10"/>
                  <a:gd name="T14" fmla="*/ 12 w 14"/>
                  <a:gd name="T15" fmla="*/ 9 h 10"/>
                  <a:gd name="T16" fmla="*/ 0 w 14"/>
                  <a:gd name="T17" fmla="*/ 9 h 10"/>
                  <a:gd name="T18" fmla="*/ 0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0" name="Freeform 565">
                <a:extLst>
                  <a:ext uri="{FF2B5EF4-FFF2-40B4-BE49-F238E27FC236}">
                    <a16:creationId xmlns:a16="http://schemas.microsoft.com/office/drawing/2014/main" id="{9D3C141B-1096-1842-A7A1-BD956CDBA9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2" cy="9"/>
              </a:xfrm>
              <a:custGeom>
                <a:avLst/>
                <a:gdLst>
                  <a:gd name="T0" fmla="*/ 0 w 12"/>
                  <a:gd name="T1" fmla="*/ 0 h 9"/>
                  <a:gd name="T2" fmla="*/ 12 w 12"/>
                  <a:gd name="T3" fmla="*/ 0 h 9"/>
                  <a:gd name="T4" fmla="*/ 12 w 12"/>
                  <a:gd name="T5" fmla="*/ 9 h 9"/>
                  <a:gd name="T6" fmla="*/ 0 w 12"/>
                  <a:gd name="T7" fmla="*/ 9 h 9"/>
                  <a:gd name="T8" fmla="*/ 0 w 12"/>
                  <a:gd name="T9" fmla="*/ 0 h 9"/>
                  <a:gd name="T10" fmla="*/ 0 w 12"/>
                  <a:gd name="T11" fmla="*/ 0 h 9"/>
                  <a:gd name="T12" fmla="*/ 10 w 12"/>
                  <a:gd name="T13" fmla="*/ 0 h 9"/>
                  <a:gd name="T14" fmla="*/ 10 w 12"/>
                  <a:gd name="T15" fmla="*/ 8 h 9"/>
                  <a:gd name="T16" fmla="*/ 0 w 12"/>
                  <a:gd name="T17" fmla="*/ 8 h 9"/>
                  <a:gd name="T18" fmla="*/ 0 w 12"/>
                  <a:gd name="T19" fmla="*/ 0 h 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9">
                    <a:moveTo>
                      <a:pt x="0" y="0"/>
                    </a:moveTo>
                    <a:lnTo>
                      <a:pt x="12" y="0"/>
                    </a:lnTo>
                    <a:lnTo>
                      <a:pt x="12" y="9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1" name="Freeform 566">
                <a:extLst>
                  <a:ext uri="{FF2B5EF4-FFF2-40B4-BE49-F238E27FC236}">
                    <a16:creationId xmlns:a16="http://schemas.microsoft.com/office/drawing/2014/main" id="{23F2DB09-3075-A74D-A9EE-0CD1070CDC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0 h 8"/>
                  <a:gd name="T4" fmla="*/ 10 w 10"/>
                  <a:gd name="T5" fmla="*/ 8 h 8"/>
                  <a:gd name="T6" fmla="*/ 0 w 10"/>
                  <a:gd name="T7" fmla="*/ 8 h 8"/>
                  <a:gd name="T8" fmla="*/ 0 w 10"/>
                  <a:gd name="T9" fmla="*/ 0 h 8"/>
                  <a:gd name="T10" fmla="*/ 0 w 10"/>
                  <a:gd name="T11" fmla="*/ 0 h 8"/>
                  <a:gd name="T12" fmla="*/ 8 w 10"/>
                  <a:gd name="T13" fmla="*/ 0 h 8"/>
                  <a:gd name="T14" fmla="*/ 8 w 10"/>
                  <a:gd name="T15" fmla="*/ 6 h 8"/>
                  <a:gd name="T16" fmla="*/ 0 w 10"/>
                  <a:gd name="T17" fmla="*/ 6 h 8"/>
                  <a:gd name="T18" fmla="*/ 0 w 10"/>
                  <a:gd name="T19" fmla="*/ 0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0"/>
                    </a:lnTo>
                    <a:lnTo>
                      <a:pt x="10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2" name="Freeform 567">
                <a:extLst>
                  <a:ext uri="{FF2B5EF4-FFF2-40B4-BE49-F238E27FC236}">
                    <a16:creationId xmlns:a16="http://schemas.microsoft.com/office/drawing/2014/main" id="{F4221474-2C6D-5244-A3D4-84C9E2994D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8 w 8"/>
                  <a:gd name="T3" fmla="*/ 0 h 6"/>
                  <a:gd name="T4" fmla="*/ 8 w 8"/>
                  <a:gd name="T5" fmla="*/ 6 h 6"/>
                  <a:gd name="T6" fmla="*/ 0 w 8"/>
                  <a:gd name="T7" fmla="*/ 6 h 6"/>
                  <a:gd name="T8" fmla="*/ 0 w 8"/>
                  <a:gd name="T9" fmla="*/ 0 h 6"/>
                  <a:gd name="T10" fmla="*/ 0 w 8"/>
                  <a:gd name="T11" fmla="*/ 0 h 6"/>
                  <a:gd name="T12" fmla="*/ 7 w 8"/>
                  <a:gd name="T13" fmla="*/ 0 h 6"/>
                  <a:gd name="T14" fmla="*/ 7 w 8"/>
                  <a:gd name="T15" fmla="*/ 5 h 6"/>
                  <a:gd name="T16" fmla="*/ 0 w 8"/>
                  <a:gd name="T17" fmla="*/ 5 h 6"/>
                  <a:gd name="T18" fmla="*/ 0 w 8"/>
                  <a:gd name="T19" fmla="*/ 0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8" y="0"/>
                    </a:lnTo>
                    <a:lnTo>
                      <a:pt x="8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3" name="Freeform 568">
                <a:extLst>
                  <a:ext uri="{FF2B5EF4-FFF2-40B4-BE49-F238E27FC236}">
                    <a16:creationId xmlns:a16="http://schemas.microsoft.com/office/drawing/2014/main" id="{273935F9-0F94-A849-8399-30759A1113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0 w 7"/>
                  <a:gd name="T11" fmla="*/ 0 h 5"/>
                  <a:gd name="T12" fmla="*/ 5 w 7"/>
                  <a:gd name="T13" fmla="*/ 0 h 5"/>
                  <a:gd name="T14" fmla="*/ 5 w 7"/>
                  <a:gd name="T15" fmla="*/ 3 h 5"/>
                  <a:gd name="T16" fmla="*/ 0 w 7"/>
                  <a:gd name="T17" fmla="*/ 3 h 5"/>
                  <a:gd name="T18" fmla="*/ 0 w 7"/>
                  <a:gd name="T19" fmla="*/ 0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4" name="Freeform 569">
                <a:extLst>
                  <a:ext uri="{FF2B5EF4-FFF2-40B4-BE49-F238E27FC236}">
                    <a16:creationId xmlns:a16="http://schemas.microsoft.com/office/drawing/2014/main" id="{224DF313-BD47-274A-B661-EC4CE76F9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5 w 5"/>
                  <a:gd name="T3" fmla="*/ 0 h 3"/>
                  <a:gd name="T4" fmla="*/ 5 w 5"/>
                  <a:gd name="T5" fmla="*/ 3 h 3"/>
                  <a:gd name="T6" fmla="*/ 0 w 5"/>
                  <a:gd name="T7" fmla="*/ 3 h 3"/>
                  <a:gd name="T8" fmla="*/ 0 w 5"/>
                  <a:gd name="T9" fmla="*/ 0 h 3"/>
                  <a:gd name="T10" fmla="*/ 0 w 5"/>
                  <a:gd name="T11" fmla="*/ 0 h 3"/>
                  <a:gd name="T12" fmla="*/ 3 w 5"/>
                  <a:gd name="T13" fmla="*/ 0 h 3"/>
                  <a:gd name="T14" fmla="*/ 3 w 5"/>
                  <a:gd name="T15" fmla="*/ 3 h 3"/>
                  <a:gd name="T16" fmla="*/ 0 w 5"/>
                  <a:gd name="T17" fmla="*/ 3 h 3"/>
                  <a:gd name="T18" fmla="*/ 0 w 5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5" name="Freeform 570">
                <a:extLst>
                  <a:ext uri="{FF2B5EF4-FFF2-40B4-BE49-F238E27FC236}">
                    <a16:creationId xmlns:a16="http://schemas.microsoft.com/office/drawing/2014/main" id="{10CDD665-E676-234D-8D3C-04EC3EAFCB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  <a:gd name="T12" fmla="*/ 1 w 3"/>
                  <a:gd name="T13" fmla="*/ 0 h 3"/>
                  <a:gd name="T14" fmla="*/ 1 w 3"/>
                  <a:gd name="T15" fmla="*/ 2 h 3"/>
                  <a:gd name="T16" fmla="*/ 0 w 3"/>
                  <a:gd name="T17" fmla="*/ 2 h 3"/>
                  <a:gd name="T18" fmla="*/ 0 w 3"/>
                  <a:gd name="T19" fmla="*/ 0 h 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6" name="Freeform 571">
                <a:extLst>
                  <a:ext uri="{FF2B5EF4-FFF2-40B4-BE49-F238E27FC236}">
                    <a16:creationId xmlns:a16="http://schemas.microsoft.com/office/drawing/2014/main" id="{AC767D88-C03E-014F-A487-2EAC16F93C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1 w 1"/>
                  <a:gd name="T5" fmla="*/ 2 h 2"/>
                  <a:gd name="T6" fmla="*/ 0 w 1"/>
                  <a:gd name="T7" fmla="*/ 2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7" name="Freeform 572">
                <a:extLst>
                  <a:ext uri="{FF2B5EF4-FFF2-40B4-BE49-F238E27FC236}">
                    <a16:creationId xmlns:a16="http://schemas.microsoft.com/office/drawing/2014/main" id="{E07C232E-D657-8C47-A027-753EFC715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" y="3486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8" name="Freeform 573">
                <a:extLst>
                  <a:ext uri="{FF2B5EF4-FFF2-40B4-BE49-F238E27FC236}">
                    <a16:creationId xmlns:a16="http://schemas.microsoft.com/office/drawing/2014/main" id="{AB44E70F-3856-DF4E-AE3B-6F919D4C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69" name="Freeform 574">
                <a:extLst>
                  <a:ext uri="{FF2B5EF4-FFF2-40B4-BE49-F238E27FC236}">
                    <a16:creationId xmlns:a16="http://schemas.microsoft.com/office/drawing/2014/main" id="{561E5CFD-DADB-E74E-BEB2-4F69DC4F2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2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0" name="Freeform 575">
                <a:extLst>
                  <a:ext uri="{FF2B5EF4-FFF2-40B4-BE49-F238E27FC236}">
                    <a16:creationId xmlns:a16="http://schemas.microsoft.com/office/drawing/2014/main" id="{55427705-CB56-DC4B-B4EC-3269A023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1" name="Freeform 576">
                <a:extLst>
                  <a:ext uri="{FF2B5EF4-FFF2-40B4-BE49-F238E27FC236}">
                    <a16:creationId xmlns:a16="http://schemas.microsoft.com/office/drawing/2014/main" id="{E111FEFC-84DB-654D-AAC9-F048E1009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2" name="Freeform 577">
                <a:extLst>
                  <a:ext uri="{FF2B5EF4-FFF2-40B4-BE49-F238E27FC236}">
                    <a16:creationId xmlns:a16="http://schemas.microsoft.com/office/drawing/2014/main" id="{E98C2E47-4678-4C4B-9AEB-5E00F1BB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2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3" name="Freeform 578">
                <a:extLst>
                  <a:ext uri="{FF2B5EF4-FFF2-40B4-BE49-F238E27FC236}">
                    <a16:creationId xmlns:a16="http://schemas.microsoft.com/office/drawing/2014/main" id="{59229A03-4B10-5542-A0BD-CABE84FE2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4" name="Freeform 579">
                <a:extLst>
                  <a:ext uri="{FF2B5EF4-FFF2-40B4-BE49-F238E27FC236}">
                    <a16:creationId xmlns:a16="http://schemas.microsoft.com/office/drawing/2014/main" id="{CB382989-EA12-F943-8B08-86EE1696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6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5" name="Freeform 580">
                <a:extLst>
                  <a:ext uri="{FF2B5EF4-FFF2-40B4-BE49-F238E27FC236}">
                    <a16:creationId xmlns:a16="http://schemas.microsoft.com/office/drawing/2014/main" id="{2B2CD3D0-EC55-824D-91F7-7E19785B7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6" name="Freeform 581">
                <a:extLst>
                  <a:ext uri="{FF2B5EF4-FFF2-40B4-BE49-F238E27FC236}">
                    <a16:creationId xmlns:a16="http://schemas.microsoft.com/office/drawing/2014/main" id="{1F9953C3-BA72-5B48-8825-63648FD69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7" name="Freeform 582">
                <a:extLst>
                  <a:ext uri="{FF2B5EF4-FFF2-40B4-BE49-F238E27FC236}">
                    <a16:creationId xmlns:a16="http://schemas.microsoft.com/office/drawing/2014/main" id="{4A8CDA50-2FBD-8446-A0F3-E11F2813C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" y="3657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2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2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8" name="Freeform 583">
                <a:extLst>
                  <a:ext uri="{FF2B5EF4-FFF2-40B4-BE49-F238E27FC236}">
                    <a16:creationId xmlns:a16="http://schemas.microsoft.com/office/drawing/2014/main" id="{2323FF56-E620-9D41-95A5-76A5168C3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79" name="Freeform 584">
                <a:extLst>
                  <a:ext uri="{FF2B5EF4-FFF2-40B4-BE49-F238E27FC236}">
                    <a16:creationId xmlns:a16="http://schemas.microsoft.com/office/drawing/2014/main" id="{E7BC9E57-C7F3-D74D-9102-8A8792979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6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0" name="Freeform 585">
                <a:extLst>
                  <a:ext uri="{FF2B5EF4-FFF2-40B4-BE49-F238E27FC236}">
                    <a16:creationId xmlns:a16="http://schemas.microsoft.com/office/drawing/2014/main" id="{680243F3-3CFC-8541-AB7D-5831918FF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1" name="Freeform 586">
                <a:extLst>
                  <a:ext uri="{FF2B5EF4-FFF2-40B4-BE49-F238E27FC236}">
                    <a16:creationId xmlns:a16="http://schemas.microsoft.com/office/drawing/2014/main" id="{F2DF551A-07BC-5349-805A-D2091F74C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" y="3668"/>
                <a:ext cx="5" cy="6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5 w 5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4"/>
                    </a:lnTo>
                    <a:lnTo>
                      <a:pt x="5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2" name="Freeform 587">
                <a:extLst>
                  <a:ext uri="{FF2B5EF4-FFF2-40B4-BE49-F238E27FC236}">
                    <a16:creationId xmlns:a16="http://schemas.microsoft.com/office/drawing/2014/main" id="{EC42F6BE-761B-AD43-B7A2-435183734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2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3" name="Freeform 588">
                <a:extLst>
                  <a:ext uri="{FF2B5EF4-FFF2-40B4-BE49-F238E27FC236}">
                    <a16:creationId xmlns:a16="http://schemas.microsoft.com/office/drawing/2014/main" id="{E170E04E-064A-5649-8B41-4D940E8C7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4" name="Freeform 589">
                <a:extLst>
                  <a:ext uri="{FF2B5EF4-FFF2-40B4-BE49-F238E27FC236}">
                    <a16:creationId xmlns:a16="http://schemas.microsoft.com/office/drawing/2014/main" id="{95A6D5BC-F97A-E640-8BA2-145EA92F8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5" name="Freeform 590">
                <a:extLst>
                  <a:ext uri="{FF2B5EF4-FFF2-40B4-BE49-F238E27FC236}">
                    <a16:creationId xmlns:a16="http://schemas.microsoft.com/office/drawing/2014/main" id="{38BCD4AD-EEEB-1F44-A512-0E06B2939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5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6" name="Freeform 591">
                <a:extLst>
                  <a:ext uri="{FF2B5EF4-FFF2-40B4-BE49-F238E27FC236}">
                    <a16:creationId xmlns:a16="http://schemas.microsoft.com/office/drawing/2014/main" id="{501879E5-4C68-1646-8986-1364F348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3668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4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4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7" name="Freeform 592">
                <a:extLst>
                  <a:ext uri="{FF2B5EF4-FFF2-40B4-BE49-F238E27FC236}">
                    <a16:creationId xmlns:a16="http://schemas.microsoft.com/office/drawing/2014/main" id="{42ECDB48-F313-6446-A4C4-8570513B8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9" y="3668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4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8" name="Freeform 593">
                <a:extLst>
                  <a:ext uri="{FF2B5EF4-FFF2-40B4-BE49-F238E27FC236}">
                    <a16:creationId xmlns:a16="http://schemas.microsoft.com/office/drawing/2014/main" id="{70B5BC52-2DB2-CE40-98B3-61D18AF0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" y="3657"/>
                <a:ext cx="4" cy="6"/>
              </a:xfrm>
              <a:custGeom>
                <a:avLst/>
                <a:gdLst>
                  <a:gd name="T0" fmla="*/ 4 w 4"/>
                  <a:gd name="T1" fmla="*/ 0 h 6"/>
                  <a:gd name="T2" fmla="*/ 0 w 4"/>
                  <a:gd name="T3" fmla="*/ 2 h 6"/>
                  <a:gd name="T4" fmla="*/ 4 w 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lnTo>
                      <a:pt x="0" y="2"/>
                    </a:lnTo>
                    <a:lnTo>
                      <a:pt x="4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89" name="Freeform 594">
                <a:extLst>
                  <a:ext uri="{FF2B5EF4-FFF2-40B4-BE49-F238E27FC236}">
                    <a16:creationId xmlns:a16="http://schemas.microsoft.com/office/drawing/2014/main" id="{F466EBF9-4C99-4940-BADD-68A987670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" y="3657"/>
                <a:ext cx="3" cy="6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2 h 6"/>
                  <a:gd name="T4" fmla="*/ 3 w 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2"/>
                    </a:lnTo>
                    <a:lnTo>
                      <a:pt x="3" y="6"/>
                    </a:lnTo>
                  </a:path>
                </a:pathLst>
              </a:custGeom>
              <a:noFill/>
              <a:ln w="3175">
                <a:solidFill>
                  <a:srgbClr val="B3B3B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0" name="Freeform 595">
                <a:extLst>
                  <a:ext uri="{FF2B5EF4-FFF2-40B4-BE49-F238E27FC236}">
                    <a16:creationId xmlns:a16="http://schemas.microsoft.com/office/drawing/2014/main" id="{30478413-1443-A04F-97D3-14C73C378E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3" y="3479"/>
                <a:ext cx="167" cy="123"/>
              </a:xfrm>
              <a:custGeom>
                <a:avLst/>
                <a:gdLst>
                  <a:gd name="T0" fmla="*/ 0 w 167"/>
                  <a:gd name="T1" fmla="*/ 0 h 123"/>
                  <a:gd name="T2" fmla="*/ 167 w 167"/>
                  <a:gd name="T3" fmla="*/ 0 h 123"/>
                  <a:gd name="T4" fmla="*/ 167 w 167"/>
                  <a:gd name="T5" fmla="*/ 123 h 123"/>
                  <a:gd name="T6" fmla="*/ 0 w 167"/>
                  <a:gd name="T7" fmla="*/ 123 h 123"/>
                  <a:gd name="T8" fmla="*/ 0 w 167"/>
                  <a:gd name="T9" fmla="*/ 0 h 123"/>
                  <a:gd name="T10" fmla="*/ 2 w 167"/>
                  <a:gd name="T11" fmla="*/ 2 h 123"/>
                  <a:gd name="T12" fmla="*/ 167 w 167"/>
                  <a:gd name="T13" fmla="*/ 2 h 123"/>
                  <a:gd name="T14" fmla="*/ 167 w 167"/>
                  <a:gd name="T15" fmla="*/ 123 h 123"/>
                  <a:gd name="T16" fmla="*/ 2 w 167"/>
                  <a:gd name="T17" fmla="*/ 123 h 123"/>
                  <a:gd name="T18" fmla="*/ 2 w 167"/>
                  <a:gd name="T19" fmla="*/ 2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7" h="123">
                    <a:moveTo>
                      <a:pt x="0" y="0"/>
                    </a:moveTo>
                    <a:lnTo>
                      <a:pt x="167" y="0"/>
                    </a:lnTo>
                    <a:lnTo>
                      <a:pt x="167" y="123"/>
                    </a:lnTo>
                    <a:lnTo>
                      <a:pt x="0" y="1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7" y="2"/>
                    </a:lnTo>
                    <a:lnTo>
                      <a:pt x="167" y="123"/>
                    </a:lnTo>
                    <a:lnTo>
                      <a:pt x="2" y="1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1" name="Freeform 596">
                <a:extLst>
                  <a:ext uri="{FF2B5EF4-FFF2-40B4-BE49-F238E27FC236}">
                    <a16:creationId xmlns:a16="http://schemas.microsoft.com/office/drawing/2014/main" id="{6219E6EC-B6A5-2546-A527-4391A55C54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5" y="3481"/>
                <a:ext cx="165" cy="121"/>
              </a:xfrm>
              <a:custGeom>
                <a:avLst/>
                <a:gdLst>
                  <a:gd name="T0" fmla="*/ 0 w 165"/>
                  <a:gd name="T1" fmla="*/ 0 h 121"/>
                  <a:gd name="T2" fmla="*/ 165 w 165"/>
                  <a:gd name="T3" fmla="*/ 0 h 121"/>
                  <a:gd name="T4" fmla="*/ 165 w 165"/>
                  <a:gd name="T5" fmla="*/ 121 h 121"/>
                  <a:gd name="T6" fmla="*/ 0 w 165"/>
                  <a:gd name="T7" fmla="*/ 121 h 121"/>
                  <a:gd name="T8" fmla="*/ 0 w 165"/>
                  <a:gd name="T9" fmla="*/ 0 h 121"/>
                  <a:gd name="T10" fmla="*/ 2 w 165"/>
                  <a:gd name="T11" fmla="*/ 1 h 121"/>
                  <a:gd name="T12" fmla="*/ 165 w 165"/>
                  <a:gd name="T13" fmla="*/ 1 h 121"/>
                  <a:gd name="T14" fmla="*/ 165 w 165"/>
                  <a:gd name="T15" fmla="*/ 121 h 121"/>
                  <a:gd name="T16" fmla="*/ 2 w 165"/>
                  <a:gd name="T17" fmla="*/ 121 h 121"/>
                  <a:gd name="T18" fmla="*/ 2 w 165"/>
                  <a:gd name="T19" fmla="*/ 1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5" h="121">
                    <a:moveTo>
                      <a:pt x="0" y="0"/>
                    </a:moveTo>
                    <a:lnTo>
                      <a:pt x="165" y="0"/>
                    </a:lnTo>
                    <a:lnTo>
                      <a:pt x="165" y="121"/>
                    </a:lnTo>
                    <a:lnTo>
                      <a:pt x="0" y="12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5" y="1"/>
                    </a:lnTo>
                    <a:lnTo>
                      <a:pt x="165" y="121"/>
                    </a:lnTo>
                    <a:lnTo>
                      <a:pt x="2" y="12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B9B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2" name="Freeform 597">
                <a:extLst>
                  <a:ext uri="{FF2B5EF4-FFF2-40B4-BE49-F238E27FC236}">
                    <a16:creationId xmlns:a16="http://schemas.microsoft.com/office/drawing/2014/main" id="{8544DEFE-0748-F441-A702-200968B27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" y="3482"/>
                <a:ext cx="163" cy="120"/>
              </a:xfrm>
              <a:custGeom>
                <a:avLst/>
                <a:gdLst>
                  <a:gd name="T0" fmla="*/ 0 w 163"/>
                  <a:gd name="T1" fmla="*/ 0 h 120"/>
                  <a:gd name="T2" fmla="*/ 163 w 163"/>
                  <a:gd name="T3" fmla="*/ 0 h 120"/>
                  <a:gd name="T4" fmla="*/ 163 w 163"/>
                  <a:gd name="T5" fmla="*/ 120 h 120"/>
                  <a:gd name="T6" fmla="*/ 0 w 163"/>
                  <a:gd name="T7" fmla="*/ 120 h 120"/>
                  <a:gd name="T8" fmla="*/ 0 w 163"/>
                  <a:gd name="T9" fmla="*/ 0 h 120"/>
                  <a:gd name="T10" fmla="*/ 3 w 163"/>
                  <a:gd name="T11" fmla="*/ 2 h 120"/>
                  <a:gd name="T12" fmla="*/ 163 w 163"/>
                  <a:gd name="T13" fmla="*/ 2 h 120"/>
                  <a:gd name="T14" fmla="*/ 163 w 163"/>
                  <a:gd name="T15" fmla="*/ 120 h 120"/>
                  <a:gd name="T16" fmla="*/ 3 w 163"/>
                  <a:gd name="T17" fmla="*/ 120 h 120"/>
                  <a:gd name="T18" fmla="*/ 3 w 163"/>
                  <a:gd name="T19" fmla="*/ 2 h 12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3" h="120">
                    <a:moveTo>
                      <a:pt x="0" y="0"/>
                    </a:moveTo>
                    <a:lnTo>
                      <a:pt x="163" y="0"/>
                    </a:lnTo>
                    <a:lnTo>
                      <a:pt x="163" y="120"/>
                    </a:lnTo>
                    <a:lnTo>
                      <a:pt x="0" y="12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63" y="2"/>
                    </a:lnTo>
                    <a:lnTo>
                      <a:pt x="163" y="120"/>
                    </a:lnTo>
                    <a:lnTo>
                      <a:pt x="3" y="12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3" name="Freeform 598">
                <a:extLst>
                  <a:ext uri="{FF2B5EF4-FFF2-40B4-BE49-F238E27FC236}">
                    <a16:creationId xmlns:a16="http://schemas.microsoft.com/office/drawing/2014/main" id="{CDC04060-FB53-4F46-9E0C-29F0707387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" y="3484"/>
                <a:ext cx="160" cy="118"/>
              </a:xfrm>
              <a:custGeom>
                <a:avLst/>
                <a:gdLst>
                  <a:gd name="T0" fmla="*/ 0 w 160"/>
                  <a:gd name="T1" fmla="*/ 0 h 118"/>
                  <a:gd name="T2" fmla="*/ 160 w 160"/>
                  <a:gd name="T3" fmla="*/ 0 h 118"/>
                  <a:gd name="T4" fmla="*/ 160 w 160"/>
                  <a:gd name="T5" fmla="*/ 118 h 118"/>
                  <a:gd name="T6" fmla="*/ 0 w 160"/>
                  <a:gd name="T7" fmla="*/ 118 h 118"/>
                  <a:gd name="T8" fmla="*/ 0 w 160"/>
                  <a:gd name="T9" fmla="*/ 0 h 118"/>
                  <a:gd name="T10" fmla="*/ 2 w 160"/>
                  <a:gd name="T11" fmla="*/ 2 h 118"/>
                  <a:gd name="T12" fmla="*/ 160 w 160"/>
                  <a:gd name="T13" fmla="*/ 2 h 118"/>
                  <a:gd name="T14" fmla="*/ 160 w 160"/>
                  <a:gd name="T15" fmla="*/ 118 h 118"/>
                  <a:gd name="T16" fmla="*/ 2 w 160"/>
                  <a:gd name="T17" fmla="*/ 118 h 118"/>
                  <a:gd name="T18" fmla="*/ 2 w 160"/>
                  <a:gd name="T19" fmla="*/ 2 h 1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0" h="118">
                    <a:moveTo>
                      <a:pt x="0" y="0"/>
                    </a:moveTo>
                    <a:lnTo>
                      <a:pt x="160" y="0"/>
                    </a:lnTo>
                    <a:lnTo>
                      <a:pt x="160" y="118"/>
                    </a:lnTo>
                    <a:lnTo>
                      <a:pt x="0" y="11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60" y="2"/>
                    </a:lnTo>
                    <a:lnTo>
                      <a:pt x="160" y="118"/>
                    </a:lnTo>
                    <a:lnTo>
                      <a:pt x="2" y="11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9D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4" name="Freeform 599">
                <a:extLst>
                  <a:ext uri="{FF2B5EF4-FFF2-40B4-BE49-F238E27FC236}">
                    <a16:creationId xmlns:a16="http://schemas.microsoft.com/office/drawing/2014/main" id="{07D53C9C-2AB0-A746-9C2D-3F622E86CD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" y="3486"/>
                <a:ext cx="158" cy="116"/>
              </a:xfrm>
              <a:custGeom>
                <a:avLst/>
                <a:gdLst>
                  <a:gd name="T0" fmla="*/ 0 w 158"/>
                  <a:gd name="T1" fmla="*/ 0 h 116"/>
                  <a:gd name="T2" fmla="*/ 158 w 158"/>
                  <a:gd name="T3" fmla="*/ 0 h 116"/>
                  <a:gd name="T4" fmla="*/ 158 w 158"/>
                  <a:gd name="T5" fmla="*/ 116 h 116"/>
                  <a:gd name="T6" fmla="*/ 0 w 158"/>
                  <a:gd name="T7" fmla="*/ 116 h 116"/>
                  <a:gd name="T8" fmla="*/ 0 w 158"/>
                  <a:gd name="T9" fmla="*/ 0 h 116"/>
                  <a:gd name="T10" fmla="*/ 2 w 158"/>
                  <a:gd name="T11" fmla="*/ 1 h 116"/>
                  <a:gd name="T12" fmla="*/ 158 w 158"/>
                  <a:gd name="T13" fmla="*/ 1 h 116"/>
                  <a:gd name="T14" fmla="*/ 158 w 158"/>
                  <a:gd name="T15" fmla="*/ 116 h 116"/>
                  <a:gd name="T16" fmla="*/ 2 w 158"/>
                  <a:gd name="T17" fmla="*/ 116 h 116"/>
                  <a:gd name="T18" fmla="*/ 2 w 158"/>
                  <a:gd name="T19" fmla="*/ 1 h 1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8" h="116">
                    <a:moveTo>
                      <a:pt x="0" y="0"/>
                    </a:moveTo>
                    <a:lnTo>
                      <a:pt x="158" y="0"/>
                    </a:lnTo>
                    <a:lnTo>
                      <a:pt x="158" y="116"/>
                    </a:lnTo>
                    <a:lnTo>
                      <a:pt x="0" y="11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58" y="1"/>
                    </a:lnTo>
                    <a:lnTo>
                      <a:pt x="158" y="116"/>
                    </a:lnTo>
                    <a:lnTo>
                      <a:pt x="2" y="11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5" name="Freeform 600">
                <a:extLst>
                  <a:ext uri="{FF2B5EF4-FFF2-40B4-BE49-F238E27FC236}">
                    <a16:creationId xmlns:a16="http://schemas.microsoft.com/office/drawing/2014/main" id="{5B4D68AF-B0FC-E04F-9895-1EB20B8733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4" y="3487"/>
                <a:ext cx="156" cy="115"/>
              </a:xfrm>
              <a:custGeom>
                <a:avLst/>
                <a:gdLst>
                  <a:gd name="T0" fmla="*/ 0 w 156"/>
                  <a:gd name="T1" fmla="*/ 0 h 115"/>
                  <a:gd name="T2" fmla="*/ 156 w 156"/>
                  <a:gd name="T3" fmla="*/ 0 h 115"/>
                  <a:gd name="T4" fmla="*/ 156 w 156"/>
                  <a:gd name="T5" fmla="*/ 115 h 115"/>
                  <a:gd name="T6" fmla="*/ 0 w 156"/>
                  <a:gd name="T7" fmla="*/ 115 h 115"/>
                  <a:gd name="T8" fmla="*/ 0 w 156"/>
                  <a:gd name="T9" fmla="*/ 0 h 115"/>
                  <a:gd name="T10" fmla="*/ 2 w 156"/>
                  <a:gd name="T11" fmla="*/ 2 h 115"/>
                  <a:gd name="T12" fmla="*/ 156 w 156"/>
                  <a:gd name="T13" fmla="*/ 2 h 115"/>
                  <a:gd name="T14" fmla="*/ 156 w 156"/>
                  <a:gd name="T15" fmla="*/ 115 h 115"/>
                  <a:gd name="T16" fmla="*/ 2 w 156"/>
                  <a:gd name="T17" fmla="*/ 115 h 115"/>
                  <a:gd name="T18" fmla="*/ 2 w 156"/>
                  <a:gd name="T19" fmla="*/ 2 h 1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15">
                    <a:moveTo>
                      <a:pt x="0" y="0"/>
                    </a:moveTo>
                    <a:lnTo>
                      <a:pt x="156" y="0"/>
                    </a:lnTo>
                    <a:lnTo>
                      <a:pt x="156" y="115"/>
                    </a:lnTo>
                    <a:lnTo>
                      <a:pt x="0" y="11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56" y="2"/>
                    </a:lnTo>
                    <a:lnTo>
                      <a:pt x="156" y="115"/>
                    </a:lnTo>
                    <a:lnTo>
                      <a:pt x="2" y="11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6" name="Freeform 601">
                <a:extLst>
                  <a:ext uri="{FF2B5EF4-FFF2-40B4-BE49-F238E27FC236}">
                    <a16:creationId xmlns:a16="http://schemas.microsoft.com/office/drawing/2014/main" id="{DD6197D6-7EEF-4C4A-A66E-F2D49C83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" y="3489"/>
                <a:ext cx="154" cy="113"/>
              </a:xfrm>
              <a:custGeom>
                <a:avLst/>
                <a:gdLst>
                  <a:gd name="T0" fmla="*/ 0 w 154"/>
                  <a:gd name="T1" fmla="*/ 0 h 113"/>
                  <a:gd name="T2" fmla="*/ 154 w 154"/>
                  <a:gd name="T3" fmla="*/ 0 h 113"/>
                  <a:gd name="T4" fmla="*/ 154 w 154"/>
                  <a:gd name="T5" fmla="*/ 113 h 113"/>
                  <a:gd name="T6" fmla="*/ 0 w 154"/>
                  <a:gd name="T7" fmla="*/ 113 h 113"/>
                  <a:gd name="T8" fmla="*/ 0 w 154"/>
                  <a:gd name="T9" fmla="*/ 0 h 113"/>
                  <a:gd name="T10" fmla="*/ 3 w 154"/>
                  <a:gd name="T11" fmla="*/ 1 h 113"/>
                  <a:gd name="T12" fmla="*/ 154 w 154"/>
                  <a:gd name="T13" fmla="*/ 1 h 113"/>
                  <a:gd name="T14" fmla="*/ 154 w 154"/>
                  <a:gd name="T15" fmla="*/ 113 h 113"/>
                  <a:gd name="T16" fmla="*/ 3 w 154"/>
                  <a:gd name="T17" fmla="*/ 113 h 113"/>
                  <a:gd name="T18" fmla="*/ 3 w 154"/>
                  <a:gd name="T19" fmla="*/ 1 h 1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4" h="113">
                    <a:moveTo>
                      <a:pt x="0" y="0"/>
                    </a:moveTo>
                    <a:lnTo>
                      <a:pt x="154" y="0"/>
                    </a:lnTo>
                    <a:lnTo>
                      <a:pt x="154" y="113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54" y="1"/>
                    </a:lnTo>
                    <a:lnTo>
                      <a:pt x="154" y="113"/>
                    </a:lnTo>
                    <a:lnTo>
                      <a:pt x="3" y="113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0A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7" name="Freeform 602">
                <a:extLst>
                  <a:ext uri="{FF2B5EF4-FFF2-40B4-BE49-F238E27FC236}">
                    <a16:creationId xmlns:a16="http://schemas.microsoft.com/office/drawing/2014/main" id="{8C9EBCF6-A9A2-9E41-B35D-FDB4FA7B4B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9" y="3490"/>
                <a:ext cx="151" cy="112"/>
              </a:xfrm>
              <a:custGeom>
                <a:avLst/>
                <a:gdLst>
                  <a:gd name="T0" fmla="*/ 0 w 151"/>
                  <a:gd name="T1" fmla="*/ 0 h 112"/>
                  <a:gd name="T2" fmla="*/ 151 w 151"/>
                  <a:gd name="T3" fmla="*/ 0 h 112"/>
                  <a:gd name="T4" fmla="*/ 151 w 151"/>
                  <a:gd name="T5" fmla="*/ 112 h 112"/>
                  <a:gd name="T6" fmla="*/ 0 w 151"/>
                  <a:gd name="T7" fmla="*/ 112 h 112"/>
                  <a:gd name="T8" fmla="*/ 0 w 151"/>
                  <a:gd name="T9" fmla="*/ 0 h 112"/>
                  <a:gd name="T10" fmla="*/ 1 w 151"/>
                  <a:gd name="T11" fmla="*/ 2 h 112"/>
                  <a:gd name="T12" fmla="*/ 151 w 151"/>
                  <a:gd name="T13" fmla="*/ 2 h 112"/>
                  <a:gd name="T14" fmla="*/ 151 w 151"/>
                  <a:gd name="T15" fmla="*/ 112 h 112"/>
                  <a:gd name="T16" fmla="*/ 1 w 151"/>
                  <a:gd name="T17" fmla="*/ 112 h 112"/>
                  <a:gd name="T18" fmla="*/ 1 w 151"/>
                  <a:gd name="T19" fmla="*/ 2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1" h="112">
                    <a:moveTo>
                      <a:pt x="0" y="0"/>
                    </a:moveTo>
                    <a:lnTo>
                      <a:pt x="151" y="0"/>
                    </a:lnTo>
                    <a:lnTo>
                      <a:pt x="151" y="112"/>
                    </a:lnTo>
                    <a:lnTo>
                      <a:pt x="0" y="11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51" y="2"/>
                    </a:lnTo>
                    <a:lnTo>
                      <a:pt x="151" y="112"/>
                    </a:lnTo>
                    <a:lnTo>
                      <a:pt x="1" y="11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8" name="Freeform 603">
                <a:extLst>
                  <a:ext uri="{FF2B5EF4-FFF2-40B4-BE49-F238E27FC236}">
                    <a16:creationId xmlns:a16="http://schemas.microsoft.com/office/drawing/2014/main" id="{21834FCF-F2EB-C94A-990B-03C7F4CBC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" y="3492"/>
                <a:ext cx="150" cy="110"/>
              </a:xfrm>
              <a:custGeom>
                <a:avLst/>
                <a:gdLst>
                  <a:gd name="T0" fmla="*/ 0 w 150"/>
                  <a:gd name="T1" fmla="*/ 0 h 110"/>
                  <a:gd name="T2" fmla="*/ 150 w 150"/>
                  <a:gd name="T3" fmla="*/ 0 h 110"/>
                  <a:gd name="T4" fmla="*/ 150 w 150"/>
                  <a:gd name="T5" fmla="*/ 110 h 110"/>
                  <a:gd name="T6" fmla="*/ 0 w 150"/>
                  <a:gd name="T7" fmla="*/ 110 h 110"/>
                  <a:gd name="T8" fmla="*/ 0 w 150"/>
                  <a:gd name="T9" fmla="*/ 0 h 110"/>
                  <a:gd name="T10" fmla="*/ 3 w 150"/>
                  <a:gd name="T11" fmla="*/ 2 h 110"/>
                  <a:gd name="T12" fmla="*/ 150 w 150"/>
                  <a:gd name="T13" fmla="*/ 2 h 110"/>
                  <a:gd name="T14" fmla="*/ 150 w 150"/>
                  <a:gd name="T15" fmla="*/ 110 h 110"/>
                  <a:gd name="T16" fmla="*/ 3 w 150"/>
                  <a:gd name="T17" fmla="*/ 110 h 110"/>
                  <a:gd name="T18" fmla="*/ 3 w 150"/>
                  <a:gd name="T19" fmla="*/ 2 h 1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0" h="110">
                    <a:moveTo>
                      <a:pt x="0" y="0"/>
                    </a:moveTo>
                    <a:lnTo>
                      <a:pt x="150" y="0"/>
                    </a:lnTo>
                    <a:lnTo>
                      <a:pt x="150" y="110"/>
                    </a:lnTo>
                    <a:lnTo>
                      <a:pt x="0" y="110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50" y="2"/>
                    </a:lnTo>
                    <a:lnTo>
                      <a:pt x="150" y="110"/>
                    </a:lnTo>
                    <a:lnTo>
                      <a:pt x="3" y="11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599" name="Freeform 604">
                <a:extLst>
                  <a:ext uri="{FF2B5EF4-FFF2-40B4-BE49-F238E27FC236}">
                    <a16:creationId xmlns:a16="http://schemas.microsoft.com/office/drawing/2014/main" id="{EDE6F07F-3347-3C4B-87AE-656A0EEB4A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3" y="3494"/>
                <a:ext cx="147" cy="108"/>
              </a:xfrm>
              <a:custGeom>
                <a:avLst/>
                <a:gdLst>
                  <a:gd name="T0" fmla="*/ 0 w 147"/>
                  <a:gd name="T1" fmla="*/ 0 h 108"/>
                  <a:gd name="T2" fmla="*/ 147 w 147"/>
                  <a:gd name="T3" fmla="*/ 0 h 108"/>
                  <a:gd name="T4" fmla="*/ 147 w 147"/>
                  <a:gd name="T5" fmla="*/ 108 h 108"/>
                  <a:gd name="T6" fmla="*/ 0 w 147"/>
                  <a:gd name="T7" fmla="*/ 108 h 108"/>
                  <a:gd name="T8" fmla="*/ 0 w 147"/>
                  <a:gd name="T9" fmla="*/ 0 h 108"/>
                  <a:gd name="T10" fmla="*/ 2 w 147"/>
                  <a:gd name="T11" fmla="*/ 2 h 108"/>
                  <a:gd name="T12" fmla="*/ 147 w 147"/>
                  <a:gd name="T13" fmla="*/ 2 h 108"/>
                  <a:gd name="T14" fmla="*/ 147 w 147"/>
                  <a:gd name="T15" fmla="*/ 108 h 108"/>
                  <a:gd name="T16" fmla="*/ 2 w 147"/>
                  <a:gd name="T17" fmla="*/ 108 h 108"/>
                  <a:gd name="T18" fmla="*/ 2 w 147"/>
                  <a:gd name="T19" fmla="*/ 2 h 10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7" h="108">
                    <a:moveTo>
                      <a:pt x="0" y="0"/>
                    </a:moveTo>
                    <a:lnTo>
                      <a:pt x="147" y="0"/>
                    </a:lnTo>
                    <a:lnTo>
                      <a:pt x="14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7" y="2"/>
                    </a:lnTo>
                    <a:lnTo>
                      <a:pt x="147" y="108"/>
                    </a:lnTo>
                    <a:lnTo>
                      <a:pt x="2" y="10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0" name="Freeform 605">
                <a:extLst>
                  <a:ext uri="{FF2B5EF4-FFF2-40B4-BE49-F238E27FC236}">
                    <a16:creationId xmlns:a16="http://schemas.microsoft.com/office/drawing/2014/main" id="{88A64123-82B6-5142-A66C-9B6B87F28B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" y="3496"/>
                <a:ext cx="145" cy="106"/>
              </a:xfrm>
              <a:custGeom>
                <a:avLst/>
                <a:gdLst>
                  <a:gd name="T0" fmla="*/ 0 w 145"/>
                  <a:gd name="T1" fmla="*/ 0 h 106"/>
                  <a:gd name="T2" fmla="*/ 145 w 145"/>
                  <a:gd name="T3" fmla="*/ 0 h 106"/>
                  <a:gd name="T4" fmla="*/ 145 w 145"/>
                  <a:gd name="T5" fmla="*/ 106 h 106"/>
                  <a:gd name="T6" fmla="*/ 0 w 145"/>
                  <a:gd name="T7" fmla="*/ 106 h 106"/>
                  <a:gd name="T8" fmla="*/ 0 w 145"/>
                  <a:gd name="T9" fmla="*/ 0 h 106"/>
                  <a:gd name="T10" fmla="*/ 2 w 145"/>
                  <a:gd name="T11" fmla="*/ 1 h 106"/>
                  <a:gd name="T12" fmla="*/ 145 w 145"/>
                  <a:gd name="T13" fmla="*/ 1 h 106"/>
                  <a:gd name="T14" fmla="*/ 145 w 145"/>
                  <a:gd name="T15" fmla="*/ 106 h 106"/>
                  <a:gd name="T16" fmla="*/ 2 w 145"/>
                  <a:gd name="T17" fmla="*/ 106 h 106"/>
                  <a:gd name="T18" fmla="*/ 2 w 145"/>
                  <a:gd name="T19" fmla="*/ 1 h 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5" h="106">
                    <a:moveTo>
                      <a:pt x="0" y="0"/>
                    </a:moveTo>
                    <a:lnTo>
                      <a:pt x="145" y="0"/>
                    </a:lnTo>
                    <a:lnTo>
                      <a:pt x="145" y="106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5" y="1"/>
                    </a:lnTo>
                    <a:lnTo>
                      <a:pt x="145" y="106"/>
                    </a:lnTo>
                    <a:lnTo>
                      <a:pt x="2" y="10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4A4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1" name="Freeform 606">
                <a:extLst>
                  <a:ext uri="{FF2B5EF4-FFF2-40B4-BE49-F238E27FC236}">
                    <a16:creationId xmlns:a16="http://schemas.microsoft.com/office/drawing/2014/main" id="{03C244CF-2082-754C-B13E-5A8A10A94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7" y="3497"/>
                <a:ext cx="143" cy="105"/>
              </a:xfrm>
              <a:custGeom>
                <a:avLst/>
                <a:gdLst>
                  <a:gd name="T0" fmla="*/ 0 w 143"/>
                  <a:gd name="T1" fmla="*/ 0 h 105"/>
                  <a:gd name="T2" fmla="*/ 143 w 143"/>
                  <a:gd name="T3" fmla="*/ 0 h 105"/>
                  <a:gd name="T4" fmla="*/ 143 w 143"/>
                  <a:gd name="T5" fmla="*/ 105 h 105"/>
                  <a:gd name="T6" fmla="*/ 0 w 143"/>
                  <a:gd name="T7" fmla="*/ 105 h 105"/>
                  <a:gd name="T8" fmla="*/ 0 w 143"/>
                  <a:gd name="T9" fmla="*/ 0 h 105"/>
                  <a:gd name="T10" fmla="*/ 2 w 143"/>
                  <a:gd name="T11" fmla="*/ 1 h 105"/>
                  <a:gd name="T12" fmla="*/ 143 w 143"/>
                  <a:gd name="T13" fmla="*/ 1 h 105"/>
                  <a:gd name="T14" fmla="*/ 143 w 143"/>
                  <a:gd name="T15" fmla="*/ 105 h 105"/>
                  <a:gd name="T16" fmla="*/ 2 w 143"/>
                  <a:gd name="T17" fmla="*/ 105 h 105"/>
                  <a:gd name="T18" fmla="*/ 2 w 143"/>
                  <a:gd name="T19" fmla="*/ 1 h 10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3" h="105">
                    <a:moveTo>
                      <a:pt x="0" y="0"/>
                    </a:moveTo>
                    <a:lnTo>
                      <a:pt x="143" y="0"/>
                    </a:lnTo>
                    <a:lnTo>
                      <a:pt x="143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43" y="1"/>
                    </a:lnTo>
                    <a:lnTo>
                      <a:pt x="143" y="105"/>
                    </a:lnTo>
                    <a:lnTo>
                      <a:pt x="2" y="10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602" name="Freeform 607">
                <a:extLst>
                  <a:ext uri="{FF2B5EF4-FFF2-40B4-BE49-F238E27FC236}">
                    <a16:creationId xmlns:a16="http://schemas.microsoft.com/office/drawing/2014/main" id="{B492F3E8-2120-C34B-9BAD-E0427DA739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" y="3498"/>
                <a:ext cx="141" cy="104"/>
              </a:xfrm>
              <a:custGeom>
                <a:avLst/>
                <a:gdLst>
                  <a:gd name="T0" fmla="*/ 0 w 141"/>
                  <a:gd name="T1" fmla="*/ 0 h 104"/>
                  <a:gd name="T2" fmla="*/ 141 w 141"/>
                  <a:gd name="T3" fmla="*/ 0 h 104"/>
                  <a:gd name="T4" fmla="*/ 141 w 141"/>
                  <a:gd name="T5" fmla="*/ 104 h 104"/>
                  <a:gd name="T6" fmla="*/ 0 w 141"/>
                  <a:gd name="T7" fmla="*/ 104 h 104"/>
                  <a:gd name="T8" fmla="*/ 0 w 141"/>
                  <a:gd name="T9" fmla="*/ 0 h 104"/>
                  <a:gd name="T10" fmla="*/ 3 w 141"/>
                  <a:gd name="T11" fmla="*/ 2 h 104"/>
                  <a:gd name="T12" fmla="*/ 141 w 141"/>
                  <a:gd name="T13" fmla="*/ 2 h 104"/>
                  <a:gd name="T14" fmla="*/ 141 w 141"/>
                  <a:gd name="T15" fmla="*/ 104 h 104"/>
                  <a:gd name="T16" fmla="*/ 3 w 141"/>
                  <a:gd name="T17" fmla="*/ 104 h 104"/>
                  <a:gd name="T18" fmla="*/ 3 w 141"/>
                  <a:gd name="T19" fmla="*/ 2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1" h="104">
                    <a:moveTo>
                      <a:pt x="0" y="0"/>
                    </a:moveTo>
                    <a:lnTo>
                      <a:pt x="141" y="0"/>
                    </a:lnTo>
                    <a:lnTo>
                      <a:pt x="141" y="104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41" y="2"/>
                    </a:lnTo>
                    <a:lnTo>
                      <a:pt x="141" y="104"/>
                    </a:lnTo>
                    <a:lnTo>
                      <a:pt x="3" y="10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7A7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43014" name="Group 608">
              <a:extLst>
                <a:ext uri="{FF2B5EF4-FFF2-40B4-BE49-F238E27FC236}">
                  <a16:creationId xmlns:a16="http://schemas.microsoft.com/office/drawing/2014/main" id="{F0E2240C-C675-004A-AF5B-BDD80D86E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8061" y="2308622"/>
              <a:ext cx="4198144" cy="2089547"/>
              <a:chOff x="418" y="1939"/>
              <a:chExt cx="3526" cy="1755"/>
            </a:xfrm>
          </p:grpSpPr>
          <p:sp>
            <p:nvSpPr>
              <p:cNvPr id="43203" name="Freeform 609">
                <a:extLst>
                  <a:ext uri="{FF2B5EF4-FFF2-40B4-BE49-F238E27FC236}">
                    <a16:creationId xmlns:a16="http://schemas.microsoft.com/office/drawing/2014/main" id="{90EAB5DB-1F96-BD4E-9C7F-3C192B595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2" y="3500"/>
                <a:ext cx="138" cy="102"/>
              </a:xfrm>
              <a:custGeom>
                <a:avLst/>
                <a:gdLst>
                  <a:gd name="T0" fmla="*/ 0 w 138"/>
                  <a:gd name="T1" fmla="*/ 0 h 102"/>
                  <a:gd name="T2" fmla="*/ 138 w 138"/>
                  <a:gd name="T3" fmla="*/ 0 h 102"/>
                  <a:gd name="T4" fmla="*/ 138 w 138"/>
                  <a:gd name="T5" fmla="*/ 102 h 102"/>
                  <a:gd name="T6" fmla="*/ 0 w 138"/>
                  <a:gd name="T7" fmla="*/ 102 h 102"/>
                  <a:gd name="T8" fmla="*/ 0 w 138"/>
                  <a:gd name="T9" fmla="*/ 0 h 102"/>
                  <a:gd name="T10" fmla="*/ 1 w 138"/>
                  <a:gd name="T11" fmla="*/ 2 h 102"/>
                  <a:gd name="T12" fmla="*/ 138 w 138"/>
                  <a:gd name="T13" fmla="*/ 2 h 102"/>
                  <a:gd name="T14" fmla="*/ 138 w 138"/>
                  <a:gd name="T15" fmla="*/ 102 h 102"/>
                  <a:gd name="T16" fmla="*/ 1 w 138"/>
                  <a:gd name="T17" fmla="*/ 102 h 102"/>
                  <a:gd name="T18" fmla="*/ 1 w 138"/>
                  <a:gd name="T19" fmla="*/ 2 h 1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8" h="102">
                    <a:moveTo>
                      <a:pt x="0" y="0"/>
                    </a:moveTo>
                    <a:lnTo>
                      <a:pt x="138" y="0"/>
                    </a:lnTo>
                    <a:lnTo>
                      <a:pt x="138" y="102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38" y="2"/>
                    </a:lnTo>
                    <a:lnTo>
                      <a:pt x="138" y="102"/>
                    </a:lnTo>
                    <a:lnTo>
                      <a:pt x="1" y="10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4" name="Freeform 610">
                <a:extLst>
                  <a:ext uri="{FF2B5EF4-FFF2-40B4-BE49-F238E27FC236}">
                    <a16:creationId xmlns:a16="http://schemas.microsoft.com/office/drawing/2014/main" id="{F0AE1AAF-CD7E-884E-8F82-7E64744966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" y="3502"/>
                <a:ext cx="137" cy="100"/>
              </a:xfrm>
              <a:custGeom>
                <a:avLst/>
                <a:gdLst>
                  <a:gd name="T0" fmla="*/ 0 w 137"/>
                  <a:gd name="T1" fmla="*/ 0 h 100"/>
                  <a:gd name="T2" fmla="*/ 137 w 137"/>
                  <a:gd name="T3" fmla="*/ 0 h 100"/>
                  <a:gd name="T4" fmla="*/ 137 w 137"/>
                  <a:gd name="T5" fmla="*/ 100 h 100"/>
                  <a:gd name="T6" fmla="*/ 0 w 137"/>
                  <a:gd name="T7" fmla="*/ 100 h 100"/>
                  <a:gd name="T8" fmla="*/ 0 w 137"/>
                  <a:gd name="T9" fmla="*/ 0 h 100"/>
                  <a:gd name="T10" fmla="*/ 3 w 137"/>
                  <a:gd name="T11" fmla="*/ 1 h 100"/>
                  <a:gd name="T12" fmla="*/ 137 w 137"/>
                  <a:gd name="T13" fmla="*/ 1 h 100"/>
                  <a:gd name="T14" fmla="*/ 137 w 137"/>
                  <a:gd name="T15" fmla="*/ 100 h 100"/>
                  <a:gd name="T16" fmla="*/ 3 w 137"/>
                  <a:gd name="T17" fmla="*/ 100 h 100"/>
                  <a:gd name="T18" fmla="*/ 3 w 137"/>
                  <a:gd name="T19" fmla="*/ 1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7" h="100">
                    <a:moveTo>
                      <a:pt x="0" y="0"/>
                    </a:moveTo>
                    <a:lnTo>
                      <a:pt x="137" y="0"/>
                    </a:lnTo>
                    <a:lnTo>
                      <a:pt x="137" y="100"/>
                    </a:lnTo>
                    <a:lnTo>
                      <a:pt x="0" y="10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37" y="1"/>
                    </a:lnTo>
                    <a:lnTo>
                      <a:pt x="137" y="100"/>
                    </a:lnTo>
                    <a:lnTo>
                      <a:pt x="3" y="10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A9A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5" name="Freeform 611">
                <a:extLst>
                  <a:ext uri="{FF2B5EF4-FFF2-40B4-BE49-F238E27FC236}">
                    <a16:creationId xmlns:a16="http://schemas.microsoft.com/office/drawing/2014/main" id="{1A9ADB8E-2768-984E-A0B6-D147D6AA7B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" y="3503"/>
                <a:ext cx="134" cy="99"/>
              </a:xfrm>
              <a:custGeom>
                <a:avLst/>
                <a:gdLst>
                  <a:gd name="T0" fmla="*/ 0 w 134"/>
                  <a:gd name="T1" fmla="*/ 0 h 99"/>
                  <a:gd name="T2" fmla="*/ 134 w 134"/>
                  <a:gd name="T3" fmla="*/ 0 h 99"/>
                  <a:gd name="T4" fmla="*/ 134 w 134"/>
                  <a:gd name="T5" fmla="*/ 99 h 99"/>
                  <a:gd name="T6" fmla="*/ 0 w 134"/>
                  <a:gd name="T7" fmla="*/ 99 h 99"/>
                  <a:gd name="T8" fmla="*/ 0 w 134"/>
                  <a:gd name="T9" fmla="*/ 0 h 99"/>
                  <a:gd name="T10" fmla="*/ 2 w 134"/>
                  <a:gd name="T11" fmla="*/ 2 h 99"/>
                  <a:gd name="T12" fmla="*/ 134 w 134"/>
                  <a:gd name="T13" fmla="*/ 2 h 99"/>
                  <a:gd name="T14" fmla="*/ 134 w 134"/>
                  <a:gd name="T15" fmla="*/ 99 h 99"/>
                  <a:gd name="T16" fmla="*/ 2 w 134"/>
                  <a:gd name="T17" fmla="*/ 99 h 99"/>
                  <a:gd name="T18" fmla="*/ 2 w 134"/>
                  <a:gd name="T19" fmla="*/ 2 h 9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4" h="99">
                    <a:moveTo>
                      <a:pt x="0" y="0"/>
                    </a:moveTo>
                    <a:lnTo>
                      <a:pt x="134" y="0"/>
                    </a:lnTo>
                    <a:lnTo>
                      <a:pt x="134" y="99"/>
                    </a:lnTo>
                    <a:lnTo>
                      <a:pt x="0" y="9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34" y="2"/>
                    </a:lnTo>
                    <a:lnTo>
                      <a:pt x="134" y="99"/>
                    </a:lnTo>
                    <a:lnTo>
                      <a:pt x="2" y="9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6" name="Freeform 612">
                <a:extLst>
                  <a:ext uri="{FF2B5EF4-FFF2-40B4-BE49-F238E27FC236}">
                    <a16:creationId xmlns:a16="http://schemas.microsoft.com/office/drawing/2014/main" id="{790A13F9-2FED-4746-ACF1-0D6DE44A68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8" y="3505"/>
                <a:ext cx="132" cy="97"/>
              </a:xfrm>
              <a:custGeom>
                <a:avLst/>
                <a:gdLst>
                  <a:gd name="T0" fmla="*/ 0 w 132"/>
                  <a:gd name="T1" fmla="*/ 0 h 97"/>
                  <a:gd name="T2" fmla="*/ 132 w 132"/>
                  <a:gd name="T3" fmla="*/ 0 h 97"/>
                  <a:gd name="T4" fmla="*/ 132 w 132"/>
                  <a:gd name="T5" fmla="*/ 97 h 97"/>
                  <a:gd name="T6" fmla="*/ 0 w 132"/>
                  <a:gd name="T7" fmla="*/ 97 h 97"/>
                  <a:gd name="T8" fmla="*/ 0 w 132"/>
                  <a:gd name="T9" fmla="*/ 0 h 97"/>
                  <a:gd name="T10" fmla="*/ 3 w 132"/>
                  <a:gd name="T11" fmla="*/ 2 h 97"/>
                  <a:gd name="T12" fmla="*/ 132 w 132"/>
                  <a:gd name="T13" fmla="*/ 2 h 97"/>
                  <a:gd name="T14" fmla="*/ 132 w 132"/>
                  <a:gd name="T15" fmla="*/ 97 h 97"/>
                  <a:gd name="T16" fmla="*/ 3 w 132"/>
                  <a:gd name="T17" fmla="*/ 97 h 97"/>
                  <a:gd name="T18" fmla="*/ 3 w 132"/>
                  <a:gd name="T19" fmla="*/ 2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2" h="97">
                    <a:moveTo>
                      <a:pt x="0" y="0"/>
                    </a:moveTo>
                    <a:lnTo>
                      <a:pt x="132" y="0"/>
                    </a:lnTo>
                    <a:lnTo>
                      <a:pt x="13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32" y="2"/>
                    </a:lnTo>
                    <a:lnTo>
                      <a:pt x="132" y="97"/>
                    </a:lnTo>
                    <a:lnTo>
                      <a:pt x="3" y="9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CAC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7" name="Freeform 613">
                <a:extLst>
                  <a:ext uri="{FF2B5EF4-FFF2-40B4-BE49-F238E27FC236}">
                    <a16:creationId xmlns:a16="http://schemas.microsoft.com/office/drawing/2014/main" id="{96C5BEC1-C341-2645-9823-59D1B599C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1" y="3507"/>
                <a:ext cx="129" cy="95"/>
              </a:xfrm>
              <a:custGeom>
                <a:avLst/>
                <a:gdLst>
                  <a:gd name="T0" fmla="*/ 0 w 129"/>
                  <a:gd name="T1" fmla="*/ 0 h 95"/>
                  <a:gd name="T2" fmla="*/ 129 w 129"/>
                  <a:gd name="T3" fmla="*/ 0 h 95"/>
                  <a:gd name="T4" fmla="*/ 129 w 129"/>
                  <a:gd name="T5" fmla="*/ 95 h 95"/>
                  <a:gd name="T6" fmla="*/ 0 w 129"/>
                  <a:gd name="T7" fmla="*/ 95 h 95"/>
                  <a:gd name="T8" fmla="*/ 0 w 129"/>
                  <a:gd name="T9" fmla="*/ 0 h 95"/>
                  <a:gd name="T10" fmla="*/ 1 w 129"/>
                  <a:gd name="T11" fmla="*/ 1 h 95"/>
                  <a:gd name="T12" fmla="*/ 129 w 129"/>
                  <a:gd name="T13" fmla="*/ 1 h 95"/>
                  <a:gd name="T14" fmla="*/ 129 w 129"/>
                  <a:gd name="T15" fmla="*/ 95 h 95"/>
                  <a:gd name="T16" fmla="*/ 1 w 129"/>
                  <a:gd name="T17" fmla="*/ 95 h 95"/>
                  <a:gd name="T18" fmla="*/ 1 w 129"/>
                  <a:gd name="T19" fmla="*/ 1 h 9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5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5"/>
                    </a:lnTo>
                    <a:lnTo>
                      <a:pt x="0" y="95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129" y="1"/>
                    </a:lnTo>
                    <a:lnTo>
                      <a:pt x="129" y="95"/>
                    </a:lnTo>
                    <a:lnTo>
                      <a:pt x="1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8" name="Freeform 614">
                <a:extLst>
                  <a:ext uri="{FF2B5EF4-FFF2-40B4-BE49-F238E27FC236}">
                    <a16:creationId xmlns:a16="http://schemas.microsoft.com/office/drawing/2014/main" id="{DDF51132-7F5C-3F46-903C-D4DFD4D07D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" y="3508"/>
                <a:ext cx="128" cy="94"/>
              </a:xfrm>
              <a:custGeom>
                <a:avLst/>
                <a:gdLst>
                  <a:gd name="T0" fmla="*/ 0 w 128"/>
                  <a:gd name="T1" fmla="*/ 0 h 94"/>
                  <a:gd name="T2" fmla="*/ 128 w 128"/>
                  <a:gd name="T3" fmla="*/ 0 h 94"/>
                  <a:gd name="T4" fmla="*/ 128 w 128"/>
                  <a:gd name="T5" fmla="*/ 94 h 94"/>
                  <a:gd name="T6" fmla="*/ 0 w 128"/>
                  <a:gd name="T7" fmla="*/ 94 h 94"/>
                  <a:gd name="T8" fmla="*/ 0 w 128"/>
                  <a:gd name="T9" fmla="*/ 0 h 94"/>
                  <a:gd name="T10" fmla="*/ 3 w 128"/>
                  <a:gd name="T11" fmla="*/ 2 h 94"/>
                  <a:gd name="T12" fmla="*/ 128 w 128"/>
                  <a:gd name="T13" fmla="*/ 2 h 94"/>
                  <a:gd name="T14" fmla="*/ 128 w 128"/>
                  <a:gd name="T15" fmla="*/ 94 h 94"/>
                  <a:gd name="T16" fmla="*/ 3 w 128"/>
                  <a:gd name="T17" fmla="*/ 94 h 94"/>
                  <a:gd name="T18" fmla="*/ 3 w 128"/>
                  <a:gd name="T19" fmla="*/ 2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8" h="94">
                    <a:moveTo>
                      <a:pt x="0" y="0"/>
                    </a:moveTo>
                    <a:lnTo>
                      <a:pt x="128" y="0"/>
                    </a:lnTo>
                    <a:lnTo>
                      <a:pt x="128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8" y="2"/>
                    </a:lnTo>
                    <a:lnTo>
                      <a:pt x="128" y="94"/>
                    </a:lnTo>
                    <a:lnTo>
                      <a:pt x="3" y="9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AEAE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09" name="Freeform 615">
                <a:extLst>
                  <a:ext uri="{FF2B5EF4-FFF2-40B4-BE49-F238E27FC236}">
                    <a16:creationId xmlns:a16="http://schemas.microsoft.com/office/drawing/2014/main" id="{C4505260-1FE8-9643-8718-A45F898423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" y="3510"/>
                <a:ext cx="125" cy="92"/>
              </a:xfrm>
              <a:custGeom>
                <a:avLst/>
                <a:gdLst>
                  <a:gd name="T0" fmla="*/ 0 w 125"/>
                  <a:gd name="T1" fmla="*/ 0 h 92"/>
                  <a:gd name="T2" fmla="*/ 125 w 125"/>
                  <a:gd name="T3" fmla="*/ 0 h 92"/>
                  <a:gd name="T4" fmla="*/ 125 w 125"/>
                  <a:gd name="T5" fmla="*/ 92 h 92"/>
                  <a:gd name="T6" fmla="*/ 0 w 125"/>
                  <a:gd name="T7" fmla="*/ 92 h 92"/>
                  <a:gd name="T8" fmla="*/ 0 w 125"/>
                  <a:gd name="T9" fmla="*/ 0 h 92"/>
                  <a:gd name="T10" fmla="*/ 2 w 125"/>
                  <a:gd name="T11" fmla="*/ 1 h 92"/>
                  <a:gd name="T12" fmla="*/ 125 w 125"/>
                  <a:gd name="T13" fmla="*/ 1 h 92"/>
                  <a:gd name="T14" fmla="*/ 125 w 125"/>
                  <a:gd name="T15" fmla="*/ 92 h 92"/>
                  <a:gd name="T16" fmla="*/ 2 w 125"/>
                  <a:gd name="T17" fmla="*/ 92 h 92"/>
                  <a:gd name="T18" fmla="*/ 2 w 125"/>
                  <a:gd name="T19" fmla="*/ 1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5" h="92">
                    <a:moveTo>
                      <a:pt x="0" y="0"/>
                    </a:moveTo>
                    <a:lnTo>
                      <a:pt x="125" y="0"/>
                    </a:lnTo>
                    <a:lnTo>
                      <a:pt x="125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25" y="1"/>
                    </a:lnTo>
                    <a:lnTo>
                      <a:pt x="125" y="92"/>
                    </a:lnTo>
                    <a:lnTo>
                      <a:pt x="2" y="9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0" name="Freeform 616">
                <a:extLst>
                  <a:ext uri="{FF2B5EF4-FFF2-40B4-BE49-F238E27FC236}">
                    <a16:creationId xmlns:a16="http://schemas.microsoft.com/office/drawing/2014/main" id="{7C2DDB55-3AE8-4E4E-87C5-31B4B63BE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" y="3511"/>
                <a:ext cx="123" cy="91"/>
              </a:xfrm>
              <a:custGeom>
                <a:avLst/>
                <a:gdLst>
                  <a:gd name="T0" fmla="*/ 0 w 123"/>
                  <a:gd name="T1" fmla="*/ 0 h 91"/>
                  <a:gd name="T2" fmla="*/ 123 w 123"/>
                  <a:gd name="T3" fmla="*/ 0 h 91"/>
                  <a:gd name="T4" fmla="*/ 123 w 123"/>
                  <a:gd name="T5" fmla="*/ 91 h 91"/>
                  <a:gd name="T6" fmla="*/ 0 w 123"/>
                  <a:gd name="T7" fmla="*/ 91 h 91"/>
                  <a:gd name="T8" fmla="*/ 0 w 123"/>
                  <a:gd name="T9" fmla="*/ 0 h 91"/>
                  <a:gd name="T10" fmla="*/ 2 w 123"/>
                  <a:gd name="T11" fmla="*/ 2 h 91"/>
                  <a:gd name="T12" fmla="*/ 123 w 123"/>
                  <a:gd name="T13" fmla="*/ 2 h 91"/>
                  <a:gd name="T14" fmla="*/ 123 w 123"/>
                  <a:gd name="T15" fmla="*/ 91 h 91"/>
                  <a:gd name="T16" fmla="*/ 2 w 123"/>
                  <a:gd name="T17" fmla="*/ 91 h 91"/>
                  <a:gd name="T18" fmla="*/ 2 w 123"/>
                  <a:gd name="T19" fmla="*/ 2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3" h="91">
                    <a:moveTo>
                      <a:pt x="0" y="0"/>
                    </a:moveTo>
                    <a:lnTo>
                      <a:pt x="123" y="0"/>
                    </a:lnTo>
                    <a:lnTo>
                      <a:pt x="123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3" y="2"/>
                    </a:lnTo>
                    <a:lnTo>
                      <a:pt x="123" y="91"/>
                    </a:lnTo>
                    <a:lnTo>
                      <a:pt x="2" y="9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1" name="Freeform 617">
                <a:extLst>
                  <a:ext uri="{FF2B5EF4-FFF2-40B4-BE49-F238E27FC236}">
                    <a16:creationId xmlns:a16="http://schemas.microsoft.com/office/drawing/2014/main" id="{7BAEEC25-BE4D-7441-A840-F9313C48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3513"/>
                <a:ext cx="121" cy="89"/>
              </a:xfrm>
              <a:custGeom>
                <a:avLst/>
                <a:gdLst>
                  <a:gd name="T0" fmla="*/ 0 w 121"/>
                  <a:gd name="T1" fmla="*/ 0 h 89"/>
                  <a:gd name="T2" fmla="*/ 121 w 121"/>
                  <a:gd name="T3" fmla="*/ 0 h 89"/>
                  <a:gd name="T4" fmla="*/ 121 w 121"/>
                  <a:gd name="T5" fmla="*/ 89 h 89"/>
                  <a:gd name="T6" fmla="*/ 0 w 121"/>
                  <a:gd name="T7" fmla="*/ 89 h 89"/>
                  <a:gd name="T8" fmla="*/ 0 w 121"/>
                  <a:gd name="T9" fmla="*/ 0 h 89"/>
                  <a:gd name="T10" fmla="*/ 2 w 121"/>
                  <a:gd name="T11" fmla="*/ 2 h 89"/>
                  <a:gd name="T12" fmla="*/ 121 w 121"/>
                  <a:gd name="T13" fmla="*/ 2 h 89"/>
                  <a:gd name="T14" fmla="*/ 121 w 121"/>
                  <a:gd name="T15" fmla="*/ 89 h 89"/>
                  <a:gd name="T16" fmla="*/ 2 w 121"/>
                  <a:gd name="T17" fmla="*/ 89 h 89"/>
                  <a:gd name="T18" fmla="*/ 2 w 121"/>
                  <a:gd name="T19" fmla="*/ 2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1" h="89">
                    <a:moveTo>
                      <a:pt x="0" y="0"/>
                    </a:moveTo>
                    <a:lnTo>
                      <a:pt x="121" y="0"/>
                    </a:lnTo>
                    <a:lnTo>
                      <a:pt x="121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21" y="2"/>
                    </a:lnTo>
                    <a:lnTo>
                      <a:pt x="121" y="89"/>
                    </a:lnTo>
                    <a:lnTo>
                      <a:pt x="2" y="89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2" name="Freeform 618">
                <a:extLst>
                  <a:ext uri="{FF2B5EF4-FFF2-40B4-BE49-F238E27FC236}">
                    <a16:creationId xmlns:a16="http://schemas.microsoft.com/office/drawing/2014/main" id="{BF421EB0-1937-CC4F-B838-D729B4C3F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1" y="3515"/>
                <a:ext cx="119" cy="87"/>
              </a:xfrm>
              <a:custGeom>
                <a:avLst/>
                <a:gdLst>
                  <a:gd name="T0" fmla="*/ 0 w 119"/>
                  <a:gd name="T1" fmla="*/ 0 h 87"/>
                  <a:gd name="T2" fmla="*/ 119 w 119"/>
                  <a:gd name="T3" fmla="*/ 0 h 87"/>
                  <a:gd name="T4" fmla="*/ 119 w 119"/>
                  <a:gd name="T5" fmla="*/ 87 h 87"/>
                  <a:gd name="T6" fmla="*/ 0 w 119"/>
                  <a:gd name="T7" fmla="*/ 87 h 87"/>
                  <a:gd name="T8" fmla="*/ 0 w 119"/>
                  <a:gd name="T9" fmla="*/ 0 h 87"/>
                  <a:gd name="T10" fmla="*/ 3 w 119"/>
                  <a:gd name="T11" fmla="*/ 1 h 87"/>
                  <a:gd name="T12" fmla="*/ 119 w 119"/>
                  <a:gd name="T13" fmla="*/ 1 h 87"/>
                  <a:gd name="T14" fmla="*/ 119 w 119"/>
                  <a:gd name="T15" fmla="*/ 87 h 87"/>
                  <a:gd name="T16" fmla="*/ 3 w 119"/>
                  <a:gd name="T17" fmla="*/ 87 h 87"/>
                  <a:gd name="T18" fmla="*/ 3 w 119"/>
                  <a:gd name="T19" fmla="*/ 1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7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9" y="1"/>
                    </a:lnTo>
                    <a:lnTo>
                      <a:pt x="119" y="87"/>
                    </a:lnTo>
                    <a:lnTo>
                      <a:pt x="3" y="87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4B4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3" name="Freeform 619">
                <a:extLst>
                  <a:ext uri="{FF2B5EF4-FFF2-40B4-BE49-F238E27FC236}">
                    <a16:creationId xmlns:a16="http://schemas.microsoft.com/office/drawing/2014/main" id="{3ED6A615-DDCF-8642-BD4E-0FCABC2A5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4" y="3516"/>
                <a:ext cx="116" cy="86"/>
              </a:xfrm>
              <a:custGeom>
                <a:avLst/>
                <a:gdLst>
                  <a:gd name="T0" fmla="*/ 0 w 116"/>
                  <a:gd name="T1" fmla="*/ 0 h 86"/>
                  <a:gd name="T2" fmla="*/ 116 w 116"/>
                  <a:gd name="T3" fmla="*/ 0 h 86"/>
                  <a:gd name="T4" fmla="*/ 116 w 116"/>
                  <a:gd name="T5" fmla="*/ 86 h 86"/>
                  <a:gd name="T6" fmla="*/ 0 w 116"/>
                  <a:gd name="T7" fmla="*/ 86 h 86"/>
                  <a:gd name="T8" fmla="*/ 0 w 116"/>
                  <a:gd name="T9" fmla="*/ 0 h 86"/>
                  <a:gd name="T10" fmla="*/ 1 w 116"/>
                  <a:gd name="T11" fmla="*/ 2 h 86"/>
                  <a:gd name="T12" fmla="*/ 116 w 116"/>
                  <a:gd name="T13" fmla="*/ 2 h 86"/>
                  <a:gd name="T14" fmla="*/ 116 w 116"/>
                  <a:gd name="T15" fmla="*/ 86 h 86"/>
                  <a:gd name="T16" fmla="*/ 1 w 116"/>
                  <a:gd name="T17" fmla="*/ 86 h 86"/>
                  <a:gd name="T18" fmla="*/ 1 w 116"/>
                  <a:gd name="T19" fmla="*/ 2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6" h="8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116" y="2"/>
                    </a:lnTo>
                    <a:lnTo>
                      <a:pt x="116" y="86"/>
                    </a:lnTo>
                    <a:lnTo>
                      <a:pt x="1" y="86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6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4" name="Freeform 620">
                <a:extLst>
                  <a:ext uri="{FF2B5EF4-FFF2-40B4-BE49-F238E27FC236}">
                    <a16:creationId xmlns:a16="http://schemas.microsoft.com/office/drawing/2014/main" id="{C7E0770A-62A2-7C47-A7F0-1122D43D3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" y="3518"/>
                <a:ext cx="115" cy="84"/>
              </a:xfrm>
              <a:custGeom>
                <a:avLst/>
                <a:gdLst>
                  <a:gd name="T0" fmla="*/ 0 w 115"/>
                  <a:gd name="T1" fmla="*/ 0 h 84"/>
                  <a:gd name="T2" fmla="*/ 115 w 115"/>
                  <a:gd name="T3" fmla="*/ 0 h 84"/>
                  <a:gd name="T4" fmla="*/ 115 w 115"/>
                  <a:gd name="T5" fmla="*/ 84 h 84"/>
                  <a:gd name="T6" fmla="*/ 0 w 115"/>
                  <a:gd name="T7" fmla="*/ 84 h 84"/>
                  <a:gd name="T8" fmla="*/ 0 w 115"/>
                  <a:gd name="T9" fmla="*/ 0 h 84"/>
                  <a:gd name="T10" fmla="*/ 3 w 115"/>
                  <a:gd name="T11" fmla="*/ 1 h 84"/>
                  <a:gd name="T12" fmla="*/ 115 w 115"/>
                  <a:gd name="T13" fmla="*/ 1 h 84"/>
                  <a:gd name="T14" fmla="*/ 115 w 115"/>
                  <a:gd name="T15" fmla="*/ 84 h 84"/>
                  <a:gd name="T16" fmla="*/ 3 w 115"/>
                  <a:gd name="T17" fmla="*/ 84 h 84"/>
                  <a:gd name="T18" fmla="*/ 3 w 115"/>
                  <a:gd name="T19" fmla="*/ 1 h 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4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4"/>
                    </a:lnTo>
                    <a:lnTo>
                      <a:pt x="0" y="84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115" y="1"/>
                    </a:lnTo>
                    <a:lnTo>
                      <a:pt x="115" y="84"/>
                    </a:lnTo>
                    <a:lnTo>
                      <a:pt x="3" y="84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5" name="Freeform 621">
                <a:extLst>
                  <a:ext uri="{FF2B5EF4-FFF2-40B4-BE49-F238E27FC236}">
                    <a16:creationId xmlns:a16="http://schemas.microsoft.com/office/drawing/2014/main" id="{810527DA-D0A8-C54E-A9C5-F44D93D014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8" y="3519"/>
                <a:ext cx="112" cy="83"/>
              </a:xfrm>
              <a:custGeom>
                <a:avLst/>
                <a:gdLst>
                  <a:gd name="T0" fmla="*/ 0 w 112"/>
                  <a:gd name="T1" fmla="*/ 0 h 83"/>
                  <a:gd name="T2" fmla="*/ 112 w 112"/>
                  <a:gd name="T3" fmla="*/ 0 h 83"/>
                  <a:gd name="T4" fmla="*/ 112 w 112"/>
                  <a:gd name="T5" fmla="*/ 83 h 83"/>
                  <a:gd name="T6" fmla="*/ 0 w 112"/>
                  <a:gd name="T7" fmla="*/ 83 h 83"/>
                  <a:gd name="T8" fmla="*/ 0 w 112"/>
                  <a:gd name="T9" fmla="*/ 0 h 83"/>
                  <a:gd name="T10" fmla="*/ 2 w 112"/>
                  <a:gd name="T11" fmla="*/ 2 h 83"/>
                  <a:gd name="T12" fmla="*/ 112 w 112"/>
                  <a:gd name="T13" fmla="*/ 2 h 83"/>
                  <a:gd name="T14" fmla="*/ 112 w 112"/>
                  <a:gd name="T15" fmla="*/ 83 h 83"/>
                  <a:gd name="T16" fmla="*/ 2 w 112"/>
                  <a:gd name="T17" fmla="*/ 83 h 83"/>
                  <a:gd name="T18" fmla="*/ 2 w 112"/>
                  <a:gd name="T19" fmla="*/ 2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83">
                    <a:moveTo>
                      <a:pt x="0" y="0"/>
                    </a:moveTo>
                    <a:lnTo>
                      <a:pt x="112" y="0"/>
                    </a:lnTo>
                    <a:lnTo>
                      <a:pt x="112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2" y="2"/>
                    </a:lnTo>
                    <a:lnTo>
                      <a:pt x="112" y="83"/>
                    </a:lnTo>
                    <a:lnTo>
                      <a:pt x="2" y="8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6" name="Freeform 622">
                <a:extLst>
                  <a:ext uri="{FF2B5EF4-FFF2-40B4-BE49-F238E27FC236}">
                    <a16:creationId xmlns:a16="http://schemas.microsoft.com/office/drawing/2014/main" id="{06B68333-172C-2649-958E-CFF8A6F55B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" y="3521"/>
                <a:ext cx="110" cy="81"/>
              </a:xfrm>
              <a:custGeom>
                <a:avLst/>
                <a:gdLst>
                  <a:gd name="T0" fmla="*/ 0 w 110"/>
                  <a:gd name="T1" fmla="*/ 0 h 81"/>
                  <a:gd name="T2" fmla="*/ 110 w 110"/>
                  <a:gd name="T3" fmla="*/ 0 h 81"/>
                  <a:gd name="T4" fmla="*/ 110 w 110"/>
                  <a:gd name="T5" fmla="*/ 81 h 81"/>
                  <a:gd name="T6" fmla="*/ 0 w 110"/>
                  <a:gd name="T7" fmla="*/ 81 h 81"/>
                  <a:gd name="T8" fmla="*/ 0 w 110"/>
                  <a:gd name="T9" fmla="*/ 0 h 81"/>
                  <a:gd name="T10" fmla="*/ 2 w 110"/>
                  <a:gd name="T11" fmla="*/ 2 h 81"/>
                  <a:gd name="T12" fmla="*/ 110 w 110"/>
                  <a:gd name="T13" fmla="*/ 2 h 81"/>
                  <a:gd name="T14" fmla="*/ 110 w 110"/>
                  <a:gd name="T15" fmla="*/ 81 h 81"/>
                  <a:gd name="T16" fmla="*/ 2 w 110"/>
                  <a:gd name="T17" fmla="*/ 81 h 81"/>
                  <a:gd name="T18" fmla="*/ 2 w 110"/>
                  <a:gd name="T19" fmla="*/ 2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81">
                    <a:moveTo>
                      <a:pt x="0" y="0"/>
                    </a:moveTo>
                    <a:lnTo>
                      <a:pt x="110" y="0"/>
                    </a:lnTo>
                    <a:lnTo>
                      <a:pt x="110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10" y="2"/>
                    </a:lnTo>
                    <a:lnTo>
                      <a:pt x="110" y="81"/>
                    </a:lnTo>
                    <a:lnTo>
                      <a:pt x="2" y="8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7" name="Freeform 623">
                <a:extLst>
                  <a:ext uri="{FF2B5EF4-FFF2-40B4-BE49-F238E27FC236}">
                    <a16:creationId xmlns:a16="http://schemas.microsoft.com/office/drawing/2014/main" id="{BC3E1398-EA69-0748-906B-898C72967B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2" y="3523"/>
                <a:ext cx="108" cy="79"/>
              </a:xfrm>
              <a:custGeom>
                <a:avLst/>
                <a:gdLst>
                  <a:gd name="T0" fmla="*/ 0 w 108"/>
                  <a:gd name="T1" fmla="*/ 0 h 79"/>
                  <a:gd name="T2" fmla="*/ 108 w 108"/>
                  <a:gd name="T3" fmla="*/ 0 h 79"/>
                  <a:gd name="T4" fmla="*/ 108 w 108"/>
                  <a:gd name="T5" fmla="*/ 79 h 79"/>
                  <a:gd name="T6" fmla="*/ 0 w 108"/>
                  <a:gd name="T7" fmla="*/ 79 h 79"/>
                  <a:gd name="T8" fmla="*/ 0 w 108"/>
                  <a:gd name="T9" fmla="*/ 0 h 79"/>
                  <a:gd name="T10" fmla="*/ 2 w 108"/>
                  <a:gd name="T11" fmla="*/ 1 h 79"/>
                  <a:gd name="T12" fmla="*/ 108 w 108"/>
                  <a:gd name="T13" fmla="*/ 1 h 79"/>
                  <a:gd name="T14" fmla="*/ 108 w 108"/>
                  <a:gd name="T15" fmla="*/ 79 h 79"/>
                  <a:gd name="T16" fmla="*/ 2 w 108"/>
                  <a:gd name="T17" fmla="*/ 79 h 79"/>
                  <a:gd name="T18" fmla="*/ 2 w 108"/>
                  <a:gd name="T19" fmla="*/ 1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9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08" y="1"/>
                    </a:lnTo>
                    <a:lnTo>
                      <a:pt x="108" y="79"/>
                    </a:lnTo>
                    <a:lnTo>
                      <a:pt x="2" y="7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8" name="Freeform 624">
                <a:extLst>
                  <a:ext uri="{FF2B5EF4-FFF2-40B4-BE49-F238E27FC236}">
                    <a16:creationId xmlns:a16="http://schemas.microsoft.com/office/drawing/2014/main" id="{B77E9BEB-A04F-DC42-AB7F-6AE98ABBAC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4" y="3524"/>
                <a:ext cx="106" cy="78"/>
              </a:xfrm>
              <a:custGeom>
                <a:avLst/>
                <a:gdLst>
                  <a:gd name="T0" fmla="*/ 0 w 106"/>
                  <a:gd name="T1" fmla="*/ 0 h 78"/>
                  <a:gd name="T2" fmla="*/ 106 w 106"/>
                  <a:gd name="T3" fmla="*/ 0 h 78"/>
                  <a:gd name="T4" fmla="*/ 106 w 106"/>
                  <a:gd name="T5" fmla="*/ 78 h 78"/>
                  <a:gd name="T6" fmla="*/ 0 w 106"/>
                  <a:gd name="T7" fmla="*/ 78 h 78"/>
                  <a:gd name="T8" fmla="*/ 0 w 106"/>
                  <a:gd name="T9" fmla="*/ 0 h 78"/>
                  <a:gd name="T10" fmla="*/ 3 w 106"/>
                  <a:gd name="T11" fmla="*/ 2 h 78"/>
                  <a:gd name="T12" fmla="*/ 106 w 106"/>
                  <a:gd name="T13" fmla="*/ 2 h 78"/>
                  <a:gd name="T14" fmla="*/ 106 w 106"/>
                  <a:gd name="T15" fmla="*/ 78 h 78"/>
                  <a:gd name="T16" fmla="*/ 3 w 106"/>
                  <a:gd name="T17" fmla="*/ 78 h 78"/>
                  <a:gd name="T18" fmla="*/ 3 w 106"/>
                  <a:gd name="T19" fmla="*/ 2 h 7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8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8"/>
                    </a:lnTo>
                    <a:lnTo>
                      <a:pt x="0" y="7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06" y="2"/>
                    </a:lnTo>
                    <a:lnTo>
                      <a:pt x="106" y="78"/>
                    </a:lnTo>
                    <a:lnTo>
                      <a:pt x="3" y="7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19" name="Freeform 625">
                <a:extLst>
                  <a:ext uri="{FF2B5EF4-FFF2-40B4-BE49-F238E27FC236}">
                    <a16:creationId xmlns:a16="http://schemas.microsoft.com/office/drawing/2014/main" id="{847093D5-7FDC-6845-BCFB-E0706902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" y="3526"/>
                <a:ext cx="103" cy="76"/>
              </a:xfrm>
              <a:custGeom>
                <a:avLst/>
                <a:gdLst>
                  <a:gd name="T0" fmla="*/ 0 w 103"/>
                  <a:gd name="T1" fmla="*/ 0 h 76"/>
                  <a:gd name="T2" fmla="*/ 103 w 103"/>
                  <a:gd name="T3" fmla="*/ 0 h 76"/>
                  <a:gd name="T4" fmla="*/ 103 w 103"/>
                  <a:gd name="T5" fmla="*/ 76 h 76"/>
                  <a:gd name="T6" fmla="*/ 0 w 103"/>
                  <a:gd name="T7" fmla="*/ 76 h 76"/>
                  <a:gd name="T8" fmla="*/ 0 w 103"/>
                  <a:gd name="T9" fmla="*/ 0 h 76"/>
                  <a:gd name="T10" fmla="*/ 2 w 103"/>
                  <a:gd name="T11" fmla="*/ 2 h 76"/>
                  <a:gd name="T12" fmla="*/ 103 w 103"/>
                  <a:gd name="T13" fmla="*/ 2 h 76"/>
                  <a:gd name="T14" fmla="*/ 103 w 103"/>
                  <a:gd name="T15" fmla="*/ 76 h 76"/>
                  <a:gd name="T16" fmla="*/ 2 w 103"/>
                  <a:gd name="T17" fmla="*/ 76 h 76"/>
                  <a:gd name="T18" fmla="*/ 2 w 103"/>
                  <a:gd name="T19" fmla="*/ 2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6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3" y="2"/>
                    </a:lnTo>
                    <a:lnTo>
                      <a:pt x="103" y="76"/>
                    </a:lnTo>
                    <a:lnTo>
                      <a:pt x="2" y="7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0" name="Freeform 626">
                <a:extLst>
                  <a:ext uri="{FF2B5EF4-FFF2-40B4-BE49-F238E27FC236}">
                    <a16:creationId xmlns:a16="http://schemas.microsoft.com/office/drawing/2014/main" id="{24685868-5C14-0746-B77A-DF453AA29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9" y="3528"/>
                <a:ext cx="101" cy="74"/>
              </a:xfrm>
              <a:custGeom>
                <a:avLst/>
                <a:gdLst>
                  <a:gd name="T0" fmla="*/ 0 w 101"/>
                  <a:gd name="T1" fmla="*/ 0 h 74"/>
                  <a:gd name="T2" fmla="*/ 101 w 101"/>
                  <a:gd name="T3" fmla="*/ 0 h 74"/>
                  <a:gd name="T4" fmla="*/ 101 w 101"/>
                  <a:gd name="T5" fmla="*/ 74 h 74"/>
                  <a:gd name="T6" fmla="*/ 0 w 101"/>
                  <a:gd name="T7" fmla="*/ 74 h 74"/>
                  <a:gd name="T8" fmla="*/ 0 w 101"/>
                  <a:gd name="T9" fmla="*/ 0 h 74"/>
                  <a:gd name="T10" fmla="*/ 2 w 101"/>
                  <a:gd name="T11" fmla="*/ 2 h 74"/>
                  <a:gd name="T12" fmla="*/ 101 w 101"/>
                  <a:gd name="T13" fmla="*/ 2 h 74"/>
                  <a:gd name="T14" fmla="*/ 101 w 101"/>
                  <a:gd name="T15" fmla="*/ 74 h 74"/>
                  <a:gd name="T16" fmla="*/ 2 w 101"/>
                  <a:gd name="T17" fmla="*/ 74 h 74"/>
                  <a:gd name="T18" fmla="*/ 2 w 101"/>
                  <a:gd name="T19" fmla="*/ 2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4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01" y="2"/>
                    </a:lnTo>
                    <a:lnTo>
                      <a:pt x="101" y="74"/>
                    </a:lnTo>
                    <a:lnTo>
                      <a:pt x="2" y="7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1" name="Freeform 627">
                <a:extLst>
                  <a:ext uri="{FF2B5EF4-FFF2-40B4-BE49-F238E27FC236}">
                    <a16:creationId xmlns:a16="http://schemas.microsoft.com/office/drawing/2014/main" id="{2D625581-88BB-8E4E-B10C-6A87A68F63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1" y="3530"/>
                <a:ext cx="99" cy="72"/>
              </a:xfrm>
              <a:custGeom>
                <a:avLst/>
                <a:gdLst>
                  <a:gd name="T0" fmla="*/ 0 w 99"/>
                  <a:gd name="T1" fmla="*/ 0 h 72"/>
                  <a:gd name="T2" fmla="*/ 99 w 99"/>
                  <a:gd name="T3" fmla="*/ 0 h 72"/>
                  <a:gd name="T4" fmla="*/ 99 w 99"/>
                  <a:gd name="T5" fmla="*/ 72 h 72"/>
                  <a:gd name="T6" fmla="*/ 0 w 99"/>
                  <a:gd name="T7" fmla="*/ 72 h 72"/>
                  <a:gd name="T8" fmla="*/ 0 w 99"/>
                  <a:gd name="T9" fmla="*/ 0 h 72"/>
                  <a:gd name="T10" fmla="*/ 2 w 99"/>
                  <a:gd name="T11" fmla="*/ 0 h 72"/>
                  <a:gd name="T12" fmla="*/ 99 w 99"/>
                  <a:gd name="T13" fmla="*/ 0 h 72"/>
                  <a:gd name="T14" fmla="*/ 99 w 99"/>
                  <a:gd name="T15" fmla="*/ 72 h 72"/>
                  <a:gd name="T16" fmla="*/ 2 w 99"/>
                  <a:gd name="T17" fmla="*/ 72 h 72"/>
                  <a:gd name="T18" fmla="*/ 2 w 99"/>
                  <a:gd name="T19" fmla="*/ 0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2">
                    <a:moveTo>
                      <a:pt x="0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2" y="0"/>
                    </a:moveTo>
                    <a:lnTo>
                      <a:pt x="99" y="0"/>
                    </a:lnTo>
                    <a:lnTo>
                      <a:pt x="99" y="72"/>
                    </a:lnTo>
                    <a:lnTo>
                      <a:pt x="2" y="7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2" name="Freeform 628">
                <a:extLst>
                  <a:ext uri="{FF2B5EF4-FFF2-40B4-BE49-F238E27FC236}">
                    <a16:creationId xmlns:a16="http://schemas.microsoft.com/office/drawing/2014/main" id="{B4B587A7-36AC-9542-B626-DC2B2953F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" y="3530"/>
                <a:ext cx="97" cy="72"/>
              </a:xfrm>
              <a:custGeom>
                <a:avLst/>
                <a:gdLst>
                  <a:gd name="T0" fmla="*/ 0 w 97"/>
                  <a:gd name="T1" fmla="*/ 0 h 72"/>
                  <a:gd name="T2" fmla="*/ 97 w 97"/>
                  <a:gd name="T3" fmla="*/ 0 h 72"/>
                  <a:gd name="T4" fmla="*/ 97 w 97"/>
                  <a:gd name="T5" fmla="*/ 72 h 72"/>
                  <a:gd name="T6" fmla="*/ 0 w 97"/>
                  <a:gd name="T7" fmla="*/ 72 h 72"/>
                  <a:gd name="T8" fmla="*/ 0 w 97"/>
                  <a:gd name="T9" fmla="*/ 0 h 72"/>
                  <a:gd name="T10" fmla="*/ 3 w 97"/>
                  <a:gd name="T11" fmla="*/ 2 h 72"/>
                  <a:gd name="T12" fmla="*/ 97 w 97"/>
                  <a:gd name="T13" fmla="*/ 2 h 72"/>
                  <a:gd name="T14" fmla="*/ 97 w 97"/>
                  <a:gd name="T15" fmla="*/ 72 h 72"/>
                  <a:gd name="T16" fmla="*/ 3 w 97"/>
                  <a:gd name="T17" fmla="*/ 72 h 72"/>
                  <a:gd name="T18" fmla="*/ 3 w 97"/>
                  <a:gd name="T19" fmla="*/ 2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7" h="72">
                    <a:moveTo>
                      <a:pt x="0" y="0"/>
                    </a:moveTo>
                    <a:lnTo>
                      <a:pt x="97" y="0"/>
                    </a:lnTo>
                    <a:lnTo>
                      <a:pt x="97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7" y="2"/>
                    </a:lnTo>
                    <a:lnTo>
                      <a:pt x="97" y="72"/>
                    </a:lnTo>
                    <a:lnTo>
                      <a:pt x="3" y="72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5C5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3" name="Freeform 629">
                <a:extLst>
                  <a:ext uri="{FF2B5EF4-FFF2-40B4-BE49-F238E27FC236}">
                    <a16:creationId xmlns:a16="http://schemas.microsoft.com/office/drawing/2014/main" id="{C20F9A1D-8148-5342-A211-F7F6BF4AE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" y="3532"/>
                <a:ext cx="94" cy="70"/>
              </a:xfrm>
              <a:custGeom>
                <a:avLst/>
                <a:gdLst>
                  <a:gd name="T0" fmla="*/ 0 w 94"/>
                  <a:gd name="T1" fmla="*/ 0 h 70"/>
                  <a:gd name="T2" fmla="*/ 94 w 94"/>
                  <a:gd name="T3" fmla="*/ 0 h 70"/>
                  <a:gd name="T4" fmla="*/ 94 w 94"/>
                  <a:gd name="T5" fmla="*/ 70 h 70"/>
                  <a:gd name="T6" fmla="*/ 0 w 94"/>
                  <a:gd name="T7" fmla="*/ 70 h 70"/>
                  <a:gd name="T8" fmla="*/ 0 w 94"/>
                  <a:gd name="T9" fmla="*/ 0 h 70"/>
                  <a:gd name="T10" fmla="*/ 1 w 94"/>
                  <a:gd name="T11" fmla="*/ 2 h 70"/>
                  <a:gd name="T12" fmla="*/ 94 w 94"/>
                  <a:gd name="T13" fmla="*/ 2 h 70"/>
                  <a:gd name="T14" fmla="*/ 94 w 94"/>
                  <a:gd name="T15" fmla="*/ 70 h 70"/>
                  <a:gd name="T16" fmla="*/ 1 w 94"/>
                  <a:gd name="T17" fmla="*/ 70 h 70"/>
                  <a:gd name="T18" fmla="*/ 1 w 94"/>
                  <a:gd name="T19" fmla="*/ 2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4" h="70">
                    <a:moveTo>
                      <a:pt x="0" y="0"/>
                    </a:moveTo>
                    <a:lnTo>
                      <a:pt x="94" y="0"/>
                    </a:lnTo>
                    <a:lnTo>
                      <a:pt x="94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94" y="2"/>
                    </a:lnTo>
                    <a:lnTo>
                      <a:pt x="94" y="70"/>
                    </a:lnTo>
                    <a:lnTo>
                      <a:pt x="1" y="70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4" name="Freeform 630">
                <a:extLst>
                  <a:ext uri="{FF2B5EF4-FFF2-40B4-BE49-F238E27FC236}">
                    <a16:creationId xmlns:a16="http://schemas.microsoft.com/office/drawing/2014/main" id="{D108D55B-4E62-B242-AFE2-E9BE207326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7" y="3534"/>
                <a:ext cx="93" cy="68"/>
              </a:xfrm>
              <a:custGeom>
                <a:avLst/>
                <a:gdLst>
                  <a:gd name="T0" fmla="*/ 0 w 93"/>
                  <a:gd name="T1" fmla="*/ 0 h 68"/>
                  <a:gd name="T2" fmla="*/ 93 w 93"/>
                  <a:gd name="T3" fmla="*/ 0 h 68"/>
                  <a:gd name="T4" fmla="*/ 93 w 93"/>
                  <a:gd name="T5" fmla="*/ 68 h 68"/>
                  <a:gd name="T6" fmla="*/ 0 w 93"/>
                  <a:gd name="T7" fmla="*/ 68 h 68"/>
                  <a:gd name="T8" fmla="*/ 0 w 93"/>
                  <a:gd name="T9" fmla="*/ 0 h 68"/>
                  <a:gd name="T10" fmla="*/ 3 w 93"/>
                  <a:gd name="T11" fmla="*/ 2 h 68"/>
                  <a:gd name="T12" fmla="*/ 93 w 93"/>
                  <a:gd name="T13" fmla="*/ 2 h 68"/>
                  <a:gd name="T14" fmla="*/ 93 w 93"/>
                  <a:gd name="T15" fmla="*/ 68 h 68"/>
                  <a:gd name="T16" fmla="*/ 3 w 93"/>
                  <a:gd name="T17" fmla="*/ 68 h 68"/>
                  <a:gd name="T18" fmla="*/ 3 w 93"/>
                  <a:gd name="T19" fmla="*/ 2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3" h="68">
                    <a:moveTo>
                      <a:pt x="0" y="0"/>
                    </a:moveTo>
                    <a:lnTo>
                      <a:pt x="93" y="0"/>
                    </a:lnTo>
                    <a:lnTo>
                      <a:pt x="93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93" y="2"/>
                    </a:lnTo>
                    <a:lnTo>
                      <a:pt x="93" y="68"/>
                    </a:lnTo>
                    <a:lnTo>
                      <a:pt x="3" y="6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C8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5" name="Freeform 631">
                <a:extLst>
                  <a:ext uri="{FF2B5EF4-FFF2-40B4-BE49-F238E27FC236}">
                    <a16:creationId xmlns:a16="http://schemas.microsoft.com/office/drawing/2014/main" id="{6D734936-26B3-144B-8C4F-F158470CE9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0" y="3536"/>
                <a:ext cx="90" cy="66"/>
              </a:xfrm>
              <a:custGeom>
                <a:avLst/>
                <a:gdLst>
                  <a:gd name="T0" fmla="*/ 0 w 90"/>
                  <a:gd name="T1" fmla="*/ 0 h 66"/>
                  <a:gd name="T2" fmla="*/ 90 w 90"/>
                  <a:gd name="T3" fmla="*/ 0 h 66"/>
                  <a:gd name="T4" fmla="*/ 90 w 90"/>
                  <a:gd name="T5" fmla="*/ 66 h 66"/>
                  <a:gd name="T6" fmla="*/ 0 w 90"/>
                  <a:gd name="T7" fmla="*/ 66 h 66"/>
                  <a:gd name="T8" fmla="*/ 0 w 90"/>
                  <a:gd name="T9" fmla="*/ 0 h 66"/>
                  <a:gd name="T10" fmla="*/ 2 w 90"/>
                  <a:gd name="T11" fmla="*/ 1 h 66"/>
                  <a:gd name="T12" fmla="*/ 90 w 90"/>
                  <a:gd name="T13" fmla="*/ 1 h 66"/>
                  <a:gd name="T14" fmla="*/ 90 w 90"/>
                  <a:gd name="T15" fmla="*/ 66 h 66"/>
                  <a:gd name="T16" fmla="*/ 2 w 90"/>
                  <a:gd name="T17" fmla="*/ 66 h 66"/>
                  <a:gd name="T18" fmla="*/ 2 w 90"/>
                  <a:gd name="T19" fmla="*/ 1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66">
                    <a:moveTo>
                      <a:pt x="0" y="0"/>
                    </a:moveTo>
                    <a:lnTo>
                      <a:pt x="90" y="0"/>
                    </a:lnTo>
                    <a:lnTo>
                      <a:pt x="90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0" y="1"/>
                    </a:lnTo>
                    <a:lnTo>
                      <a:pt x="90" y="66"/>
                    </a:lnTo>
                    <a:lnTo>
                      <a:pt x="2" y="6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6" name="Freeform 632">
                <a:extLst>
                  <a:ext uri="{FF2B5EF4-FFF2-40B4-BE49-F238E27FC236}">
                    <a16:creationId xmlns:a16="http://schemas.microsoft.com/office/drawing/2014/main" id="{671388F6-6741-964C-B529-4D4C429A94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2" y="3537"/>
                <a:ext cx="88" cy="65"/>
              </a:xfrm>
              <a:custGeom>
                <a:avLst/>
                <a:gdLst>
                  <a:gd name="T0" fmla="*/ 0 w 88"/>
                  <a:gd name="T1" fmla="*/ 0 h 65"/>
                  <a:gd name="T2" fmla="*/ 88 w 88"/>
                  <a:gd name="T3" fmla="*/ 0 h 65"/>
                  <a:gd name="T4" fmla="*/ 88 w 88"/>
                  <a:gd name="T5" fmla="*/ 65 h 65"/>
                  <a:gd name="T6" fmla="*/ 0 w 88"/>
                  <a:gd name="T7" fmla="*/ 65 h 65"/>
                  <a:gd name="T8" fmla="*/ 0 w 88"/>
                  <a:gd name="T9" fmla="*/ 0 h 65"/>
                  <a:gd name="T10" fmla="*/ 2 w 88"/>
                  <a:gd name="T11" fmla="*/ 2 h 65"/>
                  <a:gd name="T12" fmla="*/ 88 w 88"/>
                  <a:gd name="T13" fmla="*/ 2 h 65"/>
                  <a:gd name="T14" fmla="*/ 88 w 88"/>
                  <a:gd name="T15" fmla="*/ 65 h 65"/>
                  <a:gd name="T16" fmla="*/ 2 w 88"/>
                  <a:gd name="T17" fmla="*/ 65 h 65"/>
                  <a:gd name="T18" fmla="*/ 2 w 88"/>
                  <a:gd name="T19" fmla="*/ 2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8" h="65">
                    <a:moveTo>
                      <a:pt x="0" y="0"/>
                    </a:moveTo>
                    <a:lnTo>
                      <a:pt x="88" y="0"/>
                    </a:lnTo>
                    <a:lnTo>
                      <a:pt x="88" y="6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8" y="2"/>
                    </a:lnTo>
                    <a:lnTo>
                      <a:pt x="88" y="65"/>
                    </a:lnTo>
                    <a:lnTo>
                      <a:pt x="2" y="6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7" name="Freeform 633">
                <a:extLst>
                  <a:ext uri="{FF2B5EF4-FFF2-40B4-BE49-F238E27FC236}">
                    <a16:creationId xmlns:a16="http://schemas.microsoft.com/office/drawing/2014/main" id="{00C68E4E-E7CA-1B42-B015-2A1DD4F67B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4" y="3539"/>
                <a:ext cx="86" cy="63"/>
              </a:xfrm>
              <a:custGeom>
                <a:avLst/>
                <a:gdLst>
                  <a:gd name="T0" fmla="*/ 0 w 86"/>
                  <a:gd name="T1" fmla="*/ 0 h 63"/>
                  <a:gd name="T2" fmla="*/ 86 w 86"/>
                  <a:gd name="T3" fmla="*/ 0 h 63"/>
                  <a:gd name="T4" fmla="*/ 86 w 86"/>
                  <a:gd name="T5" fmla="*/ 63 h 63"/>
                  <a:gd name="T6" fmla="*/ 0 w 86"/>
                  <a:gd name="T7" fmla="*/ 63 h 63"/>
                  <a:gd name="T8" fmla="*/ 0 w 86"/>
                  <a:gd name="T9" fmla="*/ 0 h 63"/>
                  <a:gd name="T10" fmla="*/ 2 w 86"/>
                  <a:gd name="T11" fmla="*/ 2 h 63"/>
                  <a:gd name="T12" fmla="*/ 86 w 86"/>
                  <a:gd name="T13" fmla="*/ 2 h 63"/>
                  <a:gd name="T14" fmla="*/ 86 w 86"/>
                  <a:gd name="T15" fmla="*/ 63 h 63"/>
                  <a:gd name="T16" fmla="*/ 2 w 86"/>
                  <a:gd name="T17" fmla="*/ 63 h 63"/>
                  <a:gd name="T18" fmla="*/ 2 w 86"/>
                  <a:gd name="T19" fmla="*/ 2 h 6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6" h="63">
                    <a:moveTo>
                      <a:pt x="0" y="0"/>
                    </a:moveTo>
                    <a:lnTo>
                      <a:pt x="86" y="0"/>
                    </a:lnTo>
                    <a:lnTo>
                      <a:pt x="86" y="63"/>
                    </a:lnTo>
                    <a:lnTo>
                      <a:pt x="0" y="6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86" y="2"/>
                    </a:lnTo>
                    <a:lnTo>
                      <a:pt x="86" y="63"/>
                    </a:lnTo>
                    <a:lnTo>
                      <a:pt x="2" y="6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8" name="Freeform 634">
                <a:extLst>
                  <a:ext uri="{FF2B5EF4-FFF2-40B4-BE49-F238E27FC236}">
                    <a16:creationId xmlns:a16="http://schemas.microsoft.com/office/drawing/2014/main" id="{FE1EBE1C-5B65-D847-8B07-F918614DF5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" y="3541"/>
                <a:ext cx="84" cy="61"/>
              </a:xfrm>
              <a:custGeom>
                <a:avLst/>
                <a:gdLst>
                  <a:gd name="T0" fmla="*/ 0 w 84"/>
                  <a:gd name="T1" fmla="*/ 0 h 61"/>
                  <a:gd name="T2" fmla="*/ 84 w 84"/>
                  <a:gd name="T3" fmla="*/ 0 h 61"/>
                  <a:gd name="T4" fmla="*/ 84 w 84"/>
                  <a:gd name="T5" fmla="*/ 61 h 61"/>
                  <a:gd name="T6" fmla="*/ 0 w 84"/>
                  <a:gd name="T7" fmla="*/ 61 h 61"/>
                  <a:gd name="T8" fmla="*/ 0 w 84"/>
                  <a:gd name="T9" fmla="*/ 0 h 61"/>
                  <a:gd name="T10" fmla="*/ 2 w 84"/>
                  <a:gd name="T11" fmla="*/ 1 h 61"/>
                  <a:gd name="T12" fmla="*/ 84 w 84"/>
                  <a:gd name="T13" fmla="*/ 1 h 61"/>
                  <a:gd name="T14" fmla="*/ 84 w 84"/>
                  <a:gd name="T15" fmla="*/ 61 h 61"/>
                  <a:gd name="T16" fmla="*/ 2 w 84"/>
                  <a:gd name="T17" fmla="*/ 61 h 61"/>
                  <a:gd name="T18" fmla="*/ 2 w 84"/>
                  <a:gd name="T19" fmla="*/ 1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4" h="61">
                    <a:moveTo>
                      <a:pt x="0" y="0"/>
                    </a:moveTo>
                    <a:lnTo>
                      <a:pt x="84" y="0"/>
                    </a:lnTo>
                    <a:lnTo>
                      <a:pt x="84" y="61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84" y="1"/>
                    </a:lnTo>
                    <a:lnTo>
                      <a:pt x="84" y="61"/>
                    </a:lnTo>
                    <a:lnTo>
                      <a:pt x="2" y="6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29" name="Freeform 635">
                <a:extLst>
                  <a:ext uri="{FF2B5EF4-FFF2-40B4-BE49-F238E27FC236}">
                    <a16:creationId xmlns:a16="http://schemas.microsoft.com/office/drawing/2014/main" id="{FD9EF6B1-11E1-234E-8FB5-2CE94A1101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" y="3542"/>
                <a:ext cx="82" cy="60"/>
              </a:xfrm>
              <a:custGeom>
                <a:avLst/>
                <a:gdLst>
                  <a:gd name="T0" fmla="*/ 0 w 82"/>
                  <a:gd name="T1" fmla="*/ 0 h 60"/>
                  <a:gd name="T2" fmla="*/ 82 w 82"/>
                  <a:gd name="T3" fmla="*/ 0 h 60"/>
                  <a:gd name="T4" fmla="*/ 82 w 82"/>
                  <a:gd name="T5" fmla="*/ 60 h 60"/>
                  <a:gd name="T6" fmla="*/ 0 w 82"/>
                  <a:gd name="T7" fmla="*/ 60 h 60"/>
                  <a:gd name="T8" fmla="*/ 0 w 82"/>
                  <a:gd name="T9" fmla="*/ 0 h 60"/>
                  <a:gd name="T10" fmla="*/ 3 w 82"/>
                  <a:gd name="T11" fmla="*/ 1 h 60"/>
                  <a:gd name="T12" fmla="*/ 82 w 82"/>
                  <a:gd name="T13" fmla="*/ 1 h 60"/>
                  <a:gd name="T14" fmla="*/ 82 w 82"/>
                  <a:gd name="T15" fmla="*/ 60 h 60"/>
                  <a:gd name="T16" fmla="*/ 3 w 82"/>
                  <a:gd name="T17" fmla="*/ 60 h 60"/>
                  <a:gd name="T18" fmla="*/ 3 w 82"/>
                  <a:gd name="T19" fmla="*/ 1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2" h="60">
                    <a:moveTo>
                      <a:pt x="0" y="0"/>
                    </a:moveTo>
                    <a:lnTo>
                      <a:pt x="82" y="0"/>
                    </a:lnTo>
                    <a:lnTo>
                      <a:pt x="82" y="6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82" y="1"/>
                    </a:lnTo>
                    <a:lnTo>
                      <a:pt x="82" y="60"/>
                    </a:lnTo>
                    <a:lnTo>
                      <a:pt x="3" y="6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0" name="Freeform 636">
                <a:extLst>
                  <a:ext uri="{FF2B5EF4-FFF2-40B4-BE49-F238E27FC236}">
                    <a16:creationId xmlns:a16="http://schemas.microsoft.com/office/drawing/2014/main" id="{89388CA4-6662-DD44-8837-F4916CD86C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" y="3543"/>
                <a:ext cx="79" cy="59"/>
              </a:xfrm>
              <a:custGeom>
                <a:avLst/>
                <a:gdLst>
                  <a:gd name="T0" fmla="*/ 0 w 79"/>
                  <a:gd name="T1" fmla="*/ 0 h 59"/>
                  <a:gd name="T2" fmla="*/ 79 w 79"/>
                  <a:gd name="T3" fmla="*/ 0 h 59"/>
                  <a:gd name="T4" fmla="*/ 79 w 79"/>
                  <a:gd name="T5" fmla="*/ 59 h 59"/>
                  <a:gd name="T6" fmla="*/ 0 w 79"/>
                  <a:gd name="T7" fmla="*/ 59 h 59"/>
                  <a:gd name="T8" fmla="*/ 0 w 79"/>
                  <a:gd name="T9" fmla="*/ 0 h 59"/>
                  <a:gd name="T10" fmla="*/ 1 w 79"/>
                  <a:gd name="T11" fmla="*/ 2 h 59"/>
                  <a:gd name="T12" fmla="*/ 79 w 79"/>
                  <a:gd name="T13" fmla="*/ 2 h 59"/>
                  <a:gd name="T14" fmla="*/ 79 w 79"/>
                  <a:gd name="T15" fmla="*/ 59 h 59"/>
                  <a:gd name="T16" fmla="*/ 1 w 79"/>
                  <a:gd name="T17" fmla="*/ 59 h 59"/>
                  <a:gd name="T18" fmla="*/ 1 w 79"/>
                  <a:gd name="T19" fmla="*/ 2 h 5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59">
                    <a:moveTo>
                      <a:pt x="0" y="0"/>
                    </a:moveTo>
                    <a:lnTo>
                      <a:pt x="79" y="0"/>
                    </a:lnTo>
                    <a:lnTo>
                      <a:pt x="7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79" y="2"/>
                    </a:lnTo>
                    <a:lnTo>
                      <a:pt x="79" y="59"/>
                    </a:lnTo>
                    <a:lnTo>
                      <a:pt x="1" y="5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1" name="Freeform 637">
                <a:extLst>
                  <a:ext uri="{FF2B5EF4-FFF2-40B4-BE49-F238E27FC236}">
                    <a16:creationId xmlns:a16="http://schemas.microsoft.com/office/drawing/2014/main" id="{1A04565B-E222-F34D-8826-71ECBD402C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2" y="3545"/>
                <a:ext cx="78" cy="57"/>
              </a:xfrm>
              <a:custGeom>
                <a:avLst/>
                <a:gdLst>
                  <a:gd name="T0" fmla="*/ 0 w 78"/>
                  <a:gd name="T1" fmla="*/ 0 h 57"/>
                  <a:gd name="T2" fmla="*/ 78 w 78"/>
                  <a:gd name="T3" fmla="*/ 0 h 57"/>
                  <a:gd name="T4" fmla="*/ 78 w 78"/>
                  <a:gd name="T5" fmla="*/ 57 h 57"/>
                  <a:gd name="T6" fmla="*/ 0 w 78"/>
                  <a:gd name="T7" fmla="*/ 57 h 57"/>
                  <a:gd name="T8" fmla="*/ 0 w 78"/>
                  <a:gd name="T9" fmla="*/ 0 h 57"/>
                  <a:gd name="T10" fmla="*/ 3 w 78"/>
                  <a:gd name="T11" fmla="*/ 2 h 57"/>
                  <a:gd name="T12" fmla="*/ 78 w 78"/>
                  <a:gd name="T13" fmla="*/ 2 h 57"/>
                  <a:gd name="T14" fmla="*/ 78 w 78"/>
                  <a:gd name="T15" fmla="*/ 57 h 57"/>
                  <a:gd name="T16" fmla="*/ 3 w 78"/>
                  <a:gd name="T17" fmla="*/ 57 h 57"/>
                  <a:gd name="T18" fmla="*/ 3 w 7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8" h="57">
                    <a:moveTo>
                      <a:pt x="0" y="0"/>
                    </a:moveTo>
                    <a:lnTo>
                      <a:pt x="78" y="0"/>
                    </a:lnTo>
                    <a:lnTo>
                      <a:pt x="78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78" y="2"/>
                    </a:lnTo>
                    <a:lnTo>
                      <a:pt x="78" y="57"/>
                    </a:lnTo>
                    <a:lnTo>
                      <a:pt x="3" y="5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2" name="Freeform 638">
                <a:extLst>
                  <a:ext uri="{FF2B5EF4-FFF2-40B4-BE49-F238E27FC236}">
                    <a16:creationId xmlns:a16="http://schemas.microsoft.com/office/drawing/2014/main" id="{CE72D8EB-5A9C-C143-9CDD-8025E6C07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5" y="3547"/>
                <a:ext cx="75" cy="55"/>
              </a:xfrm>
              <a:custGeom>
                <a:avLst/>
                <a:gdLst>
                  <a:gd name="T0" fmla="*/ 0 w 75"/>
                  <a:gd name="T1" fmla="*/ 0 h 55"/>
                  <a:gd name="T2" fmla="*/ 75 w 75"/>
                  <a:gd name="T3" fmla="*/ 0 h 55"/>
                  <a:gd name="T4" fmla="*/ 75 w 75"/>
                  <a:gd name="T5" fmla="*/ 55 h 55"/>
                  <a:gd name="T6" fmla="*/ 0 w 75"/>
                  <a:gd name="T7" fmla="*/ 55 h 55"/>
                  <a:gd name="T8" fmla="*/ 0 w 75"/>
                  <a:gd name="T9" fmla="*/ 0 h 55"/>
                  <a:gd name="T10" fmla="*/ 2 w 75"/>
                  <a:gd name="T11" fmla="*/ 2 h 55"/>
                  <a:gd name="T12" fmla="*/ 75 w 75"/>
                  <a:gd name="T13" fmla="*/ 2 h 55"/>
                  <a:gd name="T14" fmla="*/ 75 w 75"/>
                  <a:gd name="T15" fmla="*/ 55 h 55"/>
                  <a:gd name="T16" fmla="*/ 2 w 75"/>
                  <a:gd name="T17" fmla="*/ 55 h 55"/>
                  <a:gd name="T18" fmla="*/ 2 w 75"/>
                  <a:gd name="T19" fmla="*/ 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5" h="55">
                    <a:moveTo>
                      <a:pt x="0" y="0"/>
                    </a:moveTo>
                    <a:lnTo>
                      <a:pt x="75" y="0"/>
                    </a:lnTo>
                    <a:lnTo>
                      <a:pt x="75" y="55"/>
                    </a:lnTo>
                    <a:lnTo>
                      <a:pt x="0" y="55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75" y="2"/>
                    </a:lnTo>
                    <a:lnTo>
                      <a:pt x="75" y="55"/>
                    </a:lnTo>
                    <a:lnTo>
                      <a:pt x="2" y="5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3" name="Freeform 639">
                <a:extLst>
                  <a:ext uri="{FF2B5EF4-FFF2-40B4-BE49-F238E27FC236}">
                    <a16:creationId xmlns:a16="http://schemas.microsoft.com/office/drawing/2014/main" id="{1E851B24-C696-C04E-A074-CE927DF2BD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" y="3549"/>
                <a:ext cx="73" cy="53"/>
              </a:xfrm>
              <a:custGeom>
                <a:avLst/>
                <a:gdLst>
                  <a:gd name="T0" fmla="*/ 0 w 73"/>
                  <a:gd name="T1" fmla="*/ 0 h 53"/>
                  <a:gd name="T2" fmla="*/ 73 w 73"/>
                  <a:gd name="T3" fmla="*/ 0 h 53"/>
                  <a:gd name="T4" fmla="*/ 73 w 73"/>
                  <a:gd name="T5" fmla="*/ 53 h 53"/>
                  <a:gd name="T6" fmla="*/ 0 w 73"/>
                  <a:gd name="T7" fmla="*/ 53 h 53"/>
                  <a:gd name="T8" fmla="*/ 0 w 73"/>
                  <a:gd name="T9" fmla="*/ 0 h 53"/>
                  <a:gd name="T10" fmla="*/ 2 w 73"/>
                  <a:gd name="T11" fmla="*/ 1 h 53"/>
                  <a:gd name="T12" fmla="*/ 73 w 73"/>
                  <a:gd name="T13" fmla="*/ 1 h 53"/>
                  <a:gd name="T14" fmla="*/ 73 w 73"/>
                  <a:gd name="T15" fmla="*/ 53 h 53"/>
                  <a:gd name="T16" fmla="*/ 2 w 73"/>
                  <a:gd name="T17" fmla="*/ 53 h 53"/>
                  <a:gd name="T18" fmla="*/ 2 w 73"/>
                  <a:gd name="T19" fmla="*/ 1 h 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3" h="53">
                    <a:moveTo>
                      <a:pt x="0" y="0"/>
                    </a:moveTo>
                    <a:lnTo>
                      <a:pt x="73" y="0"/>
                    </a:lnTo>
                    <a:lnTo>
                      <a:pt x="7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3" y="1"/>
                    </a:lnTo>
                    <a:lnTo>
                      <a:pt x="73" y="53"/>
                    </a:lnTo>
                    <a:lnTo>
                      <a:pt x="2" y="53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5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4" name="Freeform 640">
                <a:extLst>
                  <a:ext uri="{FF2B5EF4-FFF2-40B4-BE49-F238E27FC236}">
                    <a16:creationId xmlns:a16="http://schemas.microsoft.com/office/drawing/2014/main" id="{A0A1B341-3545-2F41-ADEF-226F05245A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" y="3550"/>
                <a:ext cx="71" cy="52"/>
              </a:xfrm>
              <a:custGeom>
                <a:avLst/>
                <a:gdLst>
                  <a:gd name="T0" fmla="*/ 0 w 71"/>
                  <a:gd name="T1" fmla="*/ 0 h 52"/>
                  <a:gd name="T2" fmla="*/ 71 w 71"/>
                  <a:gd name="T3" fmla="*/ 0 h 52"/>
                  <a:gd name="T4" fmla="*/ 71 w 71"/>
                  <a:gd name="T5" fmla="*/ 52 h 52"/>
                  <a:gd name="T6" fmla="*/ 0 w 71"/>
                  <a:gd name="T7" fmla="*/ 52 h 52"/>
                  <a:gd name="T8" fmla="*/ 0 w 71"/>
                  <a:gd name="T9" fmla="*/ 0 h 52"/>
                  <a:gd name="T10" fmla="*/ 2 w 71"/>
                  <a:gd name="T11" fmla="*/ 1 h 52"/>
                  <a:gd name="T12" fmla="*/ 71 w 71"/>
                  <a:gd name="T13" fmla="*/ 1 h 52"/>
                  <a:gd name="T14" fmla="*/ 71 w 71"/>
                  <a:gd name="T15" fmla="*/ 52 h 52"/>
                  <a:gd name="T16" fmla="*/ 2 w 71"/>
                  <a:gd name="T17" fmla="*/ 52 h 52"/>
                  <a:gd name="T18" fmla="*/ 2 w 71"/>
                  <a:gd name="T19" fmla="*/ 1 h 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1" h="52">
                    <a:moveTo>
                      <a:pt x="0" y="0"/>
                    </a:moveTo>
                    <a:lnTo>
                      <a:pt x="71" y="0"/>
                    </a:lnTo>
                    <a:lnTo>
                      <a:pt x="71" y="52"/>
                    </a:lnTo>
                    <a:lnTo>
                      <a:pt x="0" y="52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1" y="1"/>
                    </a:lnTo>
                    <a:lnTo>
                      <a:pt x="71" y="52"/>
                    </a:lnTo>
                    <a:lnTo>
                      <a:pt x="2" y="52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5" name="Freeform 641">
                <a:extLst>
                  <a:ext uri="{FF2B5EF4-FFF2-40B4-BE49-F238E27FC236}">
                    <a16:creationId xmlns:a16="http://schemas.microsoft.com/office/drawing/2014/main" id="{7A59B2D1-FD2B-094C-A2BD-F01C61B0B7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" y="3551"/>
                <a:ext cx="69" cy="51"/>
              </a:xfrm>
              <a:custGeom>
                <a:avLst/>
                <a:gdLst>
                  <a:gd name="T0" fmla="*/ 0 w 69"/>
                  <a:gd name="T1" fmla="*/ 0 h 51"/>
                  <a:gd name="T2" fmla="*/ 69 w 69"/>
                  <a:gd name="T3" fmla="*/ 0 h 51"/>
                  <a:gd name="T4" fmla="*/ 69 w 69"/>
                  <a:gd name="T5" fmla="*/ 51 h 51"/>
                  <a:gd name="T6" fmla="*/ 0 w 69"/>
                  <a:gd name="T7" fmla="*/ 51 h 51"/>
                  <a:gd name="T8" fmla="*/ 0 w 69"/>
                  <a:gd name="T9" fmla="*/ 0 h 51"/>
                  <a:gd name="T10" fmla="*/ 3 w 69"/>
                  <a:gd name="T11" fmla="*/ 2 h 51"/>
                  <a:gd name="T12" fmla="*/ 69 w 69"/>
                  <a:gd name="T13" fmla="*/ 2 h 51"/>
                  <a:gd name="T14" fmla="*/ 69 w 69"/>
                  <a:gd name="T15" fmla="*/ 51 h 51"/>
                  <a:gd name="T16" fmla="*/ 3 w 69"/>
                  <a:gd name="T17" fmla="*/ 51 h 51"/>
                  <a:gd name="T18" fmla="*/ 3 w 69"/>
                  <a:gd name="T19" fmla="*/ 2 h 5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9" h="51">
                    <a:moveTo>
                      <a:pt x="0" y="0"/>
                    </a:moveTo>
                    <a:lnTo>
                      <a:pt x="69" y="0"/>
                    </a:lnTo>
                    <a:lnTo>
                      <a:pt x="69" y="51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9" y="2"/>
                    </a:lnTo>
                    <a:lnTo>
                      <a:pt x="69" y="51"/>
                    </a:lnTo>
                    <a:lnTo>
                      <a:pt x="3" y="5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6" name="Freeform 642">
                <a:extLst>
                  <a:ext uri="{FF2B5EF4-FFF2-40B4-BE49-F238E27FC236}">
                    <a16:creationId xmlns:a16="http://schemas.microsoft.com/office/drawing/2014/main" id="{770FE02A-6D55-424C-945A-1D4C28D15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" y="3553"/>
                <a:ext cx="66" cy="49"/>
              </a:xfrm>
              <a:custGeom>
                <a:avLst/>
                <a:gdLst>
                  <a:gd name="T0" fmla="*/ 0 w 66"/>
                  <a:gd name="T1" fmla="*/ 0 h 49"/>
                  <a:gd name="T2" fmla="*/ 66 w 66"/>
                  <a:gd name="T3" fmla="*/ 0 h 49"/>
                  <a:gd name="T4" fmla="*/ 66 w 66"/>
                  <a:gd name="T5" fmla="*/ 49 h 49"/>
                  <a:gd name="T6" fmla="*/ 0 w 66"/>
                  <a:gd name="T7" fmla="*/ 49 h 49"/>
                  <a:gd name="T8" fmla="*/ 0 w 66"/>
                  <a:gd name="T9" fmla="*/ 0 h 49"/>
                  <a:gd name="T10" fmla="*/ 1 w 66"/>
                  <a:gd name="T11" fmla="*/ 2 h 49"/>
                  <a:gd name="T12" fmla="*/ 66 w 66"/>
                  <a:gd name="T13" fmla="*/ 2 h 49"/>
                  <a:gd name="T14" fmla="*/ 66 w 66"/>
                  <a:gd name="T15" fmla="*/ 49 h 49"/>
                  <a:gd name="T16" fmla="*/ 1 w 66"/>
                  <a:gd name="T17" fmla="*/ 49 h 49"/>
                  <a:gd name="T18" fmla="*/ 1 w 66"/>
                  <a:gd name="T19" fmla="*/ 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49">
                    <a:moveTo>
                      <a:pt x="0" y="0"/>
                    </a:moveTo>
                    <a:lnTo>
                      <a:pt x="66" y="0"/>
                    </a:lnTo>
                    <a:lnTo>
                      <a:pt x="66" y="49"/>
                    </a:lnTo>
                    <a:lnTo>
                      <a:pt x="0" y="49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66" y="2"/>
                    </a:lnTo>
                    <a:lnTo>
                      <a:pt x="66" y="49"/>
                    </a:lnTo>
                    <a:lnTo>
                      <a:pt x="1" y="49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7" name="Freeform 643">
                <a:extLst>
                  <a:ext uri="{FF2B5EF4-FFF2-40B4-BE49-F238E27FC236}">
                    <a16:creationId xmlns:a16="http://schemas.microsoft.com/office/drawing/2014/main" id="{87C7D9A7-D4C7-1D41-AA44-DBA51D25F6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" y="3555"/>
                <a:ext cx="65" cy="47"/>
              </a:xfrm>
              <a:custGeom>
                <a:avLst/>
                <a:gdLst>
                  <a:gd name="T0" fmla="*/ 0 w 65"/>
                  <a:gd name="T1" fmla="*/ 0 h 47"/>
                  <a:gd name="T2" fmla="*/ 65 w 65"/>
                  <a:gd name="T3" fmla="*/ 0 h 47"/>
                  <a:gd name="T4" fmla="*/ 65 w 65"/>
                  <a:gd name="T5" fmla="*/ 47 h 47"/>
                  <a:gd name="T6" fmla="*/ 0 w 65"/>
                  <a:gd name="T7" fmla="*/ 47 h 47"/>
                  <a:gd name="T8" fmla="*/ 0 w 65"/>
                  <a:gd name="T9" fmla="*/ 0 h 47"/>
                  <a:gd name="T10" fmla="*/ 3 w 65"/>
                  <a:gd name="T11" fmla="*/ 2 h 47"/>
                  <a:gd name="T12" fmla="*/ 65 w 65"/>
                  <a:gd name="T13" fmla="*/ 2 h 47"/>
                  <a:gd name="T14" fmla="*/ 65 w 65"/>
                  <a:gd name="T15" fmla="*/ 47 h 47"/>
                  <a:gd name="T16" fmla="*/ 3 w 65"/>
                  <a:gd name="T17" fmla="*/ 47 h 47"/>
                  <a:gd name="T18" fmla="*/ 3 w 65"/>
                  <a:gd name="T19" fmla="*/ 2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5" h="47">
                    <a:moveTo>
                      <a:pt x="0" y="0"/>
                    </a:moveTo>
                    <a:lnTo>
                      <a:pt x="65" y="0"/>
                    </a:lnTo>
                    <a:lnTo>
                      <a:pt x="65" y="47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5" y="2"/>
                    </a:lnTo>
                    <a:lnTo>
                      <a:pt x="65" y="47"/>
                    </a:lnTo>
                    <a:lnTo>
                      <a:pt x="3" y="47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8" name="Freeform 644">
                <a:extLst>
                  <a:ext uri="{FF2B5EF4-FFF2-40B4-BE49-F238E27FC236}">
                    <a16:creationId xmlns:a16="http://schemas.microsoft.com/office/drawing/2014/main" id="{D3B8E975-2BFE-4448-AB93-737D1873F3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" y="3557"/>
                <a:ext cx="62" cy="45"/>
              </a:xfrm>
              <a:custGeom>
                <a:avLst/>
                <a:gdLst>
                  <a:gd name="T0" fmla="*/ 0 w 62"/>
                  <a:gd name="T1" fmla="*/ 0 h 45"/>
                  <a:gd name="T2" fmla="*/ 62 w 62"/>
                  <a:gd name="T3" fmla="*/ 0 h 45"/>
                  <a:gd name="T4" fmla="*/ 62 w 62"/>
                  <a:gd name="T5" fmla="*/ 45 h 45"/>
                  <a:gd name="T6" fmla="*/ 0 w 62"/>
                  <a:gd name="T7" fmla="*/ 45 h 45"/>
                  <a:gd name="T8" fmla="*/ 0 w 62"/>
                  <a:gd name="T9" fmla="*/ 0 h 45"/>
                  <a:gd name="T10" fmla="*/ 2 w 62"/>
                  <a:gd name="T11" fmla="*/ 1 h 45"/>
                  <a:gd name="T12" fmla="*/ 62 w 62"/>
                  <a:gd name="T13" fmla="*/ 1 h 45"/>
                  <a:gd name="T14" fmla="*/ 62 w 62"/>
                  <a:gd name="T15" fmla="*/ 45 h 45"/>
                  <a:gd name="T16" fmla="*/ 2 w 62"/>
                  <a:gd name="T17" fmla="*/ 45 h 45"/>
                  <a:gd name="T18" fmla="*/ 2 w 62"/>
                  <a:gd name="T19" fmla="*/ 1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2" h="45">
                    <a:moveTo>
                      <a:pt x="0" y="0"/>
                    </a:moveTo>
                    <a:lnTo>
                      <a:pt x="62" y="0"/>
                    </a:lnTo>
                    <a:lnTo>
                      <a:pt x="62" y="45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62" y="1"/>
                    </a:lnTo>
                    <a:lnTo>
                      <a:pt x="62" y="45"/>
                    </a:lnTo>
                    <a:lnTo>
                      <a:pt x="2" y="4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39" name="Freeform 645">
                <a:extLst>
                  <a:ext uri="{FF2B5EF4-FFF2-40B4-BE49-F238E27FC236}">
                    <a16:creationId xmlns:a16="http://schemas.microsoft.com/office/drawing/2014/main" id="{E79518A2-C071-A346-A64B-056B9C0EC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3558"/>
                <a:ext cx="60" cy="44"/>
              </a:xfrm>
              <a:custGeom>
                <a:avLst/>
                <a:gdLst>
                  <a:gd name="T0" fmla="*/ 0 w 60"/>
                  <a:gd name="T1" fmla="*/ 0 h 44"/>
                  <a:gd name="T2" fmla="*/ 60 w 60"/>
                  <a:gd name="T3" fmla="*/ 0 h 44"/>
                  <a:gd name="T4" fmla="*/ 60 w 60"/>
                  <a:gd name="T5" fmla="*/ 44 h 44"/>
                  <a:gd name="T6" fmla="*/ 0 w 60"/>
                  <a:gd name="T7" fmla="*/ 44 h 44"/>
                  <a:gd name="T8" fmla="*/ 0 w 60"/>
                  <a:gd name="T9" fmla="*/ 0 h 44"/>
                  <a:gd name="T10" fmla="*/ 3 w 60"/>
                  <a:gd name="T11" fmla="*/ 2 h 44"/>
                  <a:gd name="T12" fmla="*/ 60 w 60"/>
                  <a:gd name="T13" fmla="*/ 2 h 44"/>
                  <a:gd name="T14" fmla="*/ 60 w 60"/>
                  <a:gd name="T15" fmla="*/ 44 h 44"/>
                  <a:gd name="T16" fmla="*/ 3 w 60"/>
                  <a:gd name="T17" fmla="*/ 44 h 44"/>
                  <a:gd name="T18" fmla="*/ 3 w 60"/>
                  <a:gd name="T19" fmla="*/ 2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0" y="0"/>
                    </a:moveTo>
                    <a:lnTo>
                      <a:pt x="60" y="0"/>
                    </a:lnTo>
                    <a:lnTo>
                      <a:pt x="60" y="44"/>
                    </a:lnTo>
                    <a:lnTo>
                      <a:pt x="0" y="4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60" y="2"/>
                    </a:lnTo>
                    <a:lnTo>
                      <a:pt x="60" y="44"/>
                    </a:lnTo>
                    <a:lnTo>
                      <a:pt x="3" y="4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0" name="Freeform 646">
                <a:extLst>
                  <a:ext uri="{FF2B5EF4-FFF2-40B4-BE49-F238E27FC236}">
                    <a16:creationId xmlns:a16="http://schemas.microsoft.com/office/drawing/2014/main" id="{50EF2DCE-D3B0-FC47-8E20-027FC59B1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" y="3560"/>
                <a:ext cx="57" cy="42"/>
              </a:xfrm>
              <a:custGeom>
                <a:avLst/>
                <a:gdLst>
                  <a:gd name="T0" fmla="*/ 0 w 57"/>
                  <a:gd name="T1" fmla="*/ 0 h 42"/>
                  <a:gd name="T2" fmla="*/ 57 w 57"/>
                  <a:gd name="T3" fmla="*/ 0 h 42"/>
                  <a:gd name="T4" fmla="*/ 57 w 57"/>
                  <a:gd name="T5" fmla="*/ 42 h 42"/>
                  <a:gd name="T6" fmla="*/ 0 w 57"/>
                  <a:gd name="T7" fmla="*/ 42 h 42"/>
                  <a:gd name="T8" fmla="*/ 0 w 57"/>
                  <a:gd name="T9" fmla="*/ 0 h 42"/>
                  <a:gd name="T10" fmla="*/ 1 w 57"/>
                  <a:gd name="T11" fmla="*/ 2 h 42"/>
                  <a:gd name="T12" fmla="*/ 57 w 57"/>
                  <a:gd name="T13" fmla="*/ 2 h 42"/>
                  <a:gd name="T14" fmla="*/ 57 w 57"/>
                  <a:gd name="T15" fmla="*/ 42 h 42"/>
                  <a:gd name="T16" fmla="*/ 1 w 57"/>
                  <a:gd name="T17" fmla="*/ 42 h 42"/>
                  <a:gd name="T18" fmla="*/ 1 w 57"/>
                  <a:gd name="T19" fmla="*/ 2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7" h="42">
                    <a:moveTo>
                      <a:pt x="0" y="0"/>
                    </a:moveTo>
                    <a:lnTo>
                      <a:pt x="57" y="0"/>
                    </a:lnTo>
                    <a:lnTo>
                      <a:pt x="57" y="42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57" y="2"/>
                    </a:lnTo>
                    <a:lnTo>
                      <a:pt x="57" y="42"/>
                    </a:lnTo>
                    <a:lnTo>
                      <a:pt x="1" y="42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1" name="Freeform 647">
                <a:extLst>
                  <a:ext uri="{FF2B5EF4-FFF2-40B4-BE49-F238E27FC236}">
                    <a16:creationId xmlns:a16="http://schemas.microsoft.com/office/drawing/2014/main" id="{3B7B1721-C95B-9F45-ABD9-3742DC0B80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4" y="3562"/>
                <a:ext cx="56" cy="40"/>
              </a:xfrm>
              <a:custGeom>
                <a:avLst/>
                <a:gdLst>
                  <a:gd name="T0" fmla="*/ 0 w 56"/>
                  <a:gd name="T1" fmla="*/ 0 h 40"/>
                  <a:gd name="T2" fmla="*/ 56 w 56"/>
                  <a:gd name="T3" fmla="*/ 0 h 40"/>
                  <a:gd name="T4" fmla="*/ 56 w 56"/>
                  <a:gd name="T5" fmla="*/ 40 h 40"/>
                  <a:gd name="T6" fmla="*/ 0 w 56"/>
                  <a:gd name="T7" fmla="*/ 40 h 40"/>
                  <a:gd name="T8" fmla="*/ 0 w 56"/>
                  <a:gd name="T9" fmla="*/ 0 h 40"/>
                  <a:gd name="T10" fmla="*/ 3 w 56"/>
                  <a:gd name="T11" fmla="*/ 1 h 40"/>
                  <a:gd name="T12" fmla="*/ 56 w 56"/>
                  <a:gd name="T13" fmla="*/ 1 h 40"/>
                  <a:gd name="T14" fmla="*/ 56 w 56"/>
                  <a:gd name="T15" fmla="*/ 40 h 40"/>
                  <a:gd name="T16" fmla="*/ 3 w 56"/>
                  <a:gd name="T17" fmla="*/ 40 h 40"/>
                  <a:gd name="T18" fmla="*/ 3 w 56"/>
                  <a:gd name="T19" fmla="*/ 1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" h="40">
                    <a:moveTo>
                      <a:pt x="0" y="0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0" y="40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56" y="1"/>
                    </a:lnTo>
                    <a:lnTo>
                      <a:pt x="56" y="40"/>
                    </a:lnTo>
                    <a:lnTo>
                      <a:pt x="3" y="40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2" name="Freeform 648">
                <a:extLst>
                  <a:ext uri="{FF2B5EF4-FFF2-40B4-BE49-F238E27FC236}">
                    <a16:creationId xmlns:a16="http://schemas.microsoft.com/office/drawing/2014/main" id="{49C6F77B-CB06-EB4C-AFD3-577177C618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7" y="3563"/>
                <a:ext cx="53" cy="39"/>
              </a:xfrm>
              <a:custGeom>
                <a:avLst/>
                <a:gdLst>
                  <a:gd name="T0" fmla="*/ 0 w 53"/>
                  <a:gd name="T1" fmla="*/ 0 h 39"/>
                  <a:gd name="T2" fmla="*/ 53 w 53"/>
                  <a:gd name="T3" fmla="*/ 0 h 39"/>
                  <a:gd name="T4" fmla="*/ 53 w 53"/>
                  <a:gd name="T5" fmla="*/ 39 h 39"/>
                  <a:gd name="T6" fmla="*/ 0 w 53"/>
                  <a:gd name="T7" fmla="*/ 39 h 39"/>
                  <a:gd name="T8" fmla="*/ 0 w 53"/>
                  <a:gd name="T9" fmla="*/ 0 h 39"/>
                  <a:gd name="T10" fmla="*/ 2 w 53"/>
                  <a:gd name="T11" fmla="*/ 1 h 39"/>
                  <a:gd name="T12" fmla="*/ 53 w 53"/>
                  <a:gd name="T13" fmla="*/ 1 h 39"/>
                  <a:gd name="T14" fmla="*/ 53 w 53"/>
                  <a:gd name="T15" fmla="*/ 39 h 39"/>
                  <a:gd name="T16" fmla="*/ 2 w 53"/>
                  <a:gd name="T17" fmla="*/ 39 h 39"/>
                  <a:gd name="T18" fmla="*/ 2 w 53"/>
                  <a:gd name="T19" fmla="*/ 1 h 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3" h="39">
                    <a:moveTo>
                      <a:pt x="0" y="0"/>
                    </a:moveTo>
                    <a:lnTo>
                      <a:pt x="53" y="0"/>
                    </a:lnTo>
                    <a:lnTo>
                      <a:pt x="53" y="39"/>
                    </a:lnTo>
                    <a:lnTo>
                      <a:pt x="0" y="3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53" y="1"/>
                    </a:lnTo>
                    <a:lnTo>
                      <a:pt x="53" y="39"/>
                    </a:lnTo>
                    <a:lnTo>
                      <a:pt x="2" y="3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3" name="Freeform 649">
                <a:extLst>
                  <a:ext uri="{FF2B5EF4-FFF2-40B4-BE49-F238E27FC236}">
                    <a16:creationId xmlns:a16="http://schemas.microsoft.com/office/drawing/2014/main" id="{5A1072E3-CD56-214D-B6F9-636284B0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" y="3564"/>
                <a:ext cx="51" cy="38"/>
              </a:xfrm>
              <a:custGeom>
                <a:avLst/>
                <a:gdLst>
                  <a:gd name="T0" fmla="*/ 0 w 51"/>
                  <a:gd name="T1" fmla="*/ 0 h 38"/>
                  <a:gd name="T2" fmla="*/ 51 w 51"/>
                  <a:gd name="T3" fmla="*/ 0 h 38"/>
                  <a:gd name="T4" fmla="*/ 51 w 51"/>
                  <a:gd name="T5" fmla="*/ 38 h 38"/>
                  <a:gd name="T6" fmla="*/ 0 w 51"/>
                  <a:gd name="T7" fmla="*/ 38 h 38"/>
                  <a:gd name="T8" fmla="*/ 0 w 51"/>
                  <a:gd name="T9" fmla="*/ 0 h 38"/>
                  <a:gd name="T10" fmla="*/ 2 w 51"/>
                  <a:gd name="T11" fmla="*/ 2 h 38"/>
                  <a:gd name="T12" fmla="*/ 51 w 51"/>
                  <a:gd name="T13" fmla="*/ 2 h 38"/>
                  <a:gd name="T14" fmla="*/ 51 w 51"/>
                  <a:gd name="T15" fmla="*/ 38 h 38"/>
                  <a:gd name="T16" fmla="*/ 2 w 51"/>
                  <a:gd name="T17" fmla="*/ 38 h 38"/>
                  <a:gd name="T18" fmla="*/ 2 w 51"/>
                  <a:gd name="T19" fmla="*/ 2 h 3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1" h="38">
                    <a:moveTo>
                      <a:pt x="0" y="0"/>
                    </a:moveTo>
                    <a:lnTo>
                      <a:pt x="51" y="0"/>
                    </a:lnTo>
                    <a:lnTo>
                      <a:pt x="51" y="38"/>
                    </a:lnTo>
                    <a:lnTo>
                      <a:pt x="0" y="3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1" y="2"/>
                    </a:lnTo>
                    <a:lnTo>
                      <a:pt x="51" y="38"/>
                    </a:lnTo>
                    <a:lnTo>
                      <a:pt x="2" y="3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4" name="Freeform 650">
                <a:extLst>
                  <a:ext uri="{FF2B5EF4-FFF2-40B4-BE49-F238E27FC236}">
                    <a16:creationId xmlns:a16="http://schemas.microsoft.com/office/drawing/2014/main" id="{2625F26C-02DB-7148-9D32-7AD98EE53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1" y="3566"/>
                <a:ext cx="49" cy="36"/>
              </a:xfrm>
              <a:custGeom>
                <a:avLst/>
                <a:gdLst>
                  <a:gd name="T0" fmla="*/ 0 w 49"/>
                  <a:gd name="T1" fmla="*/ 0 h 36"/>
                  <a:gd name="T2" fmla="*/ 49 w 49"/>
                  <a:gd name="T3" fmla="*/ 0 h 36"/>
                  <a:gd name="T4" fmla="*/ 49 w 49"/>
                  <a:gd name="T5" fmla="*/ 36 h 36"/>
                  <a:gd name="T6" fmla="*/ 0 w 49"/>
                  <a:gd name="T7" fmla="*/ 36 h 36"/>
                  <a:gd name="T8" fmla="*/ 0 w 49"/>
                  <a:gd name="T9" fmla="*/ 0 h 36"/>
                  <a:gd name="T10" fmla="*/ 2 w 49"/>
                  <a:gd name="T11" fmla="*/ 2 h 36"/>
                  <a:gd name="T12" fmla="*/ 49 w 49"/>
                  <a:gd name="T13" fmla="*/ 2 h 36"/>
                  <a:gd name="T14" fmla="*/ 49 w 49"/>
                  <a:gd name="T15" fmla="*/ 36 h 36"/>
                  <a:gd name="T16" fmla="*/ 2 w 49"/>
                  <a:gd name="T17" fmla="*/ 36 h 36"/>
                  <a:gd name="T18" fmla="*/ 2 w 49"/>
                  <a:gd name="T19" fmla="*/ 2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9" h="36">
                    <a:moveTo>
                      <a:pt x="0" y="0"/>
                    </a:moveTo>
                    <a:lnTo>
                      <a:pt x="49" y="0"/>
                    </a:lnTo>
                    <a:lnTo>
                      <a:pt x="49" y="36"/>
                    </a:lnTo>
                    <a:lnTo>
                      <a:pt x="0" y="36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49" y="2"/>
                    </a:lnTo>
                    <a:lnTo>
                      <a:pt x="49" y="36"/>
                    </a:lnTo>
                    <a:lnTo>
                      <a:pt x="2" y="36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5" name="Freeform 651">
                <a:extLst>
                  <a:ext uri="{FF2B5EF4-FFF2-40B4-BE49-F238E27FC236}">
                    <a16:creationId xmlns:a16="http://schemas.microsoft.com/office/drawing/2014/main" id="{AD923263-CB1C-E645-86C5-21B9EACB65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3" y="3568"/>
                <a:ext cx="47" cy="34"/>
              </a:xfrm>
              <a:custGeom>
                <a:avLst/>
                <a:gdLst>
                  <a:gd name="T0" fmla="*/ 0 w 47"/>
                  <a:gd name="T1" fmla="*/ 0 h 34"/>
                  <a:gd name="T2" fmla="*/ 47 w 47"/>
                  <a:gd name="T3" fmla="*/ 0 h 34"/>
                  <a:gd name="T4" fmla="*/ 47 w 47"/>
                  <a:gd name="T5" fmla="*/ 34 h 34"/>
                  <a:gd name="T6" fmla="*/ 0 w 47"/>
                  <a:gd name="T7" fmla="*/ 34 h 34"/>
                  <a:gd name="T8" fmla="*/ 0 w 47"/>
                  <a:gd name="T9" fmla="*/ 0 h 34"/>
                  <a:gd name="T10" fmla="*/ 3 w 47"/>
                  <a:gd name="T11" fmla="*/ 2 h 34"/>
                  <a:gd name="T12" fmla="*/ 47 w 47"/>
                  <a:gd name="T13" fmla="*/ 2 h 34"/>
                  <a:gd name="T14" fmla="*/ 47 w 47"/>
                  <a:gd name="T15" fmla="*/ 34 h 34"/>
                  <a:gd name="T16" fmla="*/ 3 w 47"/>
                  <a:gd name="T17" fmla="*/ 34 h 34"/>
                  <a:gd name="T18" fmla="*/ 3 w 47"/>
                  <a:gd name="T19" fmla="*/ 2 h 3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" h="34">
                    <a:moveTo>
                      <a:pt x="0" y="0"/>
                    </a:moveTo>
                    <a:lnTo>
                      <a:pt x="47" y="0"/>
                    </a:lnTo>
                    <a:lnTo>
                      <a:pt x="47" y="34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7" y="2"/>
                    </a:lnTo>
                    <a:lnTo>
                      <a:pt x="47" y="34"/>
                    </a:lnTo>
                    <a:lnTo>
                      <a:pt x="3" y="34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6" name="Freeform 652">
                <a:extLst>
                  <a:ext uri="{FF2B5EF4-FFF2-40B4-BE49-F238E27FC236}">
                    <a16:creationId xmlns:a16="http://schemas.microsoft.com/office/drawing/2014/main" id="{D6DE362B-D848-9B48-8DE2-D222C7FA7A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6" y="3570"/>
                <a:ext cx="44" cy="32"/>
              </a:xfrm>
              <a:custGeom>
                <a:avLst/>
                <a:gdLst>
                  <a:gd name="T0" fmla="*/ 0 w 44"/>
                  <a:gd name="T1" fmla="*/ 0 h 32"/>
                  <a:gd name="T2" fmla="*/ 44 w 44"/>
                  <a:gd name="T3" fmla="*/ 0 h 32"/>
                  <a:gd name="T4" fmla="*/ 44 w 44"/>
                  <a:gd name="T5" fmla="*/ 32 h 32"/>
                  <a:gd name="T6" fmla="*/ 0 w 44"/>
                  <a:gd name="T7" fmla="*/ 32 h 32"/>
                  <a:gd name="T8" fmla="*/ 0 w 44"/>
                  <a:gd name="T9" fmla="*/ 0 h 32"/>
                  <a:gd name="T10" fmla="*/ 1 w 44"/>
                  <a:gd name="T11" fmla="*/ 1 h 32"/>
                  <a:gd name="T12" fmla="*/ 44 w 44"/>
                  <a:gd name="T13" fmla="*/ 1 h 32"/>
                  <a:gd name="T14" fmla="*/ 44 w 44"/>
                  <a:gd name="T15" fmla="*/ 32 h 32"/>
                  <a:gd name="T16" fmla="*/ 1 w 44"/>
                  <a:gd name="T17" fmla="*/ 32 h 32"/>
                  <a:gd name="T18" fmla="*/ 1 w 44"/>
                  <a:gd name="T19" fmla="*/ 1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32">
                    <a:moveTo>
                      <a:pt x="0" y="0"/>
                    </a:moveTo>
                    <a:lnTo>
                      <a:pt x="44" y="0"/>
                    </a:lnTo>
                    <a:lnTo>
                      <a:pt x="44" y="32"/>
                    </a:lnTo>
                    <a:lnTo>
                      <a:pt x="0" y="32"/>
                    </a:lnTo>
                    <a:lnTo>
                      <a:pt x="0" y="0"/>
                    </a:lnTo>
                    <a:close/>
                    <a:moveTo>
                      <a:pt x="1" y="1"/>
                    </a:moveTo>
                    <a:lnTo>
                      <a:pt x="44" y="1"/>
                    </a:lnTo>
                    <a:lnTo>
                      <a:pt x="44" y="32"/>
                    </a:lnTo>
                    <a:lnTo>
                      <a:pt x="1" y="3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7" name="Freeform 653">
                <a:extLst>
                  <a:ext uri="{FF2B5EF4-FFF2-40B4-BE49-F238E27FC236}">
                    <a16:creationId xmlns:a16="http://schemas.microsoft.com/office/drawing/2014/main" id="{A8E62663-BDE7-A344-97A4-29F73989D7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7" y="3571"/>
                <a:ext cx="43" cy="31"/>
              </a:xfrm>
              <a:custGeom>
                <a:avLst/>
                <a:gdLst>
                  <a:gd name="T0" fmla="*/ 0 w 43"/>
                  <a:gd name="T1" fmla="*/ 0 h 31"/>
                  <a:gd name="T2" fmla="*/ 43 w 43"/>
                  <a:gd name="T3" fmla="*/ 0 h 31"/>
                  <a:gd name="T4" fmla="*/ 43 w 43"/>
                  <a:gd name="T5" fmla="*/ 31 h 31"/>
                  <a:gd name="T6" fmla="*/ 0 w 43"/>
                  <a:gd name="T7" fmla="*/ 31 h 31"/>
                  <a:gd name="T8" fmla="*/ 0 w 43"/>
                  <a:gd name="T9" fmla="*/ 0 h 31"/>
                  <a:gd name="T10" fmla="*/ 3 w 43"/>
                  <a:gd name="T11" fmla="*/ 2 h 31"/>
                  <a:gd name="T12" fmla="*/ 43 w 43"/>
                  <a:gd name="T13" fmla="*/ 2 h 31"/>
                  <a:gd name="T14" fmla="*/ 43 w 43"/>
                  <a:gd name="T15" fmla="*/ 31 h 31"/>
                  <a:gd name="T16" fmla="*/ 3 w 43"/>
                  <a:gd name="T17" fmla="*/ 31 h 31"/>
                  <a:gd name="T18" fmla="*/ 3 w 43"/>
                  <a:gd name="T19" fmla="*/ 2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31">
                    <a:moveTo>
                      <a:pt x="0" y="0"/>
                    </a:moveTo>
                    <a:lnTo>
                      <a:pt x="43" y="0"/>
                    </a:lnTo>
                    <a:lnTo>
                      <a:pt x="43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43" y="2"/>
                    </a:lnTo>
                    <a:lnTo>
                      <a:pt x="43" y="31"/>
                    </a:lnTo>
                    <a:lnTo>
                      <a:pt x="3" y="31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8" name="Freeform 654">
                <a:extLst>
                  <a:ext uri="{FF2B5EF4-FFF2-40B4-BE49-F238E27FC236}">
                    <a16:creationId xmlns:a16="http://schemas.microsoft.com/office/drawing/2014/main" id="{4C21552C-882F-8744-9DBD-86D04D475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0" y="3573"/>
                <a:ext cx="40" cy="29"/>
              </a:xfrm>
              <a:custGeom>
                <a:avLst/>
                <a:gdLst>
                  <a:gd name="T0" fmla="*/ 0 w 40"/>
                  <a:gd name="T1" fmla="*/ 0 h 29"/>
                  <a:gd name="T2" fmla="*/ 40 w 40"/>
                  <a:gd name="T3" fmla="*/ 0 h 29"/>
                  <a:gd name="T4" fmla="*/ 40 w 40"/>
                  <a:gd name="T5" fmla="*/ 29 h 29"/>
                  <a:gd name="T6" fmla="*/ 0 w 40"/>
                  <a:gd name="T7" fmla="*/ 29 h 29"/>
                  <a:gd name="T8" fmla="*/ 0 w 40"/>
                  <a:gd name="T9" fmla="*/ 0 h 29"/>
                  <a:gd name="T10" fmla="*/ 2 w 40"/>
                  <a:gd name="T11" fmla="*/ 1 h 29"/>
                  <a:gd name="T12" fmla="*/ 40 w 40"/>
                  <a:gd name="T13" fmla="*/ 1 h 29"/>
                  <a:gd name="T14" fmla="*/ 40 w 40"/>
                  <a:gd name="T15" fmla="*/ 29 h 29"/>
                  <a:gd name="T16" fmla="*/ 2 w 40"/>
                  <a:gd name="T17" fmla="*/ 29 h 29"/>
                  <a:gd name="T18" fmla="*/ 2 w 40"/>
                  <a:gd name="T19" fmla="*/ 1 h 2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0" h="29">
                    <a:moveTo>
                      <a:pt x="0" y="0"/>
                    </a:moveTo>
                    <a:lnTo>
                      <a:pt x="40" y="0"/>
                    </a:lnTo>
                    <a:lnTo>
                      <a:pt x="40" y="29"/>
                    </a:lnTo>
                    <a:lnTo>
                      <a:pt x="0" y="2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40" y="1"/>
                    </a:lnTo>
                    <a:lnTo>
                      <a:pt x="40" y="29"/>
                    </a:lnTo>
                    <a:lnTo>
                      <a:pt x="2" y="2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1E1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49" name="Freeform 655">
                <a:extLst>
                  <a:ext uri="{FF2B5EF4-FFF2-40B4-BE49-F238E27FC236}">
                    <a16:creationId xmlns:a16="http://schemas.microsoft.com/office/drawing/2014/main" id="{DFDC06C9-7ADE-1F4F-B732-8650A4D64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" y="3574"/>
                <a:ext cx="38" cy="28"/>
              </a:xfrm>
              <a:custGeom>
                <a:avLst/>
                <a:gdLst>
                  <a:gd name="T0" fmla="*/ 0 w 38"/>
                  <a:gd name="T1" fmla="*/ 0 h 28"/>
                  <a:gd name="T2" fmla="*/ 38 w 38"/>
                  <a:gd name="T3" fmla="*/ 0 h 28"/>
                  <a:gd name="T4" fmla="*/ 38 w 38"/>
                  <a:gd name="T5" fmla="*/ 28 h 28"/>
                  <a:gd name="T6" fmla="*/ 0 w 38"/>
                  <a:gd name="T7" fmla="*/ 28 h 28"/>
                  <a:gd name="T8" fmla="*/ 0 w 38"/>
                  <a:gd name="T9" fmla="*/ 0 h 28"/>
                  <a:gd name="T10" fmla="*/ 2 w 38"/>
                  <a:gd name="T11" fmla="*/ 2 h 28"/>
                  <a:gd name="T12" fmla="*/ 38 w 38"/>
                  <a:gd name="T13" fmla="*/ 2 h 28"/>
                  <a:gd name="T14" fmla="*/ 38 w 38"/>
                  <a:gd name="T15" fmla="*/ 28 h 28"/>
                  <a:gd name="T16" fmla="*/ 2 w 38"/>
                  <a:gd name="T17" fmla="*/ 28 h 28"/>
                  <a:gd name="T18" fmla="*/ 2 w 38"/>
                  <a:gd name="T19" fmla="*/ 2 h 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28">
                    <a:moveTo>
                      <a:pt x="0" y="0"/>
                    </a:moveTo>
                    <a:lnTo>
                      <a:pt x="38" y="0"/>
                    </a:lnTo>
                    <a:lnTo>
                      <a:pt x="38" y="28"/>
                    </a:lnTo>
                    <a:lnTo>
                      <a:pt x="0" y="28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8" y="2"/>
                    </a:lnTo>
                    <a:lnTo>
                      <a:pt x="38" y="28"/>
                    </a:lnTo>
                    <a:lnTo>
                      <a:pt x="2" y="28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0" name="Freeform 656">
                <a:extLst>
                  <a:ext uri="{FF2B5EF4-FFF2-40B4-BE49-F238E27FC236}">
                    <a16:creationId xmlns:a16="http://schemas.microsoft.com/office/drawing/2014/main" id="{C55E5703-9AB7-9D40-B494-1A846F689E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" y="3576"/>
                <a:ext cx="36" cy="26"/>
              </a:xfrm>
              <a:custGeom>
                <a:avLst/>
                <a:gdLst>
                  <a:gd name="T0" fmla="*/ 0 w 36"/>
                  <a:gd name="T1" fmla="*/ 0 h 26"/>
                  <a:gd name="T2" fmla="*/ 36 w 36"/>
                  <a:gd name="T3" fmla="*/ 0 h 26"/>
                  <a:gd name="T4" fmla="*/ 36 w 36"/>
                  <a:gd name="T5" fmla="*/ 26 h 26"/>
                  <a:gd name="T6" fmla="*/ 0 w 36"/>
                  <a:gd name="T7" fmla="*/ 26 h 26"/>
                  <a:gd name="T8" fmla="*/ 0 w 36"/>
                  <a:gd name="T9" fmla="*/ 0 h 26"/>
                  <a:gd name="T10" fmla="*/ 2 w 36"/>
                  <a:gd name="T11" fmla="*/ 1 h 26"/>
                  <a:gd name="T12" fmla="*/ 36 w 36"/>
                  <a:gd name="T13" fmla="*/ 1 h 26"/>
                  <a:gd name="T14" fmla="*/ 36 w 36"/>
                  <a:gd name="T15" fmla="*/ 26 h 26"/>
                  <a:gd name="T16" fmla="*/ 2 w 36"/>
                  <a:gd name="T17" fmla="*/ 26 h 26"/>
                  <a:gd name="T18" fmla="*/ 2 w 36"/>
                  <a:gd name="T19" fmla="*/ 1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6">
                    <a:moveTo>
                      <a:pt x="0" y="0"/>
                    </a:moveTo>
                    <a:lnTo>
                      <a:pt x="36" y="0"/>
                    </a:lnTo>
                    <a:lnTo>
                      <a:pt x="36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36" y="1"/>
                    </a:lnTo>
                    <a:lnTo>
                      <a:pt x="36" y="26"/>
                    </a:lnTo>
                    <a:lnTo>
                      <a:pt x="2" y="2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1" name="Freeform 657">
                <a:extLst>
                  <a:ext uri="{FF2B5EF4-FFF2-40B4-BE49-F238E27FC236}">
                    <a16:creationId xmlns:a16="http://schemas.microsoft.com/office/drawing/2014/main" id="{5C6ACB0E-6C59-2E4E-BEE8-E3CB3526D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6" y="3577"/>
                <a:ext cx="34" cy="25"/>
              </a:xfrm>
              <a:custGeom>
                <a:avLst/>
                <a:gdLst>
                  <a:gd name="T0" fmla="*/ 0 w 34"/>
                  <a:gd name="T1" fmla="*/ 0 h 25"/>
                  <a:gd name="T2" fmla="*/ 34 w 34"/>
                  <a:gd name="T3" fmla="*/ 0 h 25"/>
                  <a:gd name="T4" fmla="*/ 34 w 34"/>
                  <a:gd name="T5" fmla="*/ 25 h 25"/>
                  <a:gd name="T6" fmla="*/ 0 w 34"/>
                  <a:gd name="T7" fmla="*/ 25 h 25"/>
                  <a:gd name="T8" fmla="*/ 0 w 34"/>
                  <a:gd name="T9" fmla="*/ 0 h 25"/>
                  <a:gd name="T10" fmla="*/ 3 w 34"/>
                  <a:gd name="T11" fmla="*/ 2 h 25"/>
                  <a:gd name="T12" fmla="*/ 34 w 34"/>
                  <a:gd name="T13" fmla="*/ 2 h 25"/>
                  <a:gd name="T14" fmla="*/ 34 w 34"/>
                  <a:gd name="T15" fmla="*/ 25 h 25"/>
                  <a:gd name="T16" fmla="*/ 3 w 34"/>
                  <a:gd name="T17" fmla="*/ 25 h 25"/>
                  <a:gd name="T18" fmla="*/ 3 w 34"/>
                  <a:gd name="T19" fmla="*/ 2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lnTo>
                      <a:pt x="34" y="0"/>
                    </a:lnTo>
                    <a:lnTo>
                      <a:pt x="3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4" y="2"/>
                    </a:lnTo>
                    <a:lnTo>
                      <a:pt x="34" y="25"/>
                    </a:lnTo>
                    <a:lnTo>
                      <a:pt x="3" y="2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2" name="Freeform 658">
                <a:extLst>
                  <a:ext uri="{FF2B5EF4-FFF2-40B4-BE49-F238E27FC236}">
                    <a16:creationId xmlns:a16="http://schemas.microsoft.com/office/drawing/2014/main" id="{D64F843A-6110-8142-AAA9-A38D56CBEC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9" y="3579"/>
                <a:ext cx="31" cy="23"/>
              </a:xfrm>
              <a:custGeom>
                <a:avLst/>
                <a:gdLst>
                  <a:gd name="T0" fmla="*/ 0 w 31"/>
                  <a:gd name="T1" fmla="*/ 0 h 23"/>
                  <a:gd name="T2" fmla="*/ 31 w 31"/>
                  <a:gd name="T3" fmla="*/ 0 h 23"/>
                  <a:gd name="T4" fmla="*/ 31 w 31"/>
                  <a:gd name="T5" fmla="*/ 23 h 23"/>
                  <a:gd name="T6" fmla="*/ 0 w 31"/>
                  <a:gd name="T7" fmla="*/ 23 h 23"/>
                  <a:gd name="T8" fmla="*/ 0 w 31"/>
                  <a:gd name="T9" fmla="*/ 0 h 23"/>
                  <a:gd name="T10" fmla="*/ 2 w 31"/>
                  <a:gd name="T11" fmla="*/ 2 h 23"/>
                  <a:gd name="T12" fmla="*/ 31 w 31"/>
                  <a:gd name="T13" fmla="*/ 2 h 23"/>
                  <a:gd name="T14" fmla="*/ 31 w 31"/>
                  <a:gd name="T15" fmla="*/ 23 h 23"/>
                  <a:gd name="T16" fmla="*/ 2 w 31"/>
                  <a:gd name="T17" fmla="*/ 23 h 23"/>
                  <a:gd name="T18" fmla="*/ 2 w 31"/>
                  <a:gd name="T19" fmla="*/ 2 h 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1" h="23">
                    <a:moveTo>
                      <a:pt x="0" y="0"/>
                    </a:moveTo>
                    <a:lnTo>
                      <a:pt x="31" y="0"/>
                    </a:lnTo>
                    <a:lnTo>
                      <a:pt x="31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31" y="2"/>
                    </a:lnTo>
                    <a:lnTo>
                      <a:pt x="31" y="23"/>
                    </a:lnTo>
                    <a:lnTo>
                      <a:pt x="2" y="2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3" name="Freeform 659">
                <a:extLst>
                  <a:ext uri="{FF2B5EF4-FFF2-40B4-BE49-F238E27FC236}">
                    <a16:creationId xmlns:a16="http://schemas.microsoft.com/office/drawing/2014/main" id="{A94D7DB2-F3C9-D549-B33E-091E48494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1" y="3581"/>
                <a:ext cx="29" cy="21"/>
              </a:xfrm>
              <a:custGeom>
                <a:avLst/>
                <a:gdLst>
                  <a:gd name="T0" fmla="*/ 0 w 29"/>
                  <a:gd name="T1" fmla="*/ 0 h 21"/>
                  <a:gd name="T2" fmla="*/ 29 w 29"/>
                  <a:gd name="T3" fmla="*/ 0 h 21"/>
                  <a:gd name="T4" fmla="*/ 29 w 29"/>
                  <a:gd name="T5" fmla="*/ 21 h 21"/>
                  <a:gd name="T6" fmla="*/ 0 w 29"/>
                  <a:gd name="T7" fmla="*/ 21 h 21"/>
                  <a:gd name="T8" fmla="*/ 0 w 29"/>
                  <a:gd name="T9" fmla="*/ 0 h 21"/>
                  <a:gd name="T10" fmla="*/ 2 w 29"/>
                  <a:gd name="T11" fmla="*/ 2 h 21"/>
                  <a:gd name="T12" fmla="*/ 29 w 29"/>
                  <a:gd name="T13" fmla="*/ 2 h 21"/>
                  <a:gd name="T14" fmla="*/ 29 w 29"/>
                  <a:gd name="T15" fmla="*/ 21 h 21"/>
                  <a:gd name="T16" fmla="*/ 2 w 29"/>
                  <a:gd name="T17" fmla="*/ 21 h 21"/>
                  <a:gd name="T18" fmla="*/ 2 w 29"/>
                  <a:gd name="T19" fmla="*/ 2 h 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0" y="0"/>
                    </a:moveTo>
                    <a:lnTo>
                      <a:pt x="29" y="0"/>
                    </a:lnTo>
                    <a:lnTo>
                      <a:pt x="29" y="21"/>
                    </a:lnTo>
                    <a:lnTo>
                      <a:pt x="0" y="21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29" y="2"/>
                    </a:lnTo>
                    <a:lnTo>
                      <a:pt x="29" y="21"/>
                    </a:lnTo>
                    <a:lnTo>
                      <a:pt x="2" y="21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4" name="Freeform 660">
                <a:extLst>
                  <a:ext uri="{FF2B5EF4-FFF2-40B4-BE49-F238E27FC236}">
                    <a16:creationId xmlns:a16="http://schemas.microsoft.com/office/drawing/2014/main" id="{D750F2E7-8F14-794A-9C77-59BA5A77C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" y="3583"/>
                <a:ext cx="27" cy="19"/>
              </a:xfrm>
              <a:custGeom>
                <a:avLst/>
                <a:gdLst>
                  <a:gd name="T0" fmla="*/ 0 w 27"/>
                  <a:gd name="T1" fmla="*/ 0 h 19"/>
                  <a:gd name="T2" fmla="*/ 27 w 27"/>
                  <a:gd name="T3" fmla="*/ 0 h 19"/>
                  <a:gd name="T4" fmla="*/ 27 w 27"/>
                  <a:gd name="T5" fmla="*/ 19 h 19"/>
                  <a:gd name="T6" fmla="*/ 0 w 27"/>
                  <a:gd name="T7" fmla="*/ 19 h 19"/>
                  <a:gd name="T8" fmla="*/ 0 w 27"/>
                  <a:gd name="T9" fmla="*/ 0 h 19"/>
                  <a:gd name="T10" fmla="*/ 2 w 27"/>
                  <a:gd name="T11" fmla="*/ 1 h 19"/>
                  <a:gd name="T12" fmla="*/ 27 w 27"/>
                  <a:gd name="T13" fmla="*/ 1 h 19"/>
                  <a:gd name="T14" fmla="*/ 27 w 27"/>
                  <a:gd name="T15" fmla="*/ 19 h 19"/>
                  <a:gd name="T16" fmla="*/ 2 w 27"/>
                  <a:gd name="T17" fmla="*/ 19 h 19"/>
                  <a:gd name="T18" fmla="*/ 2 w 27"/>
                  <a:gd name="T19" fmla="*/ 1 h 1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lnTo>
                      <a:pt x="27" y="0"/>
                    </a:lnTo>
                    <a:lnTo>
                      <a:pt x="27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27" y="1"/>
                    </a:lnTo>
                    <a:lnTo>
                      <a:pt x="27" y="19"/>
                    </a:lnTo>
                    <a:lnTo>
                      <a:pt x="2" y="19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5" name="Freeform 661">
                <a:extLst>
                  <a:ext uri="{FF2B5EF4-FFF2-40B4-BE49-F238E27FC236}">
                    <a16:creationId xmlns:a16="http://schemas.microsoft.com/office/drawing/2014/main" id="{738297E9-E01F-6747-AA13-F01499B367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5" y="3584"/>
                <a:ext cx="25" cy="18"/>
              </a:xfrm>
              <a:custGeom>
                <a:avLst/>
                <a:gdLst>
                  <a:gd name="T0" fmla="*/ 0 w 25"/>
                  <a:gd name="T1" fmla="*/ 0 h 18"/>
                  <a:gd name="T2" fmla="*/ 25 w 25"/>
                  <a:gd name="T3" fmla="*/ 0 h 18"/>
                  <a:gd name="T4" fmla="*/ 25 w 25"/>
                  <a:gd name="T5" fmla="*/ 18 h 18"/>
                  <a:gd name="T6" fmla="*/ 0 w 25"/>
                  <a:gd name="T7" fmla="*/ 18 h 18"/>
                  <a:gd name="T8" fmla="*/ 0 w 25"/>
                  <a:gd name="T9" fmla="*/ 0 h 18"/>
                  <a:gd name="T10" fmla="*/ 3 w 25"/>
                  <a:gd name="T11" fmla="*/ 1 h 18"/>
                  <a:gd name="T12" fmla="*/ 25 w 25"/>
                  <a:gd name="T13" fmla="*/ 1 h 18"/>
                  <a:gd name="T14" fmla="*/ 25 w 25"/>
                  <a:gd name="T15" fmla="*/ 18 h 18"/>
                  <a:gd name="T16" fmla="*/ 3 w 25"/>
                  <a:gd name="T17" fmla="*/ 18 h 18"/>
                  <a:gd name="T18" fmla="*/ 3 w 25"/>
                  <a:gd name="T19" fmla="*/ 1 h 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" h="18">
                    <a:moveTo>
                      <a:pt x="0" y="0"/>
                    </a:moveTo>
                    <a:lnTo>
                      <a:pt x="25" y="0"/>
                    </a:lnTo>
                    <a:lnTo>
                      <a:pt x="25" y="18"/>
                    </a:lnTo>
                    <a:lnTo>
                      <a:pt x="0" y="18"/>
                    </a:lnTo>
                    <a:lnTo>
                      <a:pt x="0" y="0"/>
                    </a:lnTo>
                    <a:close/>
                    <a:moveTo>
                      <a:pt x="3" y="1"/>
                    </a:moveTo>
                    <a:lnTo>
                      <a:pt x="25" y="1"/>
                    </a:lnTo>
                    <a:lnTo>
                      <a:pt x="25" y="18"/>
                    </a:lnTo>
                    <a:lnTo>
                      <a:pt x="3" y="18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6" name="Freeform 662">
                <a:extLst>
                  <a:ext uri="{FF2B5EF4-FFF2-40B4-BE49-F238E27FC236}">
                    <a16:creationId xmlns:a16="http://schemas.microsoft.com/office/drawing/2014/main" id="{5877361B-E37D-1D48-BC6E-F2016B367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" y="3585"/>
                <a:ext cx="22" cy="17"/>
              </a:xfrm>
              <a:custGeom>
                <a:avLst/>
                <a:gdLst>
                  <a:gd name="T0" fmla="*/ 0 w 22"/>
                  <a:gd name="T1" fmla="*/ 0 h 17"/>
                  <a:gd name="T2" fmla="*/ 22 w 22"/>
                  <a:gd name="T3" fmla="*/ 0 h 17"/>
                  <a:gd name="T4" fmla="*/ 22 w 22"/>
                  <a:gd name="T5" fmla="*/ 17 h 17"/>
                  <a:gd name="T6" fmla="*/ 0 w 22"/>
                  <a:gd name="T7" fmla="*/ 17 h 17"/>
                  <a:gd name="T8" fmla="*/ 0 w 22"/>
                  <a:gd name="T9" fmla="*/ 0 h 17"/>
                  <a:gd name="T10" fmla="*/ 1 w 22"/>
                  <a:gd name="T11" fmla="*/ 2 h 17"/>
                  <a:gd name="T12" fmla="*/ 22 w 22"/>
                  <a:gd name="T13" fmla="*/ 2 h 17"/>
                  <a:gd name="T14" fmla="*/ 22 w 22"/>
                  <a:gd name="T15" fmla="*/ 17 h 17"/>
                  <a:gd name="T16" fmla="*/ 1 w 22"/>
                  <a:gd name="T17" fmla="*/ 17 h 17"/>
                  <a:gd name="T18" fmla="*/ 1 w 22"/>
                  <a:gd name="T19" fmla="*/ 2 h 1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0" y="0"/>
                    </a:moveTo>
                    <a:lnTo>
                      <a:pt x="22" y="0"/>
                    </a:lnTo>
                    <a:lnTo>
                      <a:pt x="22" y="17"/>
                    </a:lnTo>
                    <a:lnTo>
                      <a:pt x="0" y="17"/>
                    </a:lnTo>
                    <a:lnTo>
                      <a:pt x="0" y="0"/>
                    </a:lnTo>
                    <a:close/>
                    <a:moveTo>
                      <a:pt x="1" y="2"/>
                    </a:moveTo>
                    <a:lnTo>
                      <a:pt x="22" y="2"/>
                    </a:lnTo>
                    <a:lnTo>
                      <a:pt x="22" y="17"/>
                    </a:lnTo>
                    <a:lnTo>
                      <a:pt x="1" y="17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7" name="Freeform 663">
                <a:extLst>
                  <a:ext uri="{FF2B5EF4-FFF2-40B4-BE49-F238E27FC236}">
                    <a16:creationId xmlns:a16="http://schemas.microsoft.com/office/drawing/2014/main" id="{1435C559-24AF-7D4C-A1C0-E54982082C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9" y="3587"/>
                <a:ext cx="21" cy="15"/>
              </a:xfrm>
              <a:custGeom>
                <a:avLst/>
                <a:gdLst>
                  <a:gd name="T0" fmla="*/ 0 w 21"/>
                  <a:gd name="T1" fmla="*/ 0 h 15"/>
                  <a:gd name="T2" fmla="*/ 21 w 21"/>
                  <a:gd name="T3" fmla="*/ 0 h 15"/>
                  <a:gd name="T4" fmla="*/ 21 w 21"/>
                  <a:gd name="T5" fmla="*/ 15 h 15"/>
                  <a:gd name="T6" fmla="*/ 0 w 21"/>
                  <a:gd name="T7" fmla="*/ 15 h 15"/>
                  <a:gd name="T8" fmla="*/ 0 w 21"/>
                  <a:gd name="T9" fmla="*/ 0 h 15"/>
                  <a:gd name="T10" fmla="*/ 3 w 21"/>
                  <a:gd name="T11" fmla="*/ 2 h 15"/>
                  <a:gd name="T12" fmla="*/ 21 w 21"/>
                  <a:gd name="T13" fmla="*/ 2 h 15"/>
                  <a:gd name="T14" fmla="*/ 21 w 21"/>
                  <a:gd name="T15" fmla="*/ 15 h 15"/>
                  <a:gd name="T16" fmla="*/ 3 w 21"/>
                  <a:gd name="T17" fmla="*/ 15 h 15"/>
                  <a:gd name="T18" fmla="*/ 3 w 21"/>
                  <a:gd name="T19" fmla="*/ 2 h 1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21" y="0"/>
                    </a:lnTo>
                    <a:lnTo>
                      <a:pt x="21" y="15"/>
                    </a:lnTo>
                    <a:lnTo>
                      <a:pt x="0" y="15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21" y="2"/>
                    </a:lnTo>
                    <a:lnTo>
                      <a:pt x="21" y="15"/>
                    </a:lnTo>
                    <a:lnTo>
                      <a:pt x="3" y="15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8" name="Freeform 664">
                <a:extLst>
                  <a:ext uri="{FF2B5EF4-FFF2-40B4-BE49-F238E27FC236}">
                    <a16:creationId xmlns:a16="http://schemas.microsoft.com/office/drawing/2014/main" id="{35A004EB-7D06-7848-A6F0-254A0B9FB3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2" y="3589"/>
                <a:ext cx="18" cy="13"/>
              </a:xfrm>
              <a:custGeom>
                <a:avLst/>
                <a:gdLst>
                  <a:gd name="T0" fmla="*/ 0 w 18"/>
                  <a:gd name="T1" fmla="*/ 0 h 13"/>
                  <a:gd name="T2" fmla="*/ 18 w 18"/>
                  <a:gd name="T3" fmla="*/ 0 h 13"/>
                  <a:gd name="T4" fmla="*/ 18 w 18"/>
                  <a:gd name="T5" fmla="*/ 13 h 13"/>
                  <a:gd name="T6" fmla="*/ 0 w 18"/>
                  <a:gd name="T7" fmla="*/ 13 h 13"/>
                  <a:gd name="T8" fmla="*/ 0 w 18"/>
                  <a:gd name="T9" fmla="*/ 0 h 13"/>
                  <a:gd name="T10" fmla="*/ 2 w 18"/>
                  <a:gd name="T11" fmla="*/ 2 h 13"/>
                  <a:gd name="T12" fmla="*/ 18 w 18"/>
                  <a:gd name="T13" fmla="*/ 2 h 13"/>
                  <a:gd name="T14" fmla="*/ 18 w 18"/>
                  <a:gd name="T15" fmla="*/ 13 h 13"/>
                  <a:gd name="T16" fmla="*/ 2 w 18"/>
                  <a:gd name="T17" fmla="*/ 13 h 13"/>
                  <a:gd name="T18" fmla="*/ 2 w 18"/>
                  <a:gd name="T19" fmla="*/ 2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" h="13">
                    <a:moveTo>
                      <a:pt x="0" y="0"/>
                    </a:moveTo>
                    <a:lnTo>
                      <a:pt x="18" y="0"/>
                    </a:lnTo>
                    <a:lnTo>
                      <a:pt x="18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8" y="2"/>
                    </a:lnTo>
                    <a:lnTo>
                      <a:pt x="18" y="13"/>
                    </a:lnTo>
                    <a:lnTo>
                      <a:pt x="2" y="13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59" name="Freeform 665">
                <a:extLst>
                  <a:ext uri="{FF2B5EF4-FFF2-40B4-BE49-F238E27FC236}">
                    <a16:creationId xmlns:a16="http://schemas.microsoft.com/office/drawing/2014/main" id="{075B47B1-4531-0649-8F93-34919935C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" y="3591"/>
                <a:ext cx="16" cy="11"/>
              </a:xfrm>
              <a:custGeom>
                <a:avLst/>
                <a:gdLst>
                  <a:gd name="T0" fmla="*/ 0 w 16"/>
                  <a:gd name="T1" fmla="*/ 0 h 11"/>
                  <a:gd name="T2" fmla="*/ 16 w 16"/>
                  <a:gd name="T3" fmla="*/ 0 h 11"/>
                  <a:gd name="T4" fmla="*/ 16 w 16"/>
                  <a:gd name="T5" fmla="*/ 11 h 11"/>
                  <a:gd name="T6" fmla="*/ 0 w 16"/>
                  <a:gd name="T7" fmla="*/ 11 h 11"/>
                  <a:gd name="T8" fmla="*/ 0 w 16"/>
                  <a:gd name="T9" fmla="*/ 0 h 11"/>
                  <a:gd name="T10" fmla="*/ 2 w 16"/>
                  <a:gd name="T11" fmla="*/ 1 h 11"/>
                  <a:gd name="T12" fmla="*/ 16 w 16"/>
                  <a:gd name="T13" fmla="*/ 1 h 11"/>
                  <a:gd name="T14" fmla="*/ 16 w 16"/>
                  <a:gd name="T15" fmla="*/ 11 h 11"/>
                  <a:gd name="T16" fmla="*/ 2 w 16"/>
                  <a:gd name="T17" fmla="*/ 11 h 11"/>
                  <a:gd name="T18" fmla="*/ 2 w 16"/>
                  <a:gd name="T19" fmla="*/ 1 h 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lnTo>
                      <a:pt x="16" y="0"/>
                    </a:lnTo>
                    <a:lnTo>
                      <a:pt x="16" y="11"/>
                    </a:lnTo>
                    <a:lnTo>
                      <a:pt x="0" y="11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16" y="1"/>
                    </a:lnTo>
                    <a:lnTo>
                      <a:pt x="16" y="11"/>
                    </a:lnTo>
                    <a:lnTo>
                      <a:pt x="2" y="1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0" name="Freeform 666">
                <a:extLst>
                  <a:ext uri="{FF2B5EF4-FFF2-40B4-BE49-F238E27FC236}">
                    <a16:creationId xmlns:a16="http://schemas.microsoft.com/office/drawing/2014/main" id="{12FC21E8-19B3-5D44-9B95-577CDF98E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" y="3592"/>
                <a:ext cx="14" cy="10"/>
              </a:xfrm>
              <a:custGeom>
                <a:avLst/>
                <a:gdLst>
                  <a:gd name="T0" fmla="*/ 0 w 14"/>
                  <a:gd name="T1" fmla="*/ 0 h 10"/>
                  <a:gd name="T2" fmla="*/ 14 w 14"/>
                  <a:gd name="T3" fmla="*/ 0 h 10"/>
                  <a:gd name="T4" fmla="*/ 14 w 14"/>
                  <a:gd name="T5" fmla="*/ 10 h 10"/>
                  <a:gd name="T6" fmla="*/ 0 w 14"/>
                  <a:gd name="T7" fmla="*/ 10 h 10"/>
                  <a:gd name="T8" fmla="*/ 0 w 14"/>
                  <a:gd name="T9" fmla="*/ 0 h 10"/>
                  <a:gd name="T10" fmla="*/ 2 w 14"/>
                  <a:gd name="T11" fmla="*/ 2 h 10"/>
                  <a:gd name="T12" fmla="*/ 14 w 14"/>
                  <a:gd name="T13" fmla="*/ 2 h 10"/>
                  <a:gd name="T14" fmla="*/ 14 w 14"/>
                  <a:gd name="T15" fmla="*/ 10 h 10"/>
                  <a:gd name="T16" fmla="*/ 2 w 14"/>
                  <a:gd name="T17" fmla="*/ 10 h 10"/>
                  <a:gd name="T18" fmla="*/ 2 w 14"/>
                  <a:gd name="T19" fmla="*/ 2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" h="10">
                    <a:moveTo>
                      <a:pt x="0" y="0"/>
                    </a:moveTo>
                    <a:lnTo>
                      <a:pt x="14" y="0"/>
                    </a:lnTo>
                    <a:lnTo>
                      <a:pt x="14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14" y="2"/>
                    </a:lnTo>
                    <a:lnTo>
                      <a:pt x="14" y="10"/>
                    </a:lnTo>
                    <a:lnTo>
                      <a:pt x="2" y="1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1" name="Freeform 667">
                <a:extLst>
                  <a:ext uri="{FF2B5EF4-FFF2-40B4-BE49-F238E27FC236}">
                    <a16:creationId xmlns:a16="http://schemas.microsoft.com/office/drawing/2014/main" id="{F2268C26-C818-D144-8AAE-94D5460FC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" y="3594"/>
                <a:ext cx="12" cy="8"/>
              </a:xfrm>
              <a:custGeom>
                <a:avLst/>
                <a:gdLst>
                  <a:gd name="T0" fmla="*/ 0 w 12"/>
                  <a:gd name="T1" fmla="*/ 0 h 8"/>
                  <a:gd name="T2" fmla="*/ 12 w 12"/>
                  <a:gd name="T3" fmla="*/ 0 h 8"/>
                  <a:gd name="T4" fmla="*/ 12 w 12"/>
                  <a:gd name="T5" fmla="*/ 8 h 8"/>
                  <a:gd name="T6" fmla="*/ 0 w 12"/>
                  <a:gd name="T7" fmla="*/ 8 h 8"/>
                  <a:gd name="T8" fmla="*/ 0 w 12"/>
                  <a:gd name="T9" fmla="*/ 0 h 8"/>
                  <a:gd name="T10" fmla="*/ 3 w 12"/>
                  <a:gd name="T11" fmla="*/ 2 h 8"/>
                  <a:gd name="T12" fmla="*/ 12 w 12"/>
                  <a:gd name="T13" fmla="*/ 2 h 8"/>
                  <a:gd name="T14" fmla="*/ 12 w 12"/>
                  <a:gd name="T15" fmla="*/ 8 h 8"/>
                  <a:gd name="T16" fmla="*/ 3 w 12"/>
                  <a:gd name="T17" fmla="*/ 8 h 8"/>
                  <a:gd name="T18" fmla="*/ 3 w 12"/>
                  <a:gd name="T19" fmla="*/ 2 h 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" h="8">
                    <a:moveTo>
                      <a:pt x="0" y="0"/>
                    </a:moveTo>
                    <a:lnTo>
                      <a:pt x="12" y="0"/>
                    </a:lnTo>
                    <a:lnTo>
                      <a:pt x="12" y="8"/>
                    </a:lnTo>
                    <a:lnTo>
                      <a:pt x="0" y="8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12" y="2"/>
                    </a:lnTo>
                    <a:lnTo>
                      <a:pt x="12" y="8"/>
                    </a:lnTo>
                    <a:lnTo>
                      <a:pt x="3" y="8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2" name="Freeform 668">
                <a:extLst>
                  <a:ext uri="{FF2B5EF4-FFF2-40B4-BE49-F238E27FC236}">
                    <a16:creationId xmlns:a16="http://schemas.microsoft.com/office/drawing/2014/main" id="{B9AD2014-CDB7-F141-9CAD-F5FA6875FD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1" y="3596"/>
                <a:ext cx="9" cy="6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0 h 6"/>
                  <a:gd name="T4" fmla="*/ 9 w 9"/>
                  <a:gd name="T5" fmla="*/ 6 h 6"/>
                  <a:gd name="T6" fmla="*/ 0 w 9"/>
                  <a:gd name="T7" fmla="*/ 6 h 6"/>
                  <a:gd name="T8" fmla="*/ 0 w 9"/>
                  <a:gd name="T9" fmla="*/ 0 h 6"/>
                  <a:gd name="T10" fmla="*/ 2 w 9"/>
                  <a:gd name="T11" fmla="*/ 1 h 6"/>
                  <a:gd name="T12" fmla="*/ 9 w 9"/>
                  <a:gd name="T13" fmla="*/ 1 h 6"/>
                  <a:gd name="T14" fmla="*/ 9 w 9"/>
                  <a:gd name="T15" fmla="*/ 6 h 6"/>
                  <a:gd name="T16" fmla="*/ 2 w 9"/>
                  <a:gd name="T17" fmla="*/ 6 h 6"/>
                  <a:gd name="T18" fmla="*/ 2 w 9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9" y="0"/>
                    </a:lnTo>
                    <a:lnTo>
                      <a:pt x="9" y="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9" y="1"/>
                    </a:lnTo>
                    <a:lnTo>
                      <a:pt x="9" y="6"/>
                    </a:lnTo>
                    <a:lnTo>
                      <a:pt x="2" y="6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3" name="Freeform 669">
                <a:extLst>
                  <a:ext uri="{FF2B5EF4-FFF2-40B4-BE49-F238E27FC236}">
                    <a16:creationId xmlns:a16="http://schemas.microsoft.com/office/drawing/2014/main" id="{354CA6C3-D6E7-F848-A81D-2E65CA93A2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" y="3597"/>
                <a:ext cx="7" cy="5"/>
              </a:xfrm>
              <a:custGeom>
                <a:avLst/>
                <a:gdLst>
                  <a:gd name="T0" fmla="*/ 0 w 7"/>
                  <a:gd name="T1" fmla="*/ 0 h 5"/>
                  <a:gd name="T2" fmla="*/ 7 w 7"/>
                  <a:gd name="T3" fmla="*/ 0 h 5"/>
                  <a:gd name="T4" fmla="*/ 7 w 7"/>
                  <a:gd name="T5" fmla="*/ 5 h 5"/>
                  <a:gd name="T6" fmla="*/ 0 w 7"/>
                  <a:gd name="T7" fmla="*/ 5 h 5"/>
                  <a:gd name="T8" fmla="*/ 0 w 7"/>
                  <a:gd name="T9" fmla="*/ 0 h 5"/>
                  <a:gd name="T10" fmla="*/ 2 w 7"/>
                  <a:gd name="T11" fmla="*/ 1 h 5"/>
                  <a:gd name="T12" fmla="*/ 7 w 7"/>
                  <a:gd name="T13" fmla="*/ 1 h 5"/>
                  <a:gd name="T14" fmla="*/ 7 w 7"/>
                  <a:gd name="T15" fmla="*/ 5 h 5"/>
                  <a:gd name="T16" fmla="*/ 2 w 7"/>
                  <a:gd name="T17" fmla="*/ 5 h 5"/>
                  <a:gd name="T18" fmla="*/ 2 w 7"/>
                  <a:gd name="T19" fmla="*/ 1 h 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lnTo>
                      <a:pt x="7" y="0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  <a:moveTo>
                      <a:pt x="2" y="1"/>
                    </a:moveTo>
                    <a:lnTo>
                      <a:pt x="7" y="1"/>
                    </a:lnTo>
                    <a:lnTo>
                      <a:pt x="7" y="5"/>
                    </a:lnTo>
                    <a:lnTo>
                      <a:pt x="2" y="5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4" name="Freeform 670">
                <a:extLst>
                  <a:ext uri="{FF2B5EF4-FFF2-40B4-BE49-F238E27FC236}">
                    <a16:creationId xmlns:a16="http://schemas.microsoft.com/office/drawing/2014/main" id="{733959A7-A5ED-B144-9D74-612B15D86B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5" y="3598"/>
                <a:ext cx="5" cy="4"/>
              </a:xfrm>
              <a:custGeom>
                <a:avLst/>
                <a:gdLst>
                  <a:gd name="T0" fmla="*/ 0 w 5"/>
                  <a:gd name="T1" fmla="*/ 0 h 4"/>
                  <a:gd name="T2" fmla="*/ 5 w 5"/>
                  <a:gd name="T3" fmla="*/ 0 h 4"/>
                  <a:gd name="T4" fmla="*/ 5 w 5"/>
                  <a:gd name="T5" fmla="*/ 4 h 4"/>
                  <a:gd name="T6" fmla="*/ 0 w 5"/>
                  <a:gd name="T7" fmla="*/ 4 h 4"/>
                  <a:gd name="T8" fmla="*/ 0 w 5"/>
                  <a:gd name="T9" fmla="*/ 0 h 4"/>
                  <a:gd name="T10" fmla="*/ 2 w 5"/>
                  <a:gd name="T11" fmla="*/ 2 h 4"/>
                  <a:gd name="T12" fmla="*/ 5 w 5"/>
                  <a:gd name="T13" fmla="*/ 2 h 4"/>
                  <a:gd name="T14" fmla="*/ 5 w 5"/>
                  <a:gd name="T15" fmla="*/ 4 h 4"/>
                  <a:gd name="T16" fmla="*/ 2 w 5"/>
                  <a:gd name="T17" fmla="*/ 4 h 4"/>
                  <a:gd name="T18" fmla="*/ 2 w 5"/>
                  <a:gd name="T19" fmla="*/ 2 h 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" h="4">
                    <a:moveTo>
                      <a:pt x="0" y="0"/>
                    </a:moveTo>
                    <a:lnTo>
                      <a:pt x="5" y="0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  <a:moveTo>
                      <a:pt x="2" y="2"/>
                    </a:moveTo>
                    <a:lnTo>
                      <a:pt x="5" y="2"/>
                    </a:lnTo>
                    <a:lnTo>
                      <a:pt x="5" y="4"/>
                    </a:lnTo>
                    <a:lnTo>
                      <a:pt x="2" y="4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5" name="Freeform 671">
                <a:extLst>
                  <a:ext uri="{FF2B5EF4-FFF2-40B4-BE49-F238E27FC236}">
                    <a16:creationId xmlns:a16="http://schemas.microsoft.com/office/drawing/2014/main" id="{25074B20-9189-0240-A696-ABC67C721D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7" y="3600"/>
                <a:ext cx="3" cy="2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0 w 3"/>
                  <a:gd name="T7" fmla="*/ 2 h 2"/>
                  <a:gd name="T8" fmla="*/ 0 w 3"/>
                  <a:gd name="T9" fmla="*/ 0 h 2"/>
                  <a:gd name="T10" fmla="*/ 3 w 3"/>
                  <a:gd name="T11" fmla="*/ 2 h 2"/>
                  <a:gd name="T12" fmla="*/ 3 w 3"/>
                  <a:gd name="T13" fmla="*/ 2 h 2"/>
                  <a:gd name="T14" fmla="*/ 3 w 3"/>
                  <a:gd name="T15" fmla="*/ 2 h 2"/>
                  <a:gd name="T16" fmla="*/ 3 w 3"/>
                  <a:gd name="T17" fmla="*/ 2 h 2"/>
                  <a:gd name="T18" fmla="*/ 3 w 3"/>
                  <a:gd name="T19" fmla="*/ 2 h 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3" y="2"/>
                    </a:move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6" name="Line 672">
                <a:extLst>
                  <a:ext uri="{FF2B5EF4-FFF2-40B4-BE49-F238E27FC236}">
                    <a16:creationId xmlns:a16="http://schemas.microsoft.com/office/drawing/2014/main" id="{36220EFD-80DF-444C-8FE6-91AFD159AE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7" name="Line 673">
                <a:extLst>
                  <a:ext uri="{FF2B5EF4-FFF2-40B4-BE49-F238E27FC236}">
                    <a16:creationId xmlns:a16="http://schemas.microsoft.com/office/drawing/2014/main" id="{04019726-8B6C-A14D-8695-3E7F2A6E6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4" y="3618"/>
                <a:ext cx="1" cy="10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8" name="Line 674">
                <a:extLst>
                  <a:ext uri="{FF2B5EF4-FFF2-40B4-BE49-F238E27FC236}">
                    <a16:creationId xmlns:a16="http://schemas.microsoft.com/office/drawing/2014/main" id="{7E5BC2A6-23DD-BE43-A10D-978ADCFF7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4" y="3618"/>
                <a:ext cx="205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69" name="Freeform 675">
                <a:extLst>
                  <a:ext uri="{FF2B5EF4-FFF2-40B4-BE49-F238E27FC236}">
                    <a16:creationId xmlns:a16="http://schemas.microsoft.com/office/drawing/2014/main" id="{187705D1-E54B-9546-ACCA-2DAFC7A45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" y="3429"/>
                <a:ext cx="245" cy="250"/>
              </a:xfrm>
              <a:custGeom>
                <a:avLst/>
                <a:gdLst>
                  <a:gd name="T0" fmla="*/ 0 w 245"/>
                  <a:gd name="T1" fmla="*/ 250 h 250"/>
                  <a:gd name="T2" fmla="*/ 0 w 245"/>
                  <a:gd name="T3" fmla="*/ 209 h 250"/>
                  <a:gd name="T4" fmla="*/ 10 w 245"/>
                  <a:gd name="T5" fmla="*/ 199 h 250"/>
                  <a:gd name="T6" fmla="*/ 7 w 245"/>
                  <a:gd name="T7" fmla="*/ 199 h 250"/>
                  <a:gd name="T8" fmla="*/ 7 w 245"/>
                  <a:gd name="T9" fmla="*/ 34 h 250"/>
                  <a:gd name="T10" fmla="*/ 41 w 245"/>
                  <a:gd name="T11" fmla="*/ 0 h 250"/>
                  <a:gd name="T12" fmla="*/ 245 w 245"/>
                  <a:gd name="T13" fmla="*/ 0 h 250"/>
                  <a:gd name="T14" fmla="*/ 245 w 245"/>
                  <a:gd name="T15" fmla="*/ 103 h 250"/>
                  <a:gd name="T16" fmla="*/ 236 w 245"/>
                  <a:gd name="T17" fmla="*/ 127 h 250"/>
                  <a:gd name="T18" fmla="*/ 236 w 245"/>
                  <a:gd name="T19" fmla="*/ 172 h 250"/>
                  <a:gd name="T20" fmla="*/ 228 w 245"/>
                  <a:gd name="T21" fmla="*/ 182 h 250"/>
                  <a:gd name="T22" fmla="*/ 245 w 245"/>
                  <a:gd name="T23" fmla="*/ 182 h 250"/>
                  <a:gd name="T24" fmla="*/ 245 w 245"/>
                  <a:gd name="T25" fmla="*/ 223 h 250"/>
                  <a:gd name="T26" fmla="*/ 218 w 245"/>
                  <a:gd name="T27" fmla="*/ 250 h 250"/>
                  <a:gd name="T28" fmla="*/ 0 w 245"/>
                  <a:gd name="T29" fmla="*/ 250 h 25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5" h="250">
                    <a:moveTo>
                      <a:pt x="0" y="250"/>
                    </a:moveTo>
                    <a:lnTo>
                      <a:pt x="0" y="209"/>
                    </a:lnTo>
                    <a:lnTo>
                      <a:pt x="10" y="199"/>
                    </a:lnTo>
                    <a:lnTo>
                      <a:pt x="7" y="199"/>
                    </a:lnTo>
                    <a:lnTo>
                      <a:pt x="7" y="34"/>
                    </a:lnTo>
                    <a:lnTo>
                      <a:pt x="41" y="0"/>
                    </a:lnTo>
                    <a:lnTo>
                      <a:pt x="245" y="0"/>
                    </a:lnTo>
                    <a:lnTo>
                      <a:pt x="245" y="103"/>
                    </a:lnTo>
                    <a:lnTo>
                      <a:pt x="236" y="127"/>
                    </a:lnTo>
                    <a:lnTo>
                      <a:pt x="236" y="172"/>
                    </a:lnTo>
                    <a:lnTo>
                      <a:pt x="228" y="182"/>
                    </a:lnTo>
                    <a:lnTo>
                      <a:pt x="245" y="182"/>
                    </a:lnTo>
                    <a:lnTo>
                      <a:pt x="245" y="223"/>
                    </a:lnTo>
                    <a:lnTo>
                      <a:pt x="218" y="250"/>
                    </a:lnTo>
                    <a:lnTo>
                      <a:pt x="0" y="25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0" name="Line 676">
                <a:extLst>
                  <a:ext uri="{FF2B5EF4-FFF2-40B4-BE49-F238E27FC236}">
                    <a16:creationId xmlns:a16="http://schemas.microsoft.com/office/drawing/2014/main" id="{87E4E4D1-8EBA-284B-97C8-BD354A7FA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3" y="1941"/>
                <a:ext cx="1196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1" name="Freeform 677">
                <a:extLst>
                  <a:ext uri="{FF2B5EF4-FFF2-40B4-BE49-F238E27FC236}">
                    <a16:creationId xmlns:a16="http://schemas.microsoft.com/office/drawing/2014/main" id="{7C2855CB-5E61-7343-A263-26F883E2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" y="2702"/>
                <a:ext cx="99" cy="87"/>
              </a:xfrm>
              <a:custGeom>
                <a:avLst/>
                <a:gdLst>
                  <a:gd name="T0" fmla="*/ 99 w 99"/>
                  <a:gd name="T1" fmla="*/ 74 h 87"/>
                  <a:gd name="T2" fmla="*/ 0 w 99"/>
                  <a:gd name="T3" fmla="*/ 87 h 87"/>
                  <a:gd name="T4" fmla="*/ 49 w 99"/>
                  <a:gd name="T5" fmla="*/ 0 h 87"/>
                  <a:gd name="T6" fmla="*/ 99 w 99"/>
                  <a:gd name="T7" fmla="*/ 74 h 8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7">
                    <a:moveTo>
                      <a:pt x="99" y="74"/>
                    </a:moveTo>
                    <a:lnTo>
                      <a:pt x="0" y="87"/>
                    </a:lnTo>
                    <a:lnTo>
                      <a:pt x="49" y="0"/>
                    </a:lnTo>
                    <a:lnTo>
                      <a:pt x="99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2" name="Freeform 678">
                <a:extLst>
                  <a:ext uri="{FF2B5EF4-FFF2-40B4-BE49-F238E27FC236}">
                    <a16:creationId xmlns:a16="http://schemas.microsoft.com/office/drawing/2014/main" id="{E20038ED-D36A-2546-87D5-59BF5C3FF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986"/>
                <a:ext cx="664" cy="535"/>
              </a:xfrm>
              <a:custGeom>
                <a:avLst/>
                <a:gdLst>
                  <a:gd name="T0" fmla="*/ 107 w 664"/>
                  <a:gd name="T1" fmla="*/ 422 h 535"/>
                  <a:gd name="T2" fmla="*/ 129 w 664"/>
                  <a:gd name="T3" fmla="*/ 466 h 535"/>
                  <a:gd name="T4" fmla="*/ 157 w 664"/>
                  <a:gd name="T5" fmla="*/ 500 h 535"/>
                  <a:gd name="T6" fmla="*/ 188 w 664"/>
                  <a:gd name="T7" fmla="*/ 523 h 535"/>
                  <a:gd name="T8" fmla="*/ 221 w 664"/>
                  <a:gd name="T9" fmla="*/ 535 h 535"/>
                  <a:gd name="T10" fmla="*/ 254 w 664"/>
                  <a:gd name="T11" fmla="*/ 533 h 535"/>
                  <a:gd name="T12" fmla="*/ 288 w 664"/>
                  <a:gd name="T13" fmla="*/ 519 h 535"/>
                  <a:gd name="T14" fmla="*/ 319 w 664"/>
                  <a:gd name="T15" fmla="*/ 494 h 535"/>
                  <a:gd name="T16" fmla="*/ 346 w 664"/>
                  <a:gd name="T17" fmla="*/ 494 h 535"/>
                  <a:gd name="T18" fmla="*/ 376 w 664"/>
                  <a:gd name="T19" fmla="*/ 519 h 535"/>
                  <a:gd name="T20" fmla="*/ 409 w 664"/>
                  <a:gd name="T21" fmla="*/ 533 h 535"/>
                  <a:gd name="T22" fmla="*/ 443 w 664"/>
                  <a:gd name="T23" fmla="*/ 535 h 535"/>
                  <a:gd name="T24" fmla="*/ 477 w 664"/>
                  <a:gd name="T25" fmla="*/ 523 h 535"/>
                  <a:gd name="T26" fmla="*/ 507 w 664"/>
                  <a:gd name="T27" fmla="*/ 500 h 535"/>
                  <a:gd name="T28" fmla="*/ 535 w 664"/>
                  <a:gd name="T29" fmla="*/ 466 h 535"/>
                  <a:gd name="T30" fmla="*/ 557 w 664"/>
                  <a:gd name="T31" fmla="*/ 422 h 535"/>
                  <a:gd name="T32" fmla="*/ 578 w 664"/>
                  <a:gd name="T33" fmla="*/ 400 h 535"/>
                  <a:gd name="T34" fmla="*/ 601 w 664"/>
                  <a:gd name="T35" fmla="*/ 399 h 535"/>
                  <a:gd name="T36" fmla="*/ 624 w 664"/>
                  <a:gd name="T37" fmla="*/ 385 h 535"/>
                  <a:gd name="T38" fmla="*/ 643 w 664"/>
                  <a:gd name="T39" fmla="*/ 359 h 535"/>
                  <a:gd name="T40" fmla="*/ 656 w 664"/>
                  <a:gd name="T41" fmla="*/ 326 h 535"/>
                  <a:gd name="T42" fmla="*/ 663 w 664"/>
                  <a:gd name="T43" fmla="*/ 288 h 535"/>
                  <a:gd name="T44" fmla="*/ 663 w 664"/>
                  <a:gd name="T45" fmla="*/ 247 h 535"/>
                  <a:gd name="T46" fmla="*/ 656 w 664"/>
                  <a:gd name="T47" fmla="*/ 209 h 535"/>
                  <a:gd name="T48" fmla="*/ 643 w 664"/>
                  <a:gd name="T49" fmla="*/ 176 h 535"/>
                  <a:gd name="T50" fmla="*/ 624 w 664"/>
                  <a:gd name="T51" fmla="*/ 150 h 535"/>
                  <a:gd name="T52" fmla="*/ 601 w 664"/>
                  <a:gd name="T53" fmla="*/ 136 h 535"/>
                  <a:gd name="T54" fmla="*/ 578 w 664"/>
                  <a:gd name="T55" fmla="*/ 135 h 535"/>
                  <a:gd name="T56" fmla="*/ 557 w 664"/>
                  <a:gd name="T57" fmla="*/ 114 h 535"/>
                  <a:gd name="T58" fmla="*/ 535 w 664"/>
                  <a:gd name="T59" fmla="*/ 70 h 535"/>
                  <a:gd name="T60" fmla="*/ 507 w 664"/>
                  <a:gd name="T61" fmla="*/ 35 h 535"/>
                  <a:gd name="T62" fmla="*/ 477 w 664"/>
                  <a:gd name="T63" fmla="*/ 13 h 535"/>
                  <a:gd name="T64" fmla="*/ 443 w 664"/>
                  <a:gd name="T65" fmla="*/ 1 h 535"/>
                  <a:gd name="T66" fmla="*/ 409 w 664"/>
                  <a:gd name="T67" fmla="*/ 2 h 535"/>
                  <a:gd name="T68" fmla="*/ 376 w 664"/>
                  <a:gd name="T69" fmla="*/ 16 h 535"/>
                  <a:gd name="T70" fmla="*/ 346 w 664"/>
                  <a:gd name="T71" fmla="*/ 42 h 535"/>
                  <a:gd name="T72" fmla="*/ 319 w 664"/>
                  <a:gd name="T73" fmla="*/ 42 h 535"/>
                  <a:gd name="T74" fmla="*/ 288 w 664"/>
                  <a:gd name="T75" fmla="*/ 16 h 535"/>
                  <a:gd name="T76" fmla="*/ 254 w 664"/>
                  <a:gd name="T77" fmla="*/ 2 h 535"/>
                  <a:gd name="T78" fmla="*/ 221 w 664"/>
                  <a:gd name="T79" fmla="*/ 1 h 535"/>
                  <a:gd name="T80" fmla="*/ 188 w 664"/>
                  <a:gd name="T81" fmla="*/ 13 h 535"/>
                  <a:gd name="T82" fmla="*/ 157 w 664"/>
                  <a:gd name="T83" fmla="*/ 35 h 535"/>
                  <a:gd name="T84" fmla="*/ 129 w 664"/>
                  <a:gd name="T85" fmla="*/ 70 h 535"/>
                  <a:gd name="T86" fmla="*/ 107 w 664"/>
                  <a:gd name="T87" fmla="*/ 114 h 535"/>
                  <a:gd name="T88" fmla="*/ 86 w 664"/>
                  <a:gd name="T89" fmla="*/ 135 h 535"/>
                  <a:gd name="T90" fmla="*/ 62 w 664"/>
                  <a:gd name="T91" fmla="*/ 136 h 535"/>
                  <a:gd name="T92" fmla="*/ 40 w 664"/>
                  <a:gd name="T93" fmla="*/ 150 h 535"/>
                  <a:gd name="T94" fmla="*/ 22 w 664"/>
                  <a:gd name="T95" fmla="*/ 176 h 535"/>
                  <a:gd name="T96" fmla="*/ 8 w 664"/>
                  <a:gd name="T97" fmla="*/ 209 h 535"/>
                  <a:gd name="T98" fmla="*/ 1 w 664"/>
                  <a:gd name="T99" fmla="*/ 247 h 535"/>
                  <a:gd name="T100" fmla="*/ 1 w 664"/>
                  <a:gd name="T101" fmla="*/ 288 h 535"/>
                  <a:gd name="T102" fmla="*/ 8 w 664"/>
                  <a:gd name="T103" fmla="*/ 326 h 535"/>
                  <a:gd name="T104" fmla="*/ 22 w 664"/>
                  <a:gd name="T105" fmla="*/ 359 h 535"/>
                  <a:gd name="T106" fmla="*/ 40 w 664"/>
                  <a:gd name="T107" fmla="*/ 385 h 535"/>
                  <a:gd name="T108" fmla="*/ 62 w 664"/>
                  <a:gd name="T109" fmla="*/ 399 h 535"/>
                  <a:gd name="T110" fmla="*/ 86 w 664"/>
                  <a:gd name="T111" fmla="*/ 400 h 53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664" h="535">
                    <a:moveTo>
                      <a:pt x="98" y="397"/>
                    </a:moveTo>
                    <a:lnTo>
                      <a:pt x="107" y="422"/>
                    </a:lnTo>
                    <a:lnTo>
                      <a:pt x="117" y="445"/>
                    </a:lnTo>
                    <a:lnTo>
                      <a:pt x="129" y="466"/>
                    </a:lnTo>
                    <a:lnTo>
                      <a:pt x="142" y="484"/>
                    </a:lnTo>
                    <a:lnTo>
                      <a:pt x="157" y="500"/>
                    </a:lnTo>
                    <a:lnTo>
                      <a:pt x="172" y="513"/>
                    </a:lnTo>
                    <a:lnTo>
                      <a:pt x="188" y="523"/>
                    </a:lnTo>
                    <a:lnTo>
                      <a:pt x="204" y="530"/>
                    </a:lnTo>
                    <a:lnTo>
                      <a:pt x="221" y="535"/>
                    </a:lnTo>
                    <a:lnTo>
                      <a:pt x="238" y="535"/>
                    </a:lnTo>
                    <a:lnTo>
                      <a:pt x="254" y="533"/>
                    </a:lnTo>
                    <a:lnTo>
                      <a:pt x="271" y="528"/>
                    </a:lnTo>
                    <a:lnTo>
                      <a:pt x="288" y="519"/>
                    </a:lnTo>
                    <a:lnTo>
                      <a:pt x="304" y="508"/>
                    </a:lnTo>
                    <a:lnTo>
                      <a:pt x="319" y="494"/>
                    </a:lnTo>
                    <a:lnTo>
                      <a:pt x="332" y="476"/>
                    </a:lnTo>
                    <a:lnTo>
                      <a:pt x="346" y="494"/>
                    </a:lnTo>
                    <a:lnTo>
                      <a:pt x="361" y="508"/>
                    </a:lnTo>
                    <a:lnTo>
                      <a:pt x="376" y="519"/>
                    </a:lnTo>
                    <a:lnTo>
                      <a:pt x="392" y="528"/>
                    </a:lnTo>
                    <a:lnTo>
                      <a:pt x="409" y="533"/>
                    </a:lnTo>
                    <a:lnTo>
                      <a:pt x="426" y="535"/>
                    </a:lnTo>
                    <a:lnTo>
                      <a:pt x="443" y="535"/>
                    </a:lnTo>
                    <a:lnTo>
                      <a:pt x="460" y="530"/>
                    </a:lnTo>
                    <a:lnTo>
                      <a:pt x="477" y="523"/>
                    </a:lnTo>
                    <a:lnTo>
                      <a:pt x="492" y="513"/>
                    </a:lnTo>
                    <a:lnTo>
                      <a:pt x="507" y="500"/>
                    </a:lnTo>
                    <a:lnTo>
                      <a:pt x="521" y="484"/>
                    </a:lnTo>
                    <a:lnTo>
                      <a:pt x="535" y="466"/>
                    </a:lnTo>
                    <a:lnTo>
                      <a:pt x="547" y="445"/>
                    </a:lnTo>
                    <a:lnTo>
                      <a:pt x="557" y="422"/>
                    </a:lnTo>
                    <a:lnTo>
                      <a:pt x="566" y="397"/>
                    </a:lnTo>
                    <a:lnTo>
                      <a:pt x="578" y="400"/>
                    </a:lnTo>
                    <a:lnTo>
                      <a:pt x="590" y="401"/>
                    </a:lnTo>
                    <a:lnTo>
                      <a:pt x="601" y="399"/>
                    </a:lnTo>
                    <a:lnTo>
                      <a:pt x="613" y="393"/>
                    </a:lnTo>
                    <a:lnTo>
                      <a:pt x="624" y="385"/>
                    </a:lnTo>
                    <a:lnTo>
                      <a:pt x="634" y="373"/>
                    </a:lnTo>
                    <a:lnTo>
                      <a:pt x="643" y="359"/>
                    </a:lnTo>
                    <a:lnTo>
                      <a:pt x="650" y="344"/>
                    </a:lnTo>
                    <a:lnTo>
                      <a:pt x="656" y="326"/>
                    </a:lnTo>
                    <a:lnTo>
                      <a:pt x="660" y="308"/>
                    </a:lnTo>
                    <a:lnTo>
                      <a:pt x="663" y="288"/>
                    </a:lnTo>
                    <a:lnTo>
                      <a:pt x="664" y="268"/>
                    </a:lnTo>
                    <a:lnTo>
                      <a:pt x="663" y="247"/>
                    </a:lnTo>
                    <a:lnTo>
                      <a:pt x="660" y="228"/>
                    </a:lnTo>
                    <a:lnTo>
                      <a:pt x="656" y="209"/>
                    </a:lnTo>
                    <a:lnTo>
                      <a:pt x="650" y="191"/>
                    </a:lnTo>
                    <a:lnTo>
                      <a:pt x="643" y="176"/>
                    </a:lnTo>
                    <a:lnTo>
                      <a:pt x="634" y="162"/>
                    </a:lnTo>
                    <a:lnTo>
                      <a:pt x="624" y="150"/>
                    </a:lnTo>
                    <a:lnTo>
                      <a:pt x="613" y="142"/>
                    </a:lnTo>
                    <a:lnTo>
                      <a:pt x="601" y="136"/>
                    </a:lnTo>
                    <a:lnTo>
                      <a:pt x="590" y="134"/>
                    </a:lnTo>
                    <a:lnTo>
                      <a:pt x="578" y="135"/>
                    </a:lnTo>
                    <a:lnTo>
                      <a:pt x="566" y="138"/>
                    </a:lnTo>
                    <a:lnTo>
                      <a:pt x="557" y="114"/>
                    </a:lnTo>
                    <a:lnTo>
                      <a:pt x="547" y="91"/>
                    </a:lnTo>
                    <a:lnTo>
                      <a:pt x="535" y="70"/>
                    </a:lnTo>
                    <a:lnTo>
                      <a:pt x="521" y="52"/>
                    </a:lnTo>
                    <a:lnTo>
                      <a:pt x="507" y="35"/>
                    </a:lnTo>
                    <a:lnTo>
                      <a:pt x="492" y="22"/>
                    </a:lnTo>
                    <a:lnTo>
                      <a:pt x="477" y="13"/>
                    </a:lnTo>
                    <a:lnTo>
                      <a:pt x="460" y="5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2"/>
                    </a:lnTo>
                    <a:lnTo>
                      <a:pt x="392" y="7"/>
                    </a:lnTo>
                    <a:lnTo>
                      <a:pt x="376" y="16"/>
                    </a:lnTo>
                    <a:lnTo>
                      <a:pt x="361" y="27"/>
                    </a:lnTo>
                    <a:lnTo>
                      <a:pt x="346" y="42"/>
                    </a:lnTo>
                    <a:lnTo>
                      <a:pt x="332" y="59"/>
                    </a:lnTo>
                    <a:lnTo>
                      <a:pt x="319" y="42"/>
                    </a:lnTo>
                    <a:lnTo>
                      <a:pt x="304" y="27"/>
                    </a:lnTo>
                    <a:lnTo>
                      <a:pt x="288" y="16"/>
                    </a:lnTo>
                    <a:lnTo>
                      <a:pt x="271" y="7"/>
                    </a:lnTo>
                    <a:lnTo>
                      <a:pt x="254" y="2"/>
                    </a:lnTo>
                    <a:lnTo>
                      <a:pt x="238" y="0"/>
                    </a:lnTo>
                    <a:lnTo>
                      <a:pt x="221" y="1"/>
                    </a:lnTo>
                    <a:lnTo>
                      <a:pt x="204" y="5"/>
                    </a:lnTo>
                    <a:lnTo>
                      <a:pt x="188" y="13"/>
                    </a:lnTo>
                    <a:lnTo>
                      <a:pt x="172" y="22"/>
                    </a:lnTo>
                    <a:lnTo>
                      <a:pt x="157" y="35"/>
                    </a:lnTo>
                    <a:lnTo>
                      <a:pt x="142" y="52"/>
                    </a:lnTo>
                    <a:lnTo>
                      <a:pt x="129" y="70"/>
                    </a:lnTo>
                    <a:lnTo>
                      <a:pt x="117" y="91"/>
                    </a:lnTo>
                    <a:lnTo>
                      <a:pt x="107" y="114"/>
                    </a:lnTo>
                    <a:lnTo>
                      <a:pt x="98" y="138"/>
                    </a:lnTo>
                    <a:lnTo>
                      <a:pt x="86" y="135"/>
                    </a:lnTo>
                    <a:lnTo>
                      <a:pt x="74" y="134"/>
                    </a:lnTo>
                    <a:lnTo>
                      <a:pt x="62" y="136"/>
                    </a:lnTo>
                    <a:lnTo>
                      <a:pt x="51" y="142"/>
                    </a:lnTo>
                    <a:lnTo>
                      <a:pt x="40" y="150"/>
                    </a:lnTo>
                    <a:lnTo>
                      <a:pt x="31" y="162"/>
                    </a:lnTo>
                    <a:lnTo>
                      <a:pt x="22" y="176"/>
                    </a:lnTo>
                    <a:lnTo>
                      <a:pt x="14" y="191"/>
                    </a:lnTo>
                    <a:lnTo>
                      <a:pt x="8" y="209"/>
                    </a:lnTo>
                    <a:lnTo>
                      <a:pt x="3" y="228"/>
                    </a:lnTo>
                    <a:lnTo>
                      <a:pt x="1" y="247"/>
                    </a:lnTo>
                    <a:lnTo>
                      <a:pt x="0" y="268"/>
                    </a:lnTo>
                    <a:lnTo>
                      <a:pt x="1" y="288"/>
                    </a:lnTo>
                    <a:lnTo>
                      <a:pt x="3" y="308"/>
                    </a:lnTo>
                    <a:lnTo>
                      <a:pt x="8" y="326"/>
                    </a:lnTo>
                    <a:lnTo>
                      <a:pt x="14" y="344"/>
                    </a:lnTo>
                    <a:lnTo>
                      <a:pt x="22" y="359"/>
                    </a:lnTo>
                    <a:lnTo>
                      <a:pt x="31" y="373"/>
                    </a:lnTo>
                    <a:lnTo>
                      <a:pt x="40" y="385"/>
                    </a:lnTo>
                    <a:lnTo>
                      <a:pt x="51" y="393"/>
                    </a:lnTo>
                    <a:lnTo>
                      <a:pt x="62" y="399"/>
                    </a:lnTo>
                    <a:lnTo>
                      <a:pt x="74" y="401"/>
                    </a:lnTo>
                    <a:lnTo>
                      <a:pt x="86" y="400"/>
                    </a:lnTo>
                    <a:lnTo>
                      <a:pt x="98" y="397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3" name="Rectangle 679">
                <a:extLst>
                  <a:ext uri="{FF2B5EF4-FFF2-40B4-BE49-F238E27FC236}">
                    <a16:creationId xmlns:a16="http://schemas.microsoft.com/office/drawing/2014/main" id="{8A767CFF-FE8D-4144-BCE5-329A07F08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" y="2051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4" name="Rectangle 680">
                <a:extLst>
                  <a:ext uri="{FF2B5EF4-FFF2-40B4-BE49-F238E27FC236}">
                    <a16:creationId xmlns:a16="http://schemas.microsoft.com/office/drawing/2014/main" id="{349857BE-4892-CB44-84AB-251F9F06B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" y="2156"/>
                <a:ext cx="60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implementation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5" name="Rectangle 681">
                <a:extLst>
                  <a:ext uri="{FF2B5EF4-FFF2-40B4-BE49-F238E27FC236}">
                    <a16:creationId xmlns:a16="http://schemas.microsoft.com/office/drawing/2014/main" id="{140C6149-84B8-CA45-B5A7-9AF9FF8F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CISC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6" name="Rectangle 682">
                <a:extLst>
                  <a:ext uri="{FF2B5EF4-FFF2-40B4-BE49-F238E27FC236}">
                    <a16:creationId xmlns:a16="http://schemas.microsoft.com/office/drawing/2014/main" id="{FCD4BCCD-8434-B149-8245-6064B6A96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77" name="Line 683">
                <a:extLst>
                  <a:ext uri="{FF2B5EF4-FFF2-40B4-BE49-F238E27FC236}">
                    <a16:creationId xmlns:a16="http://schemas.microsoft.com/office/drawing/2014/main" id="{1EC695ED-8BD3-5548-8BA5-E011CB604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80" y="1954"/>
                <a:ext cx="638" cy="7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8" name="Freeform 684">
                <a:extLst>
                  <a:ext uri="{FF2B5EF4-FFF2-40B4-BE49-F238E27FC236}">
                    <a16:creationId xmlns:a16="http://schemas.microsoft.com/office/drawing/2014/main" id="{788CCB3D-0E01-4145-8307-FD1914865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692"/>
                <a:ext cx="91" cy="97"/>
              </a:xfrm>
              <a:custGeom>
                <a:avLst/>
                <a:gdLst>
                  <a:gd name="T0" fmla="*/ 91 w 91"/>
                  <a:gd name="T1" fmla="*/ 56 h 97"/>
                  <a:gd name="T2" fmla="*/ 0 w 91"/>
                  <a:gd name="T3" fmla="*/ 97 h 97"/>
                  <a:gd name="T4" fmla="*/ 22 w 91"/>
                  <a:gd name="T5" fmla="*/ 0 h 97"/>
                  <a:gd name="T6" fmla="*/ 91 w 91"/>
                  <a:gd name="T7" fmla="*/ 56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1" h="97">
                    <a:moveTo>
                      <a:pt x="91" y="56"/>
                    </a:moveTo>
                    <a:lnTo>
                      <a:pt x="0" y="97"/>
                    </a:lnTo>
                    <a:lnTo>
                      <a:pt x="22" y="0"/>
                    </a:lnTo>
                    <a:lnTo>
                      <a:pt x="91" y="5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79" name="Line 685">
                <a:extLst>
                  <a:ext uri="{FF2B5EF4-FFF2-40B4-BE49-F238E27FC236}">
                    <a16:creationId xmlns:a16="http://schemas.microsoft.com/office/drawing/2014/main" id="{869E4603-5316-9843-859D-90E142ABD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4" y="1950"/>
                <a:ext cx="661" cy="78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0" name="Freeform 686">
                <a:extLst>
                  <a:ext uri="{FF2B5EF4-FFF2-40B4-BE49-F238E27FC236}">
                    <a16:creationId xmlns:a16="http://schemas.microsoft.com/office/drawing/2014/main" id="{9D23AC90-A5E1-5D42-95A3-94BF30468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692"/>
                <a:ext cx="92" cy="97"/>
              </a:xfrm>
              <a:custGeom>
                <a:avLst/>
                <a:gdLst>
                  <a:gd name="T0" fmla="*/ 69 w 92"/>
                  <a:gd name="T1" fmla="*/ 0 h 97"/>
                  <a:gd name="T2" fmla="*/ 92 w 92"/>
                  <a:gd name="T3" fmla="*/ 97 h 97"/>
                  <a:gd name="T4" fmla="*/ 0 w 92"/>
                  <a:gd name="T5" fmla="*/ 58 h 97"/>
                  <a:gd name="T6" fmla="*/ 69 w 92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2" h="97">
                    <a:moveTo>
                      <a:pt x="69" y="0"/>
                    </a:moveTo>
                    <a:lnTo>
                      <a:pt x="92" y="97"/>
                    </a:lnTo>
                    <a:lnTo>
                      <a:pt x="0" y="58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1" name="Line 687">
                <a:extLst>
                  <a:ext uri="{FF2B5EF4-FFF2-40B4-BE49-F238E27FC236}">
                    <a16:creationId xmlns:a16="http://schemas.microsoft.com/office/drawing/2014/main" id="{B8601E02-F65C-984B-A4A8-4D5FBE4A71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76" y="1939"/>
                <a:ext cx="1105" cy="804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2" name="Freeform 688">
                <a:extLst>
                  <a:ext uri="{FF2B5EF4-FFF2-40B4-BE49-F238E27FC236}">
                    <a16:creationId xmlns:a16="http://schemas.microsoft.com/office/drawing/2014/main" id="{2CEF1FB4-C314-D344-BE25-08F54D7C1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" y="2700"/>
                <a:ext cx="99" cy="89"/>
              </a:xfrm>
              <a:custGeom>
                <a:avLst/>
                <a:gdLst>
                  <a:gd name="T0" fmla="*/ 53 w 99"/>
                  <a:gd name="T1" fmla="*/ 0 h 89"/>
                  <a:gd name="T2" fmla="*/ 99 w 99"/>
                  <a:gd name="T3" fmla="*/ 89 h 89"/>
                  <a:gd name="T4" fmla="*/ 0 w 99"/>
                  <a:gd name="T5" fmla="*/ 72 h 89"/>
                  <a:gd name="T6" fmla="*/ 53 w 99"/>
                  <a:gd name="T7" fmla="*/ 0 h 8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89">
                    <a:moveTo>
                      <a:pt x="53" y="0"/>
                    </a:moveTo>
                    <a:lnTo>
                      <a:pt x="99" y="89"/>
                    </a:lnTo>
                    <a:lnTo>
                      <a:pt x="0" y="72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3" name="Freeform 689">
                <a:extLst>
                  <a:ext uri="{FF2B5EF4-FFF2-40B4-BE49-F238E27FC236}">
                    <a16:creationId xmlns:a16="http://schemas.microsoft.com/office/drawing/2014/main" id="{204E441C-7E74-1542-819A-6122E0FF1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4" y="2092"/>
                <a:ext cx="695" cy="429"/>
              </a:xfrm>
              <a:custGeom>
                <a:avLst/>
                <a:gdLst>
                  <a:gd name="T0" fmla="*/ 113 w 695"/>
                  <a:gd name="T1" fmla="*/ 341 h 429"/>
                  <a:gd name="T2" fmla="*/ 141 w 695"/>
                  <a:gd name="T3" fmla="*/ 380 h 429"/>
                  <a:gd name="T4" fmla="*/ 175 w 695"/>
                  <a:gd name="T5" fmla="*/ 409 h 429"/>
                  <a:gd name="T6" fmla="*/ 213 w 695"/>
                  <a:gd name="T7" fmla="*/ 425 h 429"/>
                  <a:gd name="T8" fmla="*/ 254 w 695"/>
                  <a:gd name="T9" fmla="*/ 429 h 429"/>
                  <a:gd name="T10" fmla="*/ 294 w 695"/>
                  <a:gd name="T11" fmla="*/ 420 h 429"/>
                  <a:gd name="T12" fmla="*/ 331 w 695"/>
                  <a:gd name="T13" fmla="*/ 397 h 429"/>
                  <a:gd name="T14" fmla="*/ 364 w 695"/>
                  <a:gd name="T15" fmla="*/ 397 h 429"/>
                  <a:gd name="T16" fmla="*/ 401 w 695"/>
                  <a:gd name="T17" fmla="*/ 420 h 429"/>
                  <a:gd name="T18" fmla="*/ 441 w 695"/>
                  <a:gd name="T19" fmla="*/ 429 h 429"/>
                  <a:gd name="T20" fmla="*/ 481 w 695"/>
                  <a:gd name="T21" fmla="*/ 425 h 429"/>
                  <a:gd name="T22" fmla="*/ 520 w 695"/>
                  <a:gd name="T23" fmla="*/ 409 h 429"/>
                  <a:gd name="T24" fmla="*/ 554 w 695"/>
                  <a:gd name="T25" fmla="*/ 380 h 429"/>
                  <a:gd name="T26" fmla="*/ 582 w 695"/>
                  <a:gd name="T27" fmla="*/ 341 h 429"/>
                  <a:gd name="T28" fmla="*/ 606 w 695"/>
                  <a:gd name="T29" fmla="*/ 321 h 429"/>
                  <a:gd name="T30" fmla="*/ 633 w 695"/>
                  <a:gd name="T31" fmla="*/ 319 h 429"/>
                  <a:gd name="T32" fmla="*/ 658 w 695"/>
                  <a:gd name="T33" fmla="*/ 305 h 429"/>
                  <a:gd name="T34" fmla="*/ 678 w 695"/>
                  <a:gd name="T35" fmla="*/ 280 h 429"/>
                  <a:gd name="T36" fmla="*/ 690 w 695"/>
                  <a:gd name="T37" fmla="*/ 249 h 429"/>
                  <a:gd name="T38" fmla="*/ 695 w 695"/>
                  <a:gd name="T39" fmla="*/ 214 h 429"/>
                  <a:gd name="T40" fmla="*/ 690 w 695"/>
                  <a:gd name="T41" fmla="*/ 179 h 429"/>
                  <a:gd name="T42" fmla="*/ 678 w 695"/>
                  <a:gd name="T43" fmla="*/ 148 h 429"/>
                  <a:gd name="T44" fmla="*/ 658 w 695"/>
                  <a:gd name="T45" fmla="*/ 124 h 429"/>
                  <a:gd name="T46" fmla="*/ 633 w 695"/>
                  <a:gd name="T47" fmla="*/ 111 h 429"/>
                  <a:gd name="T48" fmla="*/ 606 w 695"/>
                  <a:gd name="T49" fmla="*/ 107 h 429"/>
                  <a:gd name="T50" fmla="*/ 582 w 695"/>
                  <a:gd name="T51" fmla="*/ 88 h 429"/>
                  <a:gd name="T52" fmla="*/ 554 w 695"/>
                  <a:gd name="T53" fmla="*/ 49 h 429"/>
                  <a:gd name="T54" fmla="*/ 520 w 695"/>
                  <a:gd name="T55" fmla="*/ 21 h 429"/>
                  <a:gd name="T56" fmla="*/ 481 w 695"/>
                  <a:gd name="T57" fmla="*/ 3 h 429"/>
                  <a:gd name="T58" fmla="*/ 441 w 695"/>
                  <a:gd name="T59" fmla="*/ 0 h 429"/>
                  <a:gd name="T60" fmla="*/ 401 w 695"/>
                  <a:gd name="T61" fmla="*/ 9 h 429"/>
                  <a:gd name="T62" fmla="*/ 364 w 695"/>
                  <a:gd name="T63" fmla="*/ 31 h 429"/>
                  <a:gd name="T64" fmla="*/ 331 w 695"/>
                  <a:gd name="T65" fmla="*/ 31 h 429"/>
                  <a:gd name="T66" fmla="*/ 294 w 695"/>
                  <a:gd name="T67" fmla="*/ 9 h 429"/>
                  <a:gd name="T68" fmla="*/ 254 w 695"/>
                  <a:gd name="T69" fmla="*/ 0 h 429"/>
                  <a:gd name="T70" fmla="*/ 213 w 695"/>
                  <a:gd name="T71" fmla="*/ 3 h 429"/>
                  <a:gd name="T72" fmla="*/ 175 w 695"/>
                  <a:gd name="T73" fmla="*/ 21 h 429"/>
                  <a:gd name="T74" fmla="*/ 141 w 695"/>
                  <a:gd name="T75" fmla="*/ 49 h 429"/>
                  <a:gd name="T76" fmla="*/ 113 w 695"/>
                  <a:gd name="T77" fmla="*/ 88 h 429"/>
                  <a:gd name="T78" fmla="*/ 89 w 695"/>
                  <a:gd name="T79" fmla="*/ 107 h 429"/>
                  <a:gd name="T80" fmla="*/ 62 w 695"/>
                  <a:gd name="T81" fmla="*/ 111 h 429"/>
                  <a:gd name="T82" fmla="*/ 37 w 695"/>
                  <a:gd name="T83" fmla="*/ 124 h 429"/>
                  <a:gd name="T84" fmla="*/ 17 w 695"/>
                  <a:gd name="T85" fmla="*/ 148 h 429"/>
                  <a:gd name="T86" fmla="*/ 4 w 695"/>
                  <a:gd name="T87" fmla="*/ 179 h 429"/>
                  <a:gd name="T88" fmla="*/ 0 w 695"/>
                  <a:gd name="T89" fmla="*/ 214 h 429"/>
                  <a:gd name="T90" fmla="*/ 4 w 695"/>
                  <a:gd name="T91" fmla="*/ 249 h 429"/>
                  <a:gd name="T92" fmla="*/ 17 w 695"/>
                  <a:gd name="T93" fmla="*/ 280 h 429"/>
                  <a:gd name="T94" fmla="*/ 37 w 695"/>
                  <a:gd name="T95" fmla="*/ 305 h 429"/>
                  <a:gd name="T96" fmla="*/ 62 w 695"/>
                  <a:gd name="T97" fmla="*/ 319 h 429"/>
                  <a:gd name="T98" fmla="*/ 89 w 695"/>
                  <a:gd name="T99" fmla="*/ 321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5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6" y="361"/>
                    </a:lnTo>
                    <a:lnTo>
                      <a:pt x="141" y="380"/>
                    </a:lnTo>
                    <a:lnTo>
                      <a:pt x="157" y="395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3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0"/>
                    </a:lnTo>
                    <a:lnTo>
                      <a:pt x="331" y="397"/>
                    </a:lnTo>
                    <a:lnTo>
                      <a:pt x="348" y="382"/>
                    </a:lnTo>
                    <a:lnTo>
                      <a:pt x="364" y="397"/>
                    </a:lnTo>
                    <a:lnTo>
                      <a:pt x="382" y="410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1" y="418"/>
                    </a:lnTo>
                    <a:lnTo>
                      <a:pt x="520" y="409"/>
                    </a:lnTo>
                    <a:lnTo>
                      <a:pt x="537" y="395"/>
                    </a:lnTo>
                    <a:lnTo>
                      <a:pt x="554" y="380"/>
                    </a:lnTo>
                    <a:lnTo>
                      <a:pt x="569" y="361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1"/>
                    </a:lnTo>
                    <a:lnTo>
                      <a:pt x="620" y="321"/>
                    </a:lnTo>
                    <a:lnTo>
                      <a:pt x="633" y="319"/>
                    </a:lnTo>
                    <a:lnTo>
                      <a:pt x="645" y="313"/>
                    </a:lnTo>
                    <a:lnTo>
                      <a:pt x="658" y="305"/>
                    </a:lnTo>
                    <a:lnTo>
                      <a:pt x="668" y="293"/>
                    </a:lnTo>
                    <a:lnTo>
                      <a:pt x="678" y="280"/>
                    </a:lnTo>
                    <a:lnTo>
                      <a:pt x="685" y="266"/>
                    </a:lnTo>
                    <a:lnTo>
                      <a:pt x="690" y="249"/>
                    </a:lnTo>
                    <a:lnTo>
                      <a:pt x="694" y="233"/>
                    </a:lnTo>
                    <a:lnTo>
                      <a:pt x="695" y="214"/>
                    </a:lnTo>
                    <a:lnTo>
                      <a:pt x="694" y="197"/>
                    </a:lnTo>
                    <a:lnTo>
                      <a:pt x="690" y="179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4"/>
                    </a:lnTo>
                    <a:lnTo>
                      <a:pt x="645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7" y="33"/>
                    </a:lnTo>
                    <a:lnTo>
                      <a:pt x="520" y="21"/>
                    </a:lnTo>
                    <a:lnTo>
                      <a:pt x="501" y="10"/>
                    </a:lnTo>
                    <a:lnTo>
                      <a:pt x="481" y="3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3"/>
                    </a:lnTo>
                    <a:lnTo>
                      <a:pt x="401" y="9"/>
                    </a:lnTo>
                    <a:lnTo>
                      <a:pt x="382" y="19"/>
                    </a:lnTo>
                    <a:lnTo>
                      <a:pt x="364" y="31"/>
                    </a:lnTo>
                    <a:lnTo>
                      <a:pt x="348" y="47"/>
                    </a:lnTo>
                    <a:lnTo>
                      <a:pt x="331" y="31"/>
                    </a:lnTo>
                    <a:lnTo>
                      <a:pt x="313" y="19"/>
                    </a:lnTo>
                    <a:lnTo>
                      <a:pt x="294" y="9"/>
                    </a:lnTo>
                    <a:lnTo>
                      <a:pt x="274" y="3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3" y="3"/>
                    </a:lnTo>
                    <a:lnTo>
                      <a:pt x="194" y="10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6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5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4"/>
                    </a:lnTo>
                    <a:lnTo>
                      <a:pt x="26" y="135"/>
                    </a:lnTo>
                    <a:lnTo>
                      <a:pt x="17" y="148"/>
                    </a:lnTo>
                    <a:lnTo>
                      <a:pt x="10" y="163"/>
                    </a:lnTo>
                    <a:lnTo>
                      <a:pt x="4" y="179"/>
                    </a:lnTo>
                    <a:lnTo>
                      <a:pt x="1" y="197"/>
                    </a:lnTo>
                    <a:lnTo>
                      <a:pt x="0" y="214"/>
                    </a:lnTo>
                    <a:lnTo>
                      <a:pt x="1" y="233"/>
                    </a:lnTo>
                    <a:lnTo>
                      <a:pt x="4" y="249"/>
                    </a:lnTo>
                    <a:lnTo>
                      <a:pt x="10" y="266"/>
                    </a:lnTo>
                    <a:lnTo>
                      <a:pt x="17" y="280"/>
                    </a:lnTo>
                    <a:lnTo>
                      <a:pt x="26" y="293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5" y="321"/>
                    </a:lnTo>
                    <a:lnTo>
                      <a:pt x="89" y="321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4" name="Rectangle 690">
                <a:extLst>
                  <a:ext uri="{FF2B5EF4-FFF2-40B4-BE49-F238E27FC236}">
                    <a16:creationId xmlns:a16="http://schemas.microsoft.com/office/drawing/2014/main" id="{BE7DB4E3-4FDA-D94B-8156-0C45E5237B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2156"/>
                <a:ext cx="32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5" name="Rectangle 691">
                <a:extLst>
                  <a:ext uri="{FF2B5EF4-FFF2-40B4-BE49-F238E27FC236}">
                    <a16:creationId xmlns:a16="http://schemas.microsoft.com/office/drawing/2014/main" id="{CE83A1CD-3DEF-F141-A72E-9FE4B39C5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260"/>
                <a:ext cx="41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over RISC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6" name="Rectangle 692">
                <a:extLst>
                  <a:ext uri="{FF2B5EF4-FFF2-40B4-BE49-F238E27FC236}">
                    <a16:creationId xmlns:a16="http://schemas.microsoft.com/office/drawing/2014/main" id="{F30457F0-33EC-F648-8924-479199FE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8" y="2365"/>
                <a:ext cx="36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>
                    <a:solidFill>
                      <a:srgbClr val="000000"/>
                    </a:solidFill>
                    <a:cs typeface="Arial" panose="020B0604020202020204" pitchFamily="34" charset="0"/>
                  </a:rPr>
                  <a:t>platforms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7" name="Freeform 693">
                <a:extLst>
                  <a:ext uri="{FF2B5EF4-FFF2-40B4-BE49-F238E27FC236}">
                    <a16:creationId xmlns:a16="http://schemas.microsoft.com/office/drawing/2014/main" id="{E5F50227-9C22-6940-9873-69D4C8591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4" y="2048"/>
                <a:ext cx="767" cy="471"/>
              </a:xfrm>
              <a:custGeom>
                <a:avLst/>
                <a:gdLst>
                  <a:gd name="T0" fmla="*/ 123 w 767"/>
                  <a:gd name="T1" fmla="*/ 372 h 471"/>
                  <a:gd name="T2" fmla="*/ 152 w 767"/>
                  <a:gd name="T3" fmla="*/ 412 h 471"/>
                  <a:gd name="T4" fmla="*/ 187 w 767"/>
                  <a:gd name="T5" fmla="*/ 444 h 471"/>
                  <a:gd name="T6" fmla="*/ 225 w 767"/>
                  <a:gd name="T7" fmla="*/ 463 h 471"/>
                  <a:gd name="T8" fmla="*/ 267 w 767"/>
                  <a:gd name="T9" fmla="*/ 471 h 471"/>
                  <a:gd name="T10" fmla="*/ 309 w 767"/>
                  <a:gd name="T11" fmla="*/ 466 h 471"/>
                  <a:gd name="T12" fmla="*/ 348 w 767"/>
                  <a:gd name="T13" fmla="*/ 448 h 471"/>
                  <a:gd name="T14" fmla="*/ 383 w 767"/>
                  <a:gd name="T15" fmla="*/ 419 h 471"/>
                  <a:gd name="T16" fmla="*/ 418 w 767"/>
                  <a:gd name="T17" fmla="*/ 448 h 471"/>
                  <a:gd name="T18" fmla="*/ 458 w 767"/>
                  <a:gd name="T19" fmla="*/ 466 h 471"/>
                  <a:gd name="T20" fmla="*/ 500 w 767"/>
                  <a:gd name="T21" fmla="*/ 471 h 471"/>
                  <a:gd name="T22" fmla="*/ 541 w 767"/>
                  <a:gd name="T23" fmla="*/ 463 h 471"/>
                  <a:gd name="T24" fmla="*/ 580 w 767"/>
                  <a:gd name="T25" fmla="*/ 444 h 471"/>
                  <a:gd name="T26" fmla="*/ 615 w 767"/>
                  <a:gd name="T27" fmla="*/ 412 h 471"/>
                  <a:gd name="T28" fmla="*/ 643 w 767"/>
                  <a:gd name="T29" fmla="*/ 372 h 471"/>
                  <a:gd name="T30" fmla="*/ 669 w 767"/>
                  <a:gd name="T31" fmla="*/ 352 h 471"/>
                  <a:gd name="T32" fmla="*/ 699 w 767"/>
                  <a:gd name="T33" fmla="*/ 350 h 471"/>
                  <a:gd name="T34" fmla="*/ 726 w 767"/>
                  <a:gd name="T35" fmla="*/ 334 h 471"/>
                  <a:gd name="T36" fmla="*/ 748 w 767"/>
                  <a:gd name="T37" fmla="*/ 308 h 471"/>
                  <a:gd name="T38" fmla="*/ 762 w 767"/>
                  <a:gd name="T39" fmla="*/ 274 h 471"/>
                  <a:gd name="T40" fmla="*/ 767 w 767"/>
                  <a:gd name="T41" fmla="*/ 236 h 471"/>
                  <a:gd name="T42" fmla="*/ 762 w 767"/>
                  <a:gd name="T43" fmla="*/ 197 h 471"/>
                  <a:gd name="T44" fmla="*/ 748 w 767"/>
                  <a:gd name="T45" fmla="*/ 162 h 471"/>
                  <a:gd name="T46" fmla="*/ 726 w 767"/>
                  <a:gd name="T47" fmla="*/ 136 h 471"/>
                  <a:gd name="T48" fmla="*/ 699 w 767"/>
                  <a:gd name="T49" fmla="*/ 121 h 471"/>
                  <a:gd name="T50" fmla="*/ 669 w 767"/>
                  <a:gd name="T51" fmla="*/ 118 h 471"/>
                  <a:gd name="T52" fmla="*/ 643 w 767"/>
                  <a:gd name="T53" fmla="*/ 98 h 471"/>
                  <a:gd name="T54" fmla="*/ 615 w 767"/>
                  <a:gd name="T55" fmla="*/ 58 h 471"/>
                  <a:gd name="T56" fmla="*/ 580 w 767"/>
                  <a:gd name="T57" fmla="*/ 27 h 471"/>
                  <a:gd name="T58" fmla="*/ 541 w 767"/>
                  <a:gd name="T59" fmla="*/ 7 h 471"/>
                  <a:gd name="T60" fmla="*/ 500 w 767"/>
                  <a:gd name="T61" fmla="*/ 0 h 471"/>
                  <a:gd name="T62" fmla="*/ 458 w 767"/>
                  <a:gd name="T63" fmla="*/ 5 h 471"/>
                  <a:gd name="T64" fmla="*/ 418 w 767"/>
                  <a:gd name="T65" fmla="*/ 23 h 471"/>
                  <a:gd name="T66" fmla="*/ 383 w 767"/>
                  <a:gd name="T67" fmla="*/ 52 h 471"/>
                  <a:gd name="T68" fmla="*/ 348 w 767"/>
                  <a:gd name="T69" fmla="*/ 23 h 471"/>
                  <a:gd name="T70" fmla="*/ 309 w 767"/>
                  <a:gd name="T71" fmla="*/ 5 h 471"/>
                  <a:gd name="T72" fmla="*/ 267 w 767"/>
                  <a:gd name="T73" fmla="*/ 0 h 471"/>
                  <a:gd name="T74" fmla="*/ 225 w 767"/>
                  <a:gd name="T75" fmla="*/ 7 h 471"/>
                  <a:gd name="T76" fmla="*/ 187 w 767"/>
                  <a:gd name="T77" fmla="*/ 27 h 471"/>
                  <a:gd name="T78" fmla="*/ 152 w 767"/>
                  <a:gd name="T79" fmla="*/ 58 h 471"/>
                  <a:gd name="T80" fmla="*/ 123 w 767"/>
                  <a:gd name="T81" fmla="*/ 98 h 471"/>
                  <a:gd name="T82" fmla="*/ 98 w 767"/>
                  <a:gd name="T83" fmla="*/ 118 h 471"/>
                  <a:gd name="T84" fmla="*/ 68 w 767"/>
                  <a:gd name="T85" fmla="*/ 121 h 471"/>
                  <a:gd name="T86" fmla="*/ 41 w 767"/>
                  <a:gd name="T87" fmla="*/ 136 h 471"/>
                  <a:gd name="T88" fmla="*/ 19 w 767"/>
                  <a:gd name="T89" fmla="*/ 162 h 471"/>
                  <a:gd name="T90" fmla="*/ 5 w 767"/>
                  <a:gd name="T91" fmla="*/ 197 h 471"/>
                  <a:gd name="T92" fmla="*/ 0 w 767"/>
                  <a:gd name="T93" fmla="*/ 236 h 471"/>
                  <a:gd name="T94" fmla="*/ 5 w 767"/>
                  <a:gd name="T95" fmla="*/ 274 h 471"/>
                  <a:gd name="T96" fmla="*/ 19 w 767"/>
                  <a:gd name="T97" fmla="*/ 308 h 471"/>
                  <a:gd name="T98" fmla="*/ 41 w 767"/>
                  <a:gd name="T99" fmla="*/ 334 h 471"/>
                  <a:gd name="T100" fmla="*/ 68 w 767"/>
                  <a:gd name="T101" fmla="*/ 350 h 471"/>
                  <a:gd name="T102" fmla="*/ 98 w 767"/>
                  <a:gd name="T103" fmla="*/ 352 h 47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767" h="471">
                    <a:moveTo>
                      <a:pt x="113" y="349"/>
                    </a:moveTo>
                    <a:lnTo>
                      <a:pt x="123" y="372"/>
                    </a:lnTo>
                    <a:lnTo>
                      <a:pt x="137" y="393"/>
                    </a:lnTo>
                    <a:lnTo>
                      <a:pt x="152" y="412"/>
                    </a:lnTo>
                    <a:lnTo>
                      <a:pt x="168" y="429"/>
                    </a:lnTo>
                    <a:lnTo>
                      <a:pt x="187" y="444"/>
                    </a:lnTo>
                    <a:lnTo>
                      <a:pt x="205" y="455"/>
                    </a:lnTo>
                    <a:lnTo>
                      <a:pt x="225" y="463"/>
                    </a:lnTo>
                    <a:lnTo>
                      <a:pt x="245" y="468"/>
                    </a:lnTo>
                    <a:lnTo>
                      <a:pt x="267" y="471"/>
                    </a:lnTo>
                    <a:lnTo>
                      <a:pt x="288" y="470"/>
                    </a:lnTo>
                    <a:lnTo>
                      <a:pt x="309" y="466"/>
                    </a:lnTo>
                    <a:lnTo>
                      <a:pt x="329" y="459"/>
                    </a:lnTo>
                    <a:lnTo>
                      <a:pt x="348" y="448"/>
                    </a:lnTo>
                    <a:lnTo>
                      <a:pt x="367" y="435"/>
                    </a:lnTo>
                    <a:lnTo>
                      <a:pt x="383" y="419"/>
                    </a:lnTo>
                    <a:lnTo>
                      <a:pt x="400" y="435"/>
                    </a:lnTo>
                    <a:lnTo>
                      <a:pt x="418" y="448"/>
                    </a:lnTo>
                    <a:lnTo>
                      <a:pt x="438" y="459"/>
                    </a:lnTo>
                    <a:lnTo>
                      <a:pt x="458" y="466"/>
                    </a:lnTo>
                    <a:lnTo>
                      <a:pt x="479" y="470"/>
                    </a:lnTo>
                    <a:lnTo>
                      <a:pt x="500" y="471"/>
                    </a:lnTo>
                    <a:lnTo>
                      <a:pt x="521" y="468"/>
                    </a:lnTo>
                    <a:lnTo>
                      <a:pt x="541" y="463"/>
                    </a:lnTo>
                    <a:lnTo>
                      <a:pt x="562" y="455"/>
                    </a:lnTo>
                    <a:lnTo>
                      <a:pt x="580" y="444"/>
                    </a:lnTo>
                    <a:lnTo>
                      <a:pt x="598" y="429"/>
                    </a:lnTo>
                    <a:lnTo>
                      <a:pt x="615" y="412"/>
                    </a:lnTo>
                    <a:lnTo>
                      <a:pt x="630" y="393"/>
                    </a:lnTo>
                    <a:lnTo>
                      <a:pt x="643" y="372"/>
                    </a:lnTo>
                    <a:lnTo>
                      <a:pt x="654" y="349"/>
                    </a:lnTo>
                    <a:lnTo>
                      <a:pt x="669" y="352"/>
                    </a:lnTo>
                    <a:lnTo>
                      <a:pt x="684" y="352"/>
                    </a:lnTo>
                    <a:lnTo>
                      <a:pt x="699" y="350"/>
                    </a:lnTo>
                    <a:lnTo>
                      <a:pt x="713" y="344"/>
                    </a:lnTo>
                    <a:lnTo>
                      <a:pt x="726" y="334"/>
                    </a:lnTo>
                    <a:lnTo>
                      <a:pt x="738" y="322"/>
                    </a:lnTo>
                    <a:lnTo>
                      <a:pt x="748" y="308"/>
                    </a:lnTo>
                    <a:lnTo>
                      <a:pt x="757" y="291"/>
                    </a:lnTo>
                    <a:lnTo>
                      <a:pt x="762" y="274"/>
                    </a:lnTo>
                    <a:lnTo>
                      <a:pt x="766" y="255"/>
                    </a:lnTo>
                    <a:lnTo>
                      <a:pt x="767" y="236"/>
                    </a:lnTo>
                    <a:lnTo>
                      <a:pt x="766" y="216"/>
                    </a:lnTo>
                    <a:lnTo>
                      <a:pt x="762" y="197"/>
                    </a:lnTo>
                    <a:lnTo>
                      <a:pt x="757" y="179"/>
                    </a:lnTo>
                    <a:lnTo>
                      <a:pt x="748" y="162"/>
                    </a:lnTo>
                    <a:lnTo>
                      <a:pt x="738" y="148"/>
                    </a:lnTo>
                    <a:lnTo>
                      <a:pt x="726" y="136"/>
                    </a:lnTo>
                    <a:lnTo>
                      <a:pt x="713" y="128"/>
                    </a:lnTo>
                    <a:lnTo>
                      <a:pt x="699" y="121"/>
                    </a:lnTo>
                    <a:lnTo>
                      <a:pt x="684" y="118"/>
                    </a:lnTo>
                    <a:lnTo>
                      <a:pt x="669" y="118"/>
                    </a:lnTo>
                    <a:lnTo>
                      <a:pt x="654" y="121"/>
                    </a:lnTo>
                    <a:lnTo>
                      <a:pt x="643" y="98"/>
                    </a:lnTo>
                    <a:lnTo>
                      <a:pt x="630" y="77"/>
                    </a:lnTo>
                    <a:lnTo>
                      <a:pt x="615" y="58"/>
                    </a:lnTo>
                    <a:lnTo>
                      <a:pt x="598" y="41"/>
                    </a:lnTo>
                    <a:lnTo>
                      <a:pt x="580" y="27"/>
                    </a:lnTo>
                    <a:lnTo>
                      <a:pt x="562" y="16"/>
                    </a:lnTo>
                    <a:lnTo>
                      <a:pt x="541" y="7"/>
                    </a:lnTo>
                    <a:lnTo>
                      <a:pt x="521" y="2"/>
                    </a:lnTo>
                    <a:lnTo>
                      <a:pt x="500" y="0"/>
                    </a:lnTo>
                    <a:lnTo>
                      <a:pt x="479" y="1"/>
                    </a:lnTo>
                    <a:lnTo>
                      <a:pt x="458" y="5"/>
                    </a:lnTo>
                    <a:lnTo>
                      <a:pt x="438" y="12"/>
                    </a:lnTo>
                    <a:lnTo>
                      <a:pt x="418" y="23"/>
                    </a:lnTo>
                    <a:lnTo>
                      <a:pt x="400" y="36"/>
                    </a:lnTo>
                    <a:lnTo>
                      <a:pt x="383" y="52"/>
                    </a:lnTo>
                    <a:lnTo>
                      <a:pt x="367" y="36"/>
                    </a:lnTo>
                    <a:lnTo>
                      <a:pt x="348" y="23"/>
                    </a:lnTo>
                    <a:lnTo>
                      <a:pt x="329" y="12"/>
                    </a:lnTo>
                    <a:lnTo>
                      <a:pt x="309" y="5"/>
                    </a:lnTo>
                    <a:lnTo>
                      <a:pt x="288" y="1"/>
                    </a:lnTo>
                    <a:lnTo>
                      <a:pt x="267" y="0"/>
                    </a:lnTo>
                    <a:lnTo>
                      <a:pt x="245" y="2"/>
                    </a:lnTo>
                    <a:lnTo>
                      <a:pt x="225" y="7"/>
                    </a:lnTo>
                    <a:lnTo>
                      <a:pt x="205" y="16"/>
                    </a:lnTo>
                    <a:lnTo>
                      <a:pt x="187" y="27"/>
                    </a:lnTo>
                    <a:lnTo>
                      <a:pt x="168" y="41"/>
                    </a:lnTo>
                    <a:lnTo>
                      <a:pt x="152" y="58"/>
                    </a:lnTo>
                    <a:lnTo>
                      <a:pt x="137" y="77"/>
                    </a:lnTo>
                    <a:lnTo>
                      <a:pt x="123" y="98"/>
                    </a:lnTo>
                    <a:lnTo>
                      <a:pt x="113" y="121"/>
                    </a:lnTo>
                    <a:lnTo>
                      <a:pt x="98" y="118"/>
                    </a:lnTo>
                    <a:lnTo>
                      <a:pt x="83" y="118"/>
                    </a:lnTo>
                    <a:lnTo>
                      <a:pt x="68" y="121"/>
                    </a:lnTo>
                    <a:lnTo>
                      <a:pt x="54" y="128"/>
                    </a:lnTo>
                    <a:lnTo>
                      <a:pt x="41" y="136"/>
                    </a:lnTo>
                    <a:lnTo>
                      <a:pt x="29" y="148"/>
                    </a:lnTo>
                    <a:lnTo>
                      <a:pt x="19" y="162"/>
                    </a:lnTo>
                    <a:lnTo>
                      <a:pt x="10" y="179"/>
                    </a:lnTo>
                    <a:lnTo>
                      <a:pt x="5" y="197"/>
                    </a:lnTo>
                    <a:lnTo>
                      <a:pt x="1" y="216"/>
                    </a:lnTo>
                    <a:lnTo>
                      <a:pt x="0" y="236"/>
                    </a:lnTo>
                    <a:lnTo>
                      <a:pt x="1" y="255"/>
                    </a:lnTo>
                    <a:lnTo>
                      <a:pt x="5" y="274"/>
                    </a:lnTo>
                    <a:lnTo>
                      <a:pt x="10" y="291"/>
                    </a:lnTo>
                    <a:lnTo>
                      <a:pt x="19" y="308"/>
                    </a:lnTo>
                    <a:lnTo>
                      <a:pt x="29" y="322"/>
                    </a:lnTo>
                    <a:lnTo>
                      <a:pt x="41" y="334"/>
                    </a:lnTo>
                    <a:lnTo>
                      <a:pt x="54" y="344"/>
                    </a:lnTo>
                    <a:lnTo>
                      <a:pt x="68" y="350"/>
                    </a:lnTo>
                    <a:lnTo>
                      <a:pt x="83" y="352"/>
                    </a:lnTo>
                    <a:lnTo>
                      <a:pt x="98" y="352"/>
                    </a:lnTo>
                    <a:lnTo>
                      <a:pt x="113" y="34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88" name="Rectangle 694">
                <a:extLst>
                  <a:ext uri="{FF2B5EF4-FFF2-40B4-BE49-F238E27FC236}">
                    <a16:creationId xmlns:a16="http://schemas.microsoft.com/office/drawing/2014/main" id="{A063E813-3FF5-A244-B084-F3A33F1FA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" y="2124"/>
                <a:ext cx="3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 dirty="0">
                    <a:solidFill>
                      <a:srgbClr val="800000"/>
                    </a:solidFill>
                    <a:cs typeface="Arial" panose="020B0604020202020204" pitchFamily="34" charset="0"/>
                  </a:rPr>
                  <a:t>VM imp.</a:t>
                </a:r>
                <a:endParaRPr lang="en-US" altLang="en-CN" sz="18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289" name="Rectangle 695">
                <a:extLst>
                  <a:ext uri="{FF2B5EF4-FFF2-40B4-BE49-F238E27FC236}">
                    <a16:creationId xmlns:a16="http://schemas.microsoft.com/office/drawing/2014/main" id="{F341DC56-26F9-C74C-B929-6AE7F80CC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2229"/>
                <a:ext cx="58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over the Hack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0" name="Rectangle 696">
                <a:extLst>
                  <a:ext uri="{FF2B5EF4-FFF2-40B4-BE49-F238E27FC236}">
                    <a16:creationId xmlns:a16="http://schemas.microsoft.com/office/drawing/2014/main" id="{98D5EF9A-C447-8348-ACE0-D6C49EC32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1" y="2333"/>
                <a:ext cx="35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1" name="Freeform 697">
                <a:extLst>
                  <a:ext uri="{FF2B5EF4-FFF2-40B4-BE49-F238E27FC236}">
                    <a16:creationId xmlns:a16="http://schemas.microsoft.com/office/drawing/2014/main" id="{4FDF4A83-1AD8-A549-A800-F933DB1EA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5" y="2089"/>
                <a:ext cx="696" cy="429"/>
              </a:xfrm>
              <a:custGeom>
                <a:avLst/>
                <a:gdLst>
                  <a:gd name="T0" fmla="*/ 113 w 696"/>
                  <a:gd name="T1" fmla="*/ 341 h 429"/>
                  <a:gd name="T2" fmla="*/ 141 w 696"/>
                  <a:gd name="T3" fmla="*/ 380 h 429"/>
                  <a:gd name="T4" fmla="*/ 175 w 696"/>
                  <a:gd name="T5" fmla="*/ 409 h 429"/>
                  <a:gd name="T6" fmla="*/ 214 w 696"/>
                  <a:gd name="T7" fmla="*/ 425 h 429"/>
                  <a:gd name="T8" fmla="*/ 254 w 696"/>
                  <a:gd name="T9" fmla="*/ 429 h 429"/>
                  <a:gd name="T10" fmla="*/ 294 w 696"/>
                  <a:gd name="T11" fmla="*/ 420 h 429"/>
                  <a:gd name="T12" fmla="*/ 331 w 696"/>
                  <a:gd name="T13" fmla="*/ 398 h 429"/>
                  <a:gd name="T14" fmla="*/ 365 w 696"/>
                  <a:gd name="T15" fmla="*/ 398 h 429"/>
                  <a:gd name="T16" fmla="*/ 401 w 696"/>
                  <a:gd name="T17" fmla="*/ 420 h 429"/>
                  <a:gd name="T18" fmla="*/ 441 w 696"/>
                  <a:gd name="T19" fmla="*/ 429 h 429"/>
                  <a:gd name="T20" fmla="*/ 481 w 696"/>
                  <a:gd name="T21" fmla="*/ 425 h 429"/>
                  <a:gd name="T22" fmla="*/ 520 w 696"/>
                  <a:gd name="T23" fmla="*/ 409 h 429"/>
                  <a:gd name="T24" fmla="*/ 554 w 696"/>
                  <a:gd name="T25" fmla="*/ 380 h 429"/>
                  <a:gd name="T26" fmla="*/ 582 w 696"/>
                  <a:gd name="T27" fmla="*/ 341 h 429"/>
                  <a:gd name="T28" fmla="*/ 606 w 696"/>
                  <a:gd name="T29" fmla="*/ 322 h 429"/>
                  <a:gd name="T30" fmla="*/ 633 w 696"/>
                  <a:gd name="T31" fmla="*/ 319 h 429"/>
                  <a:gd name="T32" fmla="*/ 658 w 696"/>
                  <a:gd name="T33" fmla="*/ 305 h 429"/>
                  <a:gd name="T34" fmla="*/ 678 w 696"/>
                  <a:gd name="T35" fmla="*/ 281 h 429"/>
                  <a:gd name="T36" fmla="*/ 691 w 696"/>
                  <a:gd name="T37" fmla="*/ 249 h 429"/>
                  <a:gd name="T38" fmla="*/ 696 w 696"/>
                  <a:gd name="T39" fmla="*/ 215 h 429"/>
                  <a:gd name="T40" fmla="*/ 691 w 696"/>
                  <a:gd name="T41" fmla="*/ 180 h 429"/>
                  <a:gd name="T42" fmla="*/ 678 w 696"/>
                  <a:gd name="T43" fmla="*/ 148 h 429"/>
                  <a:gd name="T44" fmla="*/ 658 w 696"/>
                  <a:gd name="T45" fmla="*/ 125 h 429"/>
                  <a:gd name="T46" fmla="*/ 633 w 696"/>
                  <a:gd name="T47" fmla="*/ 111 h 429"/>
                  <a:gd name="T48" fmla="*/ 606 w 696"/>
                  <a:gd name="T49" fmla="*/ 107 h 429"/>
                  <a:gd name="T50" fmla="*/ 582 w 696"/>
                  <a:gd name="T51" fmla="*/ 88 h 429"/>
                  <a:gd name="T52" fmla="*/ 554 w 696"/>
                  <a:gd name="T53" fmla="*/ 49 h 429"/>
                  <a:gd name="T54" fmla="*/ 520 w 696"/>
                  <a:gd name="T55" fmla="*/ 21 h 429"/>
                  <a:gd name="T56" fmla="*/ 481 w 696"/>
                  <a:gd name="T57" fmla="*/ 4 h 429"/>
                  <a:gd name="T58" fmla="*/ 441 w 696"/>
                  <a:gd name="T59" fmla="*/ 0 h 429"/>
                  <a:gd name="T60" fmla="*/ 401 w 696"/>
                  <a:gd name="T61" fmla="*/ 10 h 429"/>
                  <a:gd name="T62" fmla="*/ 365 w 696"/>
                  <a:gd name="T63" fmla="*/ 32 h 429"/>
                  <a:gd name="T64" fmla="*/ 331 w 696"/>
                  <a:gd name="T65" fmla="*/ 32 h 429"/>
                  <a:gd name="T66" fmla="*/ 294 w 696"/>
                  <a:gd name="T67" fmla="*/ 10 h 429"/>
                  <a:gd name="T68" fmla="*/ 254 w 696"/>
                  <a:gd name="T69" fmla="*/ 0 h 429"/>
                  <a:gd name="T70" fmla="*/ 214 w 696"/>
                  <a:gd name="T71" fmla="*/ 4 h 429"/>
                  <a:gd name="T72" fmla="*/ 175 w 696"/>
                  <a:gd name="T73" fmla="*/ 21 h 429"/>
                  <a:gd name="T74" fmla="*/ 141 w 696"/>
                  <a:gd name="T75" fmla="*/ 49 h 429"/>
                  <a:gd name="T76" fmla="*/ 113 w 696"/>
                  <a:gd name="T77" fmla="*/ 88 h 429"/>
                  <a:gd name="T78" fmla="*/ 89 w 696"/>
                  <a:gd name="T79" fmla="*/ 107 h 429"/>
                  <a:gd name="T80" fmla="*/ 62 w 696"/>
                  <a:gd name="T81" fmla="*/ 111 h 429"/>
                  <a:gd name="T82" fmla="*/ 37 w 696"/>
                  <a:gd name="T83" fmla="*/ 125 h 429"/>
                  <a:gd name="T84" fmla="*/ 18 w 696"/>
                  <a:gd name="T85" fmla="*/ 148 h 429"/>
                  <a:gd name="T86" fmla="*/ 5 w 696"/>
                  <a:gd name="T87" fmla="*/ 180 h 429"/>
                  <a:gd name="T88" fmla="*/ 0 w 696"/>
                  <a:gd name="T89" fmla="*/ 215 h 429"/>
                  <a:gd name="T90" fmla="*/ 5 w 696"/>
                  <a:gd name="T91" fmla="*/ 249 h 429"/>
                  <a:gd name="T92" fmla="*/ 18 w 696"/>
                  <a:gd name="T93" fmla="*/ 281 h 429"/>
                  <a:gd name="T94" fmla="*/ 37 w 696"/>
                  <a:gd name="T95" fmla="*/ 305 h 429"/>
                  <a:gd name="T96" fmla="*/ 62 w 696"/>
                  <a:gd name="T97" fmla="*/ 319 h 429"/>
                  <a:gd name="T98" fmla="*/ 89 w 696"/>
                  <a:gd name="T99" fmla="*/ 322 h 42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96" h="429">
                    <a:moveTo>
                      <a:pt x="102" y="319"/>
                    </a:moveTo>
                    <a:lnTo>
                      <a:pt x="113" y="341"/>
                    </a:lnTo>
                    <a:lnTo>
                      <a:pt x="127" y="362"/>
                    </a:lnTo>
                    <a:lnTo>
                      <a:pt x="141" y="380"/>
                    </a:lnTo>
                    <a:lnTo>
                      <a:pt x="157" y="396"/>
                    </a:lnTo>
                    <a:lnTo>
                      <a:pt x="175" y="409"/>
                    </a:lnTo>
                    <a:lnTo>
                      <a:pt x="194" y="418"/>
                    </a:lnTo>
                    <a:lnTo>
                      <a:pt x="214" y="425"/>
                    </a:lnTo>
                    <a:lnTo>
                      <a:pt x="234" y="429"/>
                    </a:lnTo>
                    <a:lnTo>
                      <a:pt x="254" y="429"/>
                    </a:lnTo>
                    <a:lnTo>
                      <a:pt x="274" y="426"/>
                    </a:lnTo>
                    <a:lnTo>
                      <a:pt x="294" y="420"/>
                    </a:lnTo>
                    <a:lnTo>
                      <a:pt x="313" y="411"/>
                    </a:lnTo>
                    <a:lnTo>
                      <a:pt x="331" y="398"/>
                    </a:lnTo>
                    <a:lnTo>
                      <a:pt x="348" y="383"/>
                    </a:lnTo>
                    <a:lnTo>
                      <a:pt x="365" y="398"/>
                    </a:lnTo>
                    <a:lnTo>
                      <a:pt x="382" y="411"/>
                    </a:lnTo>
                    <a:lnTo>
                      <a:pt x="401" y="420"/>
                    </a:lnTo>
                    <a:lnTo>
                      <a:pt x="421" y="426"/>
                    </a:lnTo>
                    <a:lnTo>
                      <a:pt x="441" y="429"/>
                    </a:lnTo>
                    <a:lnTo>
                      <a:pt x="461" y="429"/>
                    </a:lnTo>
                    <a:lnTo>
                      <a:pt x="481" y="425"/>
                    </a:lnTo>
                    <a:lnTo>
                      <a:pt x="502" y="418"/>
                    </a:lnTo>
                    <a:lnTo>
                      <a:pt x="520" y="409"/>
                    </a:lnTo>
                    <a:lnTo>
                      <a:pt x="538" y="396"/>
                    </a:lnTo>
                    <a:lnTo>
                      <a:pt x="554" y="380"/>
                    </a:lnTo>
                    <a:lnTo>
                      <a:pt x="569" y="362"/>
                    </a:lnTo>
                    <a:lnTo>
                      <a:pt x="582" y="341"/>
                    </a:lnTo>
                    <a:lnTo>
                      <a:pt x="593" y="319"/>
                    </a:lnTo>
                    <a:lnTo>
                      <a:pt x="606" y="322"/>
                    </a:lnTo>
                    <a:lnTo>
                      <a:pt x="620" y="322"/>
                    </a:lnTo>
                    <a:lnTo>
                      <a:pt x="633" y="319"/>
                    </a:lnTo>
                    <a:lnTo>
                      <a:pt x="646" y="313"/>
                    </a:lnTo>
                    <a:lnTo>
                      <a:pt x="658" y="305"/>
                    </a:lnTo>
                    <a:lnTo>
                      <a:pt x="668" y="294"/>
                    </a:lnTo>
                    <a:lnTo>
                      <a:pt x="678" y="281"/>
                    </a:lnTo>
                    <a:lnTo>
                      <a:pt x="685" y="266"/>
                    </a:lnTo>
                    <a:lnTo>
                      <a:pt x="691" y="249"/>
                    </a:lnTo>
                    <a:lnTo>
                      <a:pt x="694" y="233"/>
                    </a:lnTo>
                    <a:lnTo>
                      <a:pt x="696" y="215"/>
                    </a:lnTo>
                    <a:lnTo>
                      <a:pt x="694" y="197"/>
                    </a:lnTo>
                    <a:lnTo>
                      <a:pt x="691" y="180"/>
                    </a:lnTo>
                    <a:lnTo>
                      <a:pt x="685" y="163"/>
                    </a:lnTo>
                    <a:lnTo>
                      <a:pt x="678" y="148"/>
                    </a:lnTo>
                    <a:lnTo>
                      <a:pt x="668" y="135"/>
                    </a:lnTo>
                    <a:lnTo>
                      <a:pt x="658" y="125"/>
                    </a:lnTo>
                    <a:lnTo>
                      <a:pt x="646" y="116"/>
                    </a:lnTo>
                    <a:lnTo>
                      <a:pt x="633" y="111"/>
                    </a:lnTo>
                    <a:lnTo>
                      <a:pt x="620" y="107"/>
                    </a:lnTo>
                    <a:lnTo>
                      <a:pt x="606" y="107"/>
                    </a:lnTo>
                    <a:lnTo>
                      <a:pt x="593" y="111"/>
                    </a:lnTo>
                    <a:lnTo>
                      <a:pt x="582" y="88"/>
                    </a:lnTo>
                    <a:lnTo>
                      <a:pt x="569" y="67"/>
                    </a:lnTo>
                    <a:lnTo>
                      <a:pt x="554" y="49"/>
                    </a:lnTo>
                    <a:lnTo>
                      <a:pt x="538" y="33"/>
                    </a:lnTo>
                    <a:lnTo>
                      <a:pt x="520" y="21"/>
                    </a:lnTo>
                    <a:lnTo>
                      <a:pt x="502" y="11"/>
                    </a:lnTo>
                    <a:lnTo>
                      <a:pt x="481" y="4"/>
                    </a:lnTo>
                    <a:lnTo>
                      <a:pt x="461" y="0"/>
                    </a:lnTo>
                    <a:lnTo>
                      <a:pt x="441" y="0"/>
                    </a:lnTo>
                    <a:lnTo>
                      <a:pt x="421" y="4"/>
                    </a:lnTo>
                    <a:lnTo>
                      <a:pt x="401" y="10"/>
                    </a:lnTo>
                    <a:lnTo>
                      <a:pt x="382" y="19"/>
                    </a:lnTo>
                    <a:lnTo>
                      <a:pt x="365" y="32"/>
                    </a:lnTo>
                    <a:lnTo>
                      <a:pt x="348" y="47"/>
                    </a:lnTo>
                    <a:lnTo>
                      <a:pt x="331" y="32"/>
                    </a:lnTo>
                    <a:lnTo>
                      <a:pt x="313" y="19"/>
                    </a:lnTo>
                    <a:lnTo>
                      <a:pt x="294" y="10"/>
                    </a:lnTo>
                    <a:lnTo>
                      <a:pt x="274" y="4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4" y="11"/>
                    </a:lnTo>
                    <a:lnTo>
                      <a:pt x="175" y="21"/>
                    </a:lnTo>
                    <a:lnTo>
                      <a:pt x="157" y="33"/>
                    </a:lnTo>
                    <a:lnTo>
                      <a:pt x="141" y="49"/>
                    </a:lnTo>
                    <a:lnTo>
                      <a:pt x="127" y="67"/>
                    </a:lnTo>
                    <a:lnTo>
                      <a:pt x="113" y="88"/>
                    </a:lnTo>
                    <a:lnTo>
                      <a:pt x="102" y="111"/>
                    </a:lnTo>
                    <a:lnTo>
                      <a:pt x="89" y="107"/>
                    </a:lnTo>
                    <a:lnTo>
                      <a:pt x="76" y="107"/>
                    </a:lnTo>
                    <a:lnTo>
                      <a:pt x="62" y="111"/>
                    </a:lnTo>
                    <a:lnTo>
                      <a:pt x="49" y="116"/>
                    </a:lnTo>
                    <a:lnTo>
                      <a:pt x="37" y="125"/>
                    </a:lnTo>
                    <a:lnTo>
                      <a:pt x="26" y="135"/>
                    </a:lnTo>
                    <a:lnTo>
                      <a:pt x="18" y="148"/>
                    </a:lnTo>
                    <a:lnTo>
                      <a:pt x="10" y="163"/>
                    </a:lnTo>
                    <a:lnTo>
                      <a:pt x="5" y="180"/>
                    </a:lnTo>
                    <a:lnTo>
                      <a:pt x="1" y="197"/>
                    </a:lnTo>
                    <a:lnTo>
                      <a:pt x="0" y="215"/>
                    </a:lnTo>
                    <a:lnTo>
                      <a:pt x="1" y="233"/>
                    </a:lnTo>
                    <a:lnTo>
                      <a:pt x="5" y="249"/>
                    </a:lnTo>
                    <a:lnTo>
                      <a:pt x="10" y="266"/>
                    </a:lnTo>
                    <a:lnTo>
                      <a:pt x="18" y="281"/>
                    </a:lnTo>
                    <a:lnTo>
                      <a:pt x="26" y="294"/>
                    </a:lnTo>
                    <a:lnTo>
                      <a:pt x="37" y="305"/>
                    </a:lnTo>
                    <a:lnTo>
                      <a:pt x="49" y="313"/>
                    </a:lnTo>
                    <a:lnTo>
                      <a:pt x="62" y="319"/>
                    </a:lnTo>
                    <a:lnTo>
                      <a:pt x="76" y="322"/>
                    </a:lnTo>
                    <a:lnTo>
                      <a:pt x="89" y="322"/>
                    </a:lnTo>
                    <a:lnTo>
                      <a:pt x="102" y="319"/>
                    </a:lnTo>
                    <a:close/>
                  </a:path>
                </a:pathLst>
              </a:custGeom>
              <a:solidFill>
                <a:srgbClr val="FFFF8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2" name="Rectangle 698">
                <a:extLst>
                  <a:ext uri="{FF2B5EF4-FFF2-40B4-BE49-F238E27FC236}">
                    <a16:creationId xmlns:a16="http://schemas.microsoft.com/office/drawing/2014/main" id="{7AB3E633-0540-B64C-BEAD-8B17FF7B9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2196"/>
                <a:ext cx="13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VM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3" name="Rectangle 699">
                <a:extLst>
                  <a:ext uri="{FF2B5EF4-FFF2-40B4-BE49-F238E27FC236}">
                    <a16:creationId xmlns:a16="http://schemas.microsoft.com/office/drawing/2014/main" id="{86299021-90D4-B646-B220-65E313D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2301"/>
                <a:ext cx="37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825" b="1">
                    <a:solidFill>
                      <a:srgbClr val="800000"/>
                    </a:solidFill>
                    <a:cs typeface="Arial" panose="020B0604020202020204" pitchFamily="34" charset="0"/>
                  </a:rPr>
                  <a:t>emulator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294" name="Freeform 700">
                <a:extLst>
                  <a:ext uri="{FF2B5EF4-FFF2-40B4-BE49-F238E27FC236}">
                    <a16:creationId xmlns:a16="http://schemas.microsoft.com/office/drawing/2014/main" id="{1E55D76C-6FC0-0841-951F-532A7BEAD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3578"/>
                <a:ext cx="38" cy="16"/>
              </a:xfrm>
              <a:custGeom>
                <a:avLst/>
                <a:gdLst>
                  <a:gd name="T0" fmla="*/ 22 w 38"/>
                  <a:gd name="T1" fmla="*/ 16 h 16"/>
                  <a:gd name="T2" fmla="*/ 38 w 38"/>
                  <a:gd name="T3" fmla="*/ 0 h 16"/>
                  <a:gd name="T4" fmla="*/ 0 w 38"/>
                  <a:gd name="T5" fmla="*/ 0 h 16"/>
                  <a:gd name="T6" fmla="*/ 22 w 38"/>
                  <a:gd name="T7" fmla="*/ 16 h 1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8" h="16">
                    <a:moveTo>
                      <a:pt x="22" y="16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22" y="16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5" name="Freeform 701">
                <a:extLst>
                  <a:ext uri="{FF2B5EF4-FFF2-40B4-BE49-F238E27FC236}">
                    <a16:creationId xmlns:a16="http://schemas.microsoft.com/office/drawing/2014/main" id="{50DAB166-A65C-1041-BDC5-BD939B60A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5" y="3581"/>
                <a:ext cx="62" cy="29"/>
              </a:xfrm>
              <a:custGeom>
                <a:avLst/>
                <a:gdLst>
                  <a:gd name="T0" fmla="*/ 62 w 62"/>
                  <a:gd name="T1" fmla="*/ 29 h 29"/>
                  <a:gd name="T2" fmla="*/ 29 w 62"/>
                  <a:gd name="T3" fmla="*/ 0 h 29"/>
                  <a:gd name="T4" fmla="*/ 0 w 62"/>
                  <a:gd name="T5" fmla="*/ 29 h 29"/>
                  <a:gd name="T6" fmla="*/ 62 w 62"/>
                  <a:gd name="T7" fmla="*/ 29 h 2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29">
                    <a:moveTo>
                      <a:pt x="62" y="29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62" y="2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6" name="Freeform 702">
                <a:extLst>
                  <a:ext uri="{FF2B5EF4-FFF2-40B4-BE49-F238E27FC236}">
                    <a16:creationId xmlns:a16="http://schemas.microsoft.com/office/drawing/2014/main" id="{84CD9000-94F3-D54C-8C52-0D6974D1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578"/>
                <a:ext cx="238" cy="32"/>
              </a:xfrm>
              <a:custGeom>
                <a:avLst/>
                <a:gdLst>
                  <a:gd name="T0" fmla="*/ 238 w 238"/>
                  <a:gd name="T1" fmla="*/ 13 h 32"/>
                  <a:gd name="T2" fmla="*/ 214 w 238"/>
                  <a:gd name="T3" fmla="*/ 0 h 32"/>
                  <a:gd name="T4" fmla="*/ 31 w 238"/>
                  <a:gd name="T5" fmla="*/ 0 h 32"/>
                  <a:gd name="T6" fmla="*/ 0 w 238"/>
                  <a:gd name="T7" fmla="*/ 16 h 32"/>
                  <a:gd name="T8" fmla="*/ 31 w 238"/>
                  <a:gd name="T9" fmla="*/ 32 h 32"/>
                  <a:gd name="T10" fmla="*/ 218 w 238"/>
                  <a:gd name="T11" fmla="*/ 32 h 32"/>
                  <a:gd name="T12" fmla="*/ 238 w 238"/>
                  <a:gd name="T13" fmla="*/ 13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8" h="32">
                    <a:moveTo>
                      <a:pt x="238" y="13"/>
                    </a:moveTo>
                    <a:lnTo>
                      <a:pt x="214" y="0"/>
                    </a:lnTo>
                    <a:lnTo>
                      <a:pt x="31" y="0"/>
                    </a:lnTo>
                    <a:lnTo>
                      <a:pt x="0" y="16"/>
                    </a:lnTo>
                    <a:lnTo>
                      <a:pt x="31" y="32"/>
                    </a:lnTo>
                    <a:lnTo>
                      <a:pt x="218" y="32"/>
                    </a:lnTo>
                    <a:lnTo>
                      <a:pt x="238" y="13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7" name="Freeform 703">
                <a:extLst>
                  <a:ext uri="{FF2B5EF4-FFF2-40B4-BE49-F238E27FC236}">
                    <a16:creationId xmlns:a16="http://schemas.microsoft.com/office/drawing/2014/main" id="{B2162EC7-388A-194A-9A1B-58D54E11B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40 w 140"/>
                  <a:gd name="T33" fmla="*/ 10 h 10"/>
                  <a:gd name="T34" fmla="*/ 0 w 140"/>
                  <a:gd name="T35" fmla="*/ 10 h 1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4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8" name="Freeform 704">
                <a:extLst>
                  <a:ext uri="{FF2B5EF4-FFF2-40B4-BE49-F238E27FC236}">
                    <a16:creationId xmlns:a16="http://schemas.microsoft.com/office/drawing/2014/main" id="{A4886A96-BAF7-C949-8BC1-232FD1124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0" cy="10"/>
              </a:xfrm>
              <a:custGeom>
                <a:avLst/>
                <a:gdLst>
                  <a:gd name="T0" fmla="*/ 0 w 140"/>
                  <a:gd name="T1" fmla="*/ 10 h 10"/>
                  <a:gd name="T2" fmla="*/ 14 w 140"/>
                  <a:gd name="T3" fmla="*/ 10 h 10"/>
                  <a:gd name="T4" fmla="*/ 29 w 140"/>
                  <a:gd name="T5" fmla="*/ 9 h 10"/>
                  <a:gd name="T6" fmla="*/ 43 w 140"/>
                  <a:gd name="T7" fmla="*/ 9 h 10"/>
                  <a:gd name="T8" fmla="*/ 57 w 140"/>
                  <a:gd name="T9" fmla="*/ 9 h 10"/>
                  <a:gd name="T10" fmla="*/ 70 w 140"/>
                  <a:gd name="T11" fmla="*/ 8 h 10"/>
                  <a:gd name="T12" fmla="*/ 82 w 140"/>
                  <a:gd name="T13" fmla="*/ 8 h 10"/>
                  <a:gd name="T14" fmla="*/ 93 w 140"/>
                  <a:gd name="T15" fmla="*/ 7 h 10"/>
                  <a:gd name="T16" fmla="*/ 104 w 140"/>
                  <a:gd name="T17" fmla="*/ 6 h 10"/>
                  <a:gd name="T18" fmla="*/ 114 w 140"/>
                  <a:gd name="T19" fmla="*/ 6 h 10"/>
                  <a:gd name="T20" fmla="*/ 122 w 140"/>
                  <a:gd name="T21" fmla="*/ 5 h 10"/>
                  <a:gd name="T22" fmla="*/ 128 w 140"/>
                  <a:gd name="T23" fmla="*/ 4 h 10"/>
                  <a:gd name="T24" fmla="*/ 133 w 140"/>
                  <a:gd name="T25" fmla="*/ 3 h 10"/>
                  <a:gd name="T26" fmla="*/ 137 w 140"/>
                  <a:gd name="T27" fmla="*/ 2 h 10"/>
                  <a:gd name="T28" fmla="*/ 139 w 140"/>
                  <a:gd name="T29" fmla="*/ 1 h 10"/>
                  <a:gd name="T30" fmla="*/ 140 w 140"/>
                  <a:gd name="T31" fmla="*/ 0 h 10"/>
                  <a:gd name="T32" fmla="*/ 137 w 140"/>
                  <a:gd name="T33" fmla="*/ 0 h 10"/>
                  <a:gd name="T34" fmla="*/ 136 w 140"/>
                  <a:gd name="T35" fmla="*/ 1 h 10"/>
                  <a:gd name="T36" fmla="*/ 134 w 140"/>
                  <a:gd name="T37" fmla="*/ 2 h 10"/>
                  <a:gd name="T38" fmla="*/ 129 w 140"/>
                  <a:gd name="T39" fmla="*/ 3 h 10"/>
                  <a:gd name="T40" fmla="*/ 124 w 140"/>
                  <a:gd name="T41" fmla="*/ 4 h 10"/>
                  <a:gd name="T42" fmla="*/ 116 w 140"/>
                  <a:gd name="T43" fmla="*/ 5 h 10"/>
                  <a:gd name="T44" fmla="*/ 108 w 140"/>
                  <a:gd name="T45" fmla="*/ 6 h 10"/>
                  <a:gd name="T46" fmla="*/ 97 w 140"/>
                  <a:gd name="T47" fmla="*/ 6 h 10"/>
                  <a:gd name="T48" fmla="*/ 86 w 140"/>
                  <a:gd name="T49" fmla="*/ 7 h 10"/>
                  <a:gd name="T50" fmla="*/ 73 w 140"/>
                  <a:gd name="T51" fmla="*/ 8 h 10"/>
                  <a:gd name="T52" fmla="*/ 60 w 140"/>
                  <a:gd name="T53" fmla="*/ 8 h 10"/>
                  <a:gd name="T54" fmla="*/ 45 w 140"/>
                  <a:gd name="T55" fmla="*/ 9 h 10"/>
                  <a:gd name="T56" fmla="*/ 30 w 140"/>
                  <a:gd name="T57" fmla="*/ 9 h 10"/>
                  <a:gd name="T58" fmla="*/ 15 w 140"/>
                  <a:gd name="T59" fmla="*/ 9 h 10"/>
                  <a:gd name="T60" fmla="*/ 0 w 140"/>
                  <a:gd name="T61" fmla="*/ 9 h 10"/>
                  <a:gd name="T62" fmla="*/ 0 w 140"/>
                  <a:gd name="T63" fmla="*/ 10 h 1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0" h="10">
                    <a:moveTo>
                      <a:pt x="0" y="10"/>
                    </a:moveTo>
                    <a:lnTo>
                      <a:pt x="14" y="10"/>
                    </a:lnTo>
                    <a:lnTo>
                      <a:pt x="29" y="9"/>
                    </a:lnTo>
                    <a:lnTo>
                      <a:pt x="43" y="9"/>
                    </a:lnTo>
                    <a:lnTo>
                      <a:pt x="57" y="9"/>
                    </a:lnTo>
                    <a:lnTo>
                      <a:pt x="70" y="8"/>
                    </a:lnTo>
                    <a:lnTo>
                      <a:pt x="82" y="8"/>
                    </a:lnTo>
                    <a:lnTo>
                      <a:pt x="93" y="7"/>
                    </a:lnTo>
                    <a:lnTo>
                      <a:pt x="104" y="6"/>
                    </a:lnTo>
                    <a:lnTo>
                      <a:pt x="114" y="6"/>
                    </a:lnTo>
                    <a:lnTo>
                      <a:pt x="122" y="5"/>
                    </a:lnTo>
                    <a:lnTo>
                      <a:pt x="128" y="4"/>
                    </a:lnTo>
                    <a:lnTo>
                      <a:pt x="133" y="3"/>
                    </a:lnTo>
                    <a:lnTo>
                      <a:pt x="137" y="2"/>
                    </a:lnTo>
                    <a:lnTo>
                      <a:pt x="139" y="1"/>
                    </a:lnTo>
                    <a:lnTo>
                      <a:pt x="140" y="0"/>
                    </a:lnTo>
                    <a:lnTo>
                      <a:pt x="137" y="0"/>
                    </a:lnTo>
                    <a:lnTo>
                      <a:pt x="136" y="1"/>
                    </a:lnTo>
                    <a:lnTo>
                      <a:pt x="134" y="2"/>
                    </a:lnTo>
                    <a:lnTo>
                      <a:pt x="129" y="3"/>
                    </a:lnTo>
                    <a:lnTo>
                      <a:pt x="124" y="4"/>
                    </a:lnTo>
                    <a:lnTo>
                      <a:pt x="116" y="5"/>
                    </a:lnTo>
                    <a:lnTo>
                      <a:pt x="108" y="6"/>
                    </a:lnTo>
                    <a:lnTo>
                      <a:pt x="97" y="6"/>
                    </a:lnTo>
                    <a:lnTo>
                      <a:pt x="86" y="7"/>
                    </a:lnTo>
                    <a:lnTo>
                      <a:pt x="73" y="8"/>
                    </a:lnTo>
                    <a:lnTo>
                      <a:pt x="60" y="8"/>
                    </a:lnTo>
                    <a:lnTo>
                      <a:pt x="45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299" name="Freeform 705">
                <a:extLst>
                  <a:ext uri="{FF2B5EF4-FFF2-40B4-BE49-F238E27FC236}">
                    <a16:creationId xmlns:a16="http://schemas.microsoft.com/office/drawing/2014/main" id="{D59D540B-74A5-B944-96D8-9EAD8C7F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7" cy="9"/>
              </a:xfrm>
              <a:custGeom>
                <a:avLst/>
                <a:gdLst>
                  <a:gd name="T0" fmla="*/ 0 w 137"/>
                  <a:gd name="T1" fmla="*/ 9 h 9"/>
                  <a:gd name="T2" fmla="*/ 15 w 137"/>
                  <a:gd name="T3" fmla="*/ 9 h 9"/>
                  <a:gd name="T4" fmla="*/ 30 w 137"/>
                  <a:gd name="T5" fmla="*/ 9 h 9"/>
                  <a:gd name="T6" fmla="*/ 45 w 137"/>
                  <a:gd name="T7" fmla="*/ 9 h 9"/>
                  <a:gd name="T8" fmla="*/ 60 w 137"/>
                  <a:gd name="T9" fmla="*/ 8 h 9"/>
                  <a:gd name="T10" fmla="*/ 73 w 137"/>
                  <a:gd name="T11" fmla="*/ 8 h 9"/>
                  <a:gd name="T12" fmla="*/ 86 w 137"/>
                  <a:gd name="T13" fmla="*/ 7 h 9"/>
                  <a:gd name="T14" fmla="*/ 97 w 137"/>
                  <a:gd name="T15" fmla="*/ 6 h 9"/>
                  <a:gd name="T16" fmla="*/ 108 w 137"/>
                  <a:gd name="T17" fmla="*/ 6 h 9"/>
                  <a:gd name="T18" fmla="*/ 116 w 137"/>
                  <a:gd name="T19" fmla="*/ 5 h 9"/>
                  <a:gd name="T20" fmla="*/ 124 w 137"/>
                  <a:gd name="T21" fmla="*/ 4 h 9"/>
                  <a:gd name="T22" fmla="*/ 129 w 137"/>
                  <a:gd name="T23" fmla="*/ 3 h 9"/>
                  <a:gd name="T24" fmla="*/ 134 w 137"/>
                  <a:gd name="T25" fmla="*/ 2 h 9"/>
                  <a:gd name="T26" fmla="*/ 136 w 137"/>
                  <a:gd name="T27" fmla="*/ 1 h 9"/>
                  <a:gd name="T28" fmla="*/ 137 w 137"/>
                  <a:gd name="T29" fmla="*/ 0 h 9"/>
                  <a:gd name="T30" fmla="*/ 135 w 137"/>
                  <a:gd name="T31" fmla="*/ 0 h 9"/>
                  <a:gd name="T32" fmla="*/ 134 w 137"/>
                  <a:gd name="T33" fmla="*/ 1 h 9"/>
                  <a:gd name="T34" fmla="*/ 131 w 137"/>
                  <a:gd name="T35" fmla="*/ 2 h 9"/>
                  <a:gd name="T36" fmla="*/ 128 w 137"/>
                  <a:gd name="T37" fmla="*/ 3 h 9"/>
                  <a:gd name="T38" fmla="*/ 122 w 137"/>
                  <a:gd name="T39" fmla="*/ 4 h 9"/>
                  <a:gd name="T40" fmla="*/ 115 w 137"/>
                  <a:gd name="T41" fmla="*/ 5 h 9"/>
                  <a:gd name="T42" fmla="*/ 106 w 137"/>
                  <a:gd name="T43" fmla="*/ 6 h 9"/>
                  <a:gd name="T44" fmla="*/ 95 w 137"/>
                  <a:gd name="T45" fmla="*/ 6 h 9"/>
                  <a:gd name="T46" fmla="*/ 84 w 137"/>
                  <a:gd name="T47" fmla="*/ 7 h 9"/>
                  <a:gd name="T48" fmla="*/ 72 w 137"/>
                  <a:gd name="T49" fmla="*/ 8 h 9"/>
                  <a:gd name="T50" fmla="*/ 58 w 137"/>
                  <a:gd name="T51" fmla="*/ 8 h 9"/>
                  <a:gd name="T52" fmla="*/ 44 w 137"/>
                  <a:gd name="T53" fmla="*/ 9 h 9"/>
                  <a:gd name="T54" fmla="*/ 30 w 137"/>
                  <a:gd name="T55" fmla="*/ 9 h 9"/>
                  <a:gd name="T56" fmla="*/ 15 w 137"/>
                  <a:gd name="T57" fmla="*/ 9 h 9"/>
                  <a:gd name="T58" fmla="*/ 0 w 137"/>
                  <a:gd name="T59" fmla="*/ 9 h 9"/>
                  <a:gd name="T60" fmla="*/ 0 w 13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7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5" y="9"/>
                    </a:lnTo>
                    <a:lnTo>
                      <a:pt x="60" y="8"/>
                    </a:lnTo>
                    <a:lnTo>
                      <a:pt x="73" y="8"/>
                    </a:lnTo>
                    <a:lnTo>
                      <a:pt x="86" y="7"/>
                    </a:lnTo>
                    <a:lnTo>
                      <a:pt x="97" y="6"/>
                    </a:lnTo>
                    <a:lnTo>
                      <a:pt x="108" y="6"/>
                    </a:lnTo>
                    <a:lnTo>
                      <a:pt x="116" y="5"/>
                    </a:lnTo>
                    <a:lnTo>
                      <a:pt x="124" y="4"/>
                    </a:lnTo>
                    <a:lnTo>
                      <a:pt x="129" y="3"/>
                    </a:lnTo>
                    <a:lnTo>
                      <a:pt x="134" y="2"/>
                    </a:lnTo>
                    <a:lnTo>
                      <a:pt x="136" y="1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4" y="1"/>
                    </a:lnTo>
                    <a:lnTo>
                      <a:pt x="131" y="2"/>
                    </a:lnTo>
                    <a:lnTo>
                      <a:pt x="128" y="3"/>
                    </a:lnTo>
                    <a:lnTo>
                      <a:pt x="122" y="4"/>
                    </a:lnTo>
                    <a:lnTo>
                      <a:pt x="115" y="5"/>
                    </a:lnTo>
                    <a:lnTo>
                      <a:pt x="106" y="6"/>
                    </a:lnTo>
                    <a:lnTo>
                      <a:pt x="95" y="6"/>
                    </a:lnTo>
                    <a:lnTo>
                      <a:pt x="84" y="7"/>
                    </a:lnTo>
                    <a:lnTo>
                      <a:pt x="72" y="8"/>
                    </a:lnTo>
                    <a:lnTo>
                      <a:pt x="58" y="8"/>
                    </a:lnTo>
                    <a:lnTo>
                      <a:pt x="44" y="9"/>
                    </a:lnTo>
                    <a:lnTo>
                      <a:pt x="30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0" name="Freeform 706">
                <a:extLst>
                  <a:ext uri="{FF2B5EF4-FFF2-40B4-BE49-F238E27FC236}">
                    <a16:creationId xmlns:a16="http://schemas.microsoft.com/office/drawing/2014/main" id="{28E62454-E656-E349-84E3-0AF5B95FC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5" cy="9"/>
              </a:xfrm>
              <a:custGeom>
                <a:avLst/>
                <a:gdLst>
                  <a:gd name="T0" fmla="*/ 0 w 135"/>
                  <a:gd name="T1" fmla="*/ 9 h 9"/>
                  <a:gd name="T2" fmla="*/ 15 w 135"/>
                  <a:gd name="T3" fmla="*/ 9 h 9"/>
                  <a:gd name="T4" fmla="*/ 30 w 135"/>
                  <a:gd name="T5" fmla="*/ 9 h 9"/>
                  <a:gd name="T6" fmla="*/ 44 w 135"/>
                  <a:gd name="T7" fmla="*/ 9 h 9"/>
                  <a:gd name="T8" fmla="*/ 58 w 135"/>
                  <a:gd name="T9" fmla="*/ 8 h 9"/>
                  <a:gd name="T10" fmla="*/ 72 w 135"/>
                  <a:gd name="T11" fmla="*/ 8 h 9"/>
                  <a:gd name="T12" fmla="*/ 84 w 135"/>
                  <a:gd name="T13" fmla="*/ 7 h 9"/>
                  <a:gd name="T14" fmla="*/ 95 w 135"/>
                  <a:gd name="T15" fmla="*/ 6 h 9"/>
                  <a:gd name="T16" fmla="*/ 106 w 135"/>
                  <a:gd name="T17" fmla="*/ 6 h 9"/>
                  <a:gd name="T18" fmla="*/ 115 w 135"/>
                  <a:gd name="T19" fmla="*/ 5 h 9"/>
                  <a:gd name="T20" fmla="*/ 122 w 135"/>
                  <a:gd name="T21" fmla="*/ 4 h 9"/>
                  <a:gd name="T22" fmla="*/ 128 w 135"/>
                  <a:gd name="T23" fmla="*/ 3 h 9"/>
                  <a:gd name="T24" fmla="*/ 131 w 135"/>
                  <a:gd name="T25" fmla="*/ 2 h 9"/>
                  <a:gd name="T26" fmla="*/ 134 w 135"/>
                  <a:gd name="T27" fmla="*/ 1 h 9"/>
                  <a:gd name="T28" fmla="*/ 135 w 135"/>
                  <a:gd name="T29" fmla="*/ 0 h 9"/>
                  <a:gd name="T30" fmla="*/ 132 w 135"/>
                  <a:gd name="T31" fmla="*/ 0 h 9"/>
                  <a:gd name="T32" fmla="*/ 131 w 135"/>
                  <a:gd name="T33" fmla="*/ 1 h 9"/>
                  <a:gd name="T34" fmla="*/ 129 w 135"/>
                  <a:gd name="T35" fmla="*/ 2 h 9"/>
                  <a:gd name="T36" fmla="*/ 125 w 135"/>
                  <a:gd name="T37" fmla="*/ 3 h 9"/>
                  <a:gd name="T38" fmla="*/ 119 w 135"/>
                  <a:gd name="T39" fmla="*/ 4 h 9"/>
                  <a:gd name="T40" fmla="*/ 112 w 135"/>
                  <a:gd name="T41" fmla="*/ 5 h 9"/>
                  <a:gd name="T42" fmla="*/ 103 w 135"/>
                  <a:gd name="T43" fmla="*/ 6 h 9"/>
                  <a:gd name="T44" fmla="*/ 93 w 135"/>
                  <a:gd name="T45" fmla="*/ 6 h 9"/>
                  <a:gd name="T46" fmla="*/ 82 w 135"/>
                  <a:gd name="T47" fmla="*/ 7 h 9"/>
                  <a:gd name="T48" fmla="*/ 71 w 135"/>
                  <a:gd name="T49" fmla="*/ 7 h 9"/>
                  <a:gd name="T50" fmla="*/ 57 w 135"/>
                  <a:gd name="T51" fmla="*/ 8 h 9"/>
                  <a:gd name="T52" fmla="*/ 43 w 135"/>
                  <a:gd name="T53" fmla="*/ 8 h 9"/>
                  <a:gd name="T54" fmla="*/ 29 w 135"/>
                  <a:gd name="T55" fmla="*/ 9 h 9"/>
                  <a:gd name="T56" fmla="*/ 15 w 135"/>
                  <a:gd name="T57" fmla="*/ 9 h 9"/>
                  <a:gd name="T58" fmla="*/ 0 w 135"/>
                  <a:gd name="T59" fmla="*/ 9 h 9"/>
                  <a:gd name="T60" fmla="*/ 0 w 135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5" h="9">
                    <a:moveTo>
                      <a:pt x="0" y="9"/>
                    </a:moveTo>
                    <a:lnTo>
                      <a:pt x="15" y="9"/>
                    </a:lnTo>
                    <a:lnTo>
                      <a:pt x="30" y="9"/>
                    </a:lnTo>
                    <a:lnTo>
                      <a:pt x="44" y="9"/>
                    </a:lnTo>
                    <a:lnTo>
                      <a:pt x="58" y="8"/>
                    </a:lnTo>
                    <a:lnTo>
                      <a:pt x="72" y="8"/>
                    </a:lnTo>
                    <a:lnTo>
                      <a:pt x="84" y="7"/>
                    </a:lnTo>
                    <a:lnTo>
                      <a:pt x="95" y="6"/>
                    </a:lnTo>
                    <a:lnTo>
                      <a:pt x="106" y="6"/>
                    </a:lnTo>
                    <a:lnTo>
                      <a:pt x="115" y="5"/>
                    </a:lnTo>
                    <a:lnTo>
                      <a:pt x="122" y="4"/>
                    </a:lnTo>
                    <a:lnTo>
                      <a:pt x="128" y="3"/>
                    </a:lnTo>
                    <a:lnTo>
                      <a:pt x="131" y="2"/>
                    </a:lnTo>
                    <a:lnTo>
                      <a:pt x="134" y="1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31" y="1"/>
                    </a:lnTo>
                    <a:lnTo>
                      <a:pt x="129" y="2"/>
                    </a:lnTo>
                    <a:lnTo>
                      <a:pt x="125" y="3"/>
                    </a:lnTo>
                    <a:lnTo>
                      <a:pt x="119" y="4"/>
                    </a:lnTo>
                    <a:lnTo>
                      <a:pt x="112" y="5"/>
                    </a:lnTo>
                    <a:lnTo>
                      <a:pt x="103" y="6"/>
                    </a:lnTo>
                    <a:lnTo>
                      <a:pt x="93" y="6"/>
                    </a:lnTo>
                    <a:lnTo>
                      <a:pt x="82" y="7"/>
                    </a:lnTo>
                    <a:lnTo>
                      <a:pt x="71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9" y="9"/>
                    </a:lnTo>
                    <a:lnTo>
                      <a:pt x="15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1" name="Freeform 707">
                <a:extLst>
                  <a:ext uri="{FF2B5EF4-FFF2-40B4-BE49-F238E27FC236}">
                    <a16:creationId xmlns:a16="http://schemas.microsoft.com/office/drawing/2014/main" id="{A86BF08D-FD31-1946-92A6-6AED92B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32" cy="9"/>
              </a:xfrm>
              <a:custGeom>
                <a:avLst/>
                <a:gdLst>
                  <a:gd name="T0" fmla="*/ 0 w 132"/>
                  <a:gd name="T1" fmla="*/ 9 h 9"/>
                  <a:gd name="T2" fmla="*/ 15 w 132"/>
                  <a:gd name="T3" fmla="*/ 9 h 9"/>
                  <a:gd name="T4" fmla="*/ 29 w 132"/>
                  <a:gd name="T5" fmla="*/ 9 h 9"/>
                  <a:gd name="T6" fmla="*/ 43 w 132"/>
                  <a:gd name="T7" fmla="*/ 8 h 9"/>
                  <a:gd name="T8" fmla="*/ 57 w 132"/>
                  <a:gd name="T9" fmla="*/ 8 h 9"/>
                  <a:gd name="T10" fmla="*/ 71 w 132"/>
                  <a:gd name="T11" fmla="*/ 7 h 9"/>
                  <a:gd name="T12" fmla="*/ 82 w 132"/>
                  <a:gd name="T13" fmla="*/ 7 h 9"/>
                  <a:gd name="T14" fmla="*/ 93 w 132"/>
                  <a:gd name="T15" fmla="*/ 6 h 9"/>
                  <a:gd name="T16" fmla="*/ 103 w 132"/>
                  <a:gd name="T17" fmla="*/ 6 h 9"/>
                  <a:gd name="T18" fmla="*/ 112 w 132"/>
                  <a:gd name="T19" fmla="*/ 5 h 9"/>
                  <a:gd name="T20" fmla="*/ 119 w 132"/>
                  <a:gd name="T21" fmla="*/ 4 h 9"/>
                  <a:gd name="T22" fmla="*/ 125 w 132"/>
                  <a:gd name="T23" fmla="*/ 3 h 9"/>
                  <a:gd name="T24" fmla="*/ 129 w 132"/>
                  <a:gd name="T25" fmla="*/ 2 h 9"/>
                  <a:gd name="T26" fmla="*/ 131 w 132"/>
                  <a:gd name="T27" fmla="*/ 1 h 9"/>
                  <a:gd name="T28" fmla="*/ 132 w 132"/>
                  <a:gd name="T29" fmla="*/ 0 h 9"/>
                  <a:gd name="T30" fmla="*/ 129 w 132"/>
                  <a:gd name="T31" fmla="*/ 0 h 9"/>
                  <a:gd name="T32" fmla="*/ 129 w 132"/>
                  <a:gd name="T33" fmla="*/ 1 h 9"/>
                  <a:gd name="T34" fmla="*/ 126 w 132"/>
                  <a:gd name="T35" fmla="*/ 2 h 9"/>
                  <a:gd name="T36" fmla="*/ 122 w 132"/>
                  <a:gd name="T37" fmla="*/ 3 h 9"/>
                  <a:gd name="T38" fmla="*/ 117 w 132"/>
                  <a:gd name="T39" fmla="*/ 4 h 9"/>
                  <a:gd name="T40" fmla="*/ 110 w 132"/>
                  <a:gd name="T41" fmla="*/ 5 h 9"/>
                  <a:gd name="T42" fmla="*/ 101 w 132"/>
                  <a:gd name="T43" fmla="*/ 6 h 9"/>
                  <a:gd name="T44" fmla="*/ 92 w 132"/>
                  <a:gd name="T45" fmla="*/ 6 h 9"/>
                  <a:gd name="T46" fmla="*/ 81 w 132"/>
                  <a:gd name="T47" fmla="*/ 7 h 9"/>
                  <a:gd name="T48" fmla="*/ 69 w 132"/>
                  <a:gd name="T49" fmla="*/ 7 h 9"/>
                  <a:gd name="T50" fmla="*/ 57 w 132"/>
                  <a:gd name="T51" fmla="*/ 8 h 9"/>
                  <a:gd name="T52" fmla="*/ 43 w 132"/>
                  <a:gd name="T53" fmla="*/ 8 h 9"/>
                  <a:gd name="T54" fmla="*/ 28 w 132"/>
                  <a:gd name="T55" fmla="*/ 9 h 9"/>
                  <a:gd name="T56" fmla="*/ 14 w 132"/>
                  <a:gd name="T57" fmla="*/ 9 h 9"/>
                  <a:gd name="T58" fmla="*/ 0 w 132"/>
                  <a:gd name="T59" fmla="*/ 9 h 9"/>
                  <a:gd name="T60" fmla="*/ 0 w 132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32" h="9">
                    <a:moveTo>
                      <a:pt x="0" y="9"/>
                    </a:moveTo>
                    <a:lnTo>
                      <a:pt x="15" y="9"/>
                    </a:lnTo>
                    <a:lnTo>
                      <a:pt x="29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71" y="7"/>
                    </a:lnTo>
                    <a:lnTo>
                      <a:pt x="82" y="7"/>
                    </a:lnTo>
                    <a:lnTo>
                      <a:pt x="93" y="6"/>
                    </a:lnTo>
                    <a:lnTo>
                      <a:pt x="103" y="6"/>
                    </a:lnTo>
                    <a:lnTo>
                      <a:pt x="112" y="5"/>
                    </a:lnTo>
                    <a:lnTo>
                      <a:pt x="119" y="4"/>
                    </a:lnTo>
                    <a:lnTo>
                      <a:pt x="125" y="3"/>
                    </a:lnTo>
                    <a:lnTo>
                      <a:pt x="129" y="2"/>
                    </a:lnTo>
                    <a:lnTo>
                      <a:pt x="131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29" y="1"/>
                    </a:lnTo>
                    <a:lnTo>
                      <a:pt x="126" y="2"/>
                    </a:lnTo>
                    <a:lnTo>
                      <a:pt x="122" y="3"/>
                    </a:lnTo>
                    <a:lnTo>
                      <a:pt x="117" y="4"/>
                    </a:lnTo>
                    <a:lnTo>
                      <a:pt x="110" y="5"/>
                    </a:lnTo>
                    <a:lnTo>
                      <a:pt x="101" y="6"/>
                    </a:lnTo>
                    <a:lnTo>
                      <a:pt x="92" y="6"/>
                    </a:lnTo>
                    <a:lnTo>
                      <a:pt x="81" y="7"/>
                    </a:lnTo>
                    <a:lnTo>
                      <a:pt x="69" y="7"/>
                    </a:lnTo>
                    <a:lnTo>
                      <a:pt x="57" y="8"/>
                    </a:lnTo>
                    <a:lnTo>
                      <a:pt x="43" y="8"/>
                    </a:lnTo>
                    <a:lnTo>
                      <a:pt x="28" y="9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2" name="Freeform 708">
                <a:extLst>
                  <a:ext uri="{FF2B5EF4-FFF2-40B4-BE49-F238E27FC236}">
                    <a16:creationId xmlns:a16="http://schemas.microsoft.com/office/drawing/2014/main" id="{CEFF6310-5188-A046-91E7-9651FD473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9" cy="9"/>
              </a:xfrm>
              <a:custGeom>
                <a:avLst/>
                <a:gdLst>
                  <a:gd name="T0" fmla="*/ 0 w 129"/>
                  <a:gd name="T1" fmla="*/ 9 h 9"/>
                  <a:gd name="T2" fmla="*/ 14 w 129"/>
                  <a:gd name="T3" fmla="*/ 9 h 9"/>
                  <a:gd name="T4" fmla="*/ 28 w 129"/>
                  <a:gd name="T5" fmla="*/ 9 h 9"/>
                  <a:gd name="T6" fmla="*/ 43 w 129"/>
                  <a:gd name="T7" fmla="*/ 8 h 9"/>
                  <a:gd name="T8" fmla="*/ 57 w 129"/>
                  <a:gd name="T9" fmla="*/ 8 h 9"/>
                  <a:gd name="T10" fmla="*/ 69 w 129"/>
                  <a:gd name="T11" fmla="*/ 7 h 9"/>
                  <a:gd name="T12" fmla="*/ 81 w 129"/>
                  <a:gd name="T13" fmla="*/ 7 h 9"/>
                  <a:gd name="T14" fmla="*/ 92 w 129"/>
                  <a:gd name="T15" fmla="*/ 6 h 9"/>
                  <a:gd name="T16" fmla="*/ 101 w 129"/>
                  <a:gd name="T17" fmla="*/ 6 h 9"/>
                  <a:gd name="T18" fmla="*/ 110 w 129"/>
                  <a:gd name="T19" fmla="*/ 5 h 9"/>
                  <a:gd name="T20" fmla="*/ 117 w 129"/>
                  <a:gd name="T21" fmla="*/ 4 h 9"/>
                  <a:gd name="T22" fmla="*/ 122 w 129"/>
                  <a:gd name="T23" fmla="*/ 3 h 9"/>
                  <a:gd name="T24" fmla="*/ 126 w 129"/>
                  <a:gd name="T25" fmla="*/ 2 h 9"/>
                  <a:gd name="T26" fmla="*/ 129 w 129"/>
                  <a:gd name="T27" fmla="*/ 1 h 9"/>
                  <a:gd name="T28" fmla="*/ 129 w 129"/>
                  <a:gd name="T29" fmla="*/ 0 h 9"/>
                  <a:gd name="T30" fmla="*/ 127 w 129"/>
                  <a:gd name="T31" fmla="*/ 0 h 9"/>
                  <a:gd name="T32" fmla="*/ 126 w 129"/>
                  <a:gd name="T33" fmla="*/ 1 h 9"/>
                  <a:gd name="T34" fmla="*/ 123 w 129"/>
                  <a:gd name="T35" fmla="*/ 2 h 9"/>
                  <a:gd name="T36" fmla="*/ 120 w 129"/>
                  <a:gd name="T37" fmla="*/ 3 h 9"/>
                  <a:gd name="T38" fmla="*/ 115 w 129"/>
                  <a:gd name="T39" fmla="*/ 4 h 9"/>
                  <a:gd name="T40" fmla="*/ 108 w 129"/>
                  <a:gd name="T41" fmla="*/ 5 h 9"/>
                  <a:gd name="T42" fmla="*/ 100 w 129"/>
                  <a:gd name="T43" fmla="*/ 6 h 9"/>
                  <a:gd name="T44" fmla="*/ 90 w 129"/>
                  <a:gd name="T45" fmla="*/ 6 h 9"/>
                  <a:gd name="T46" fmla="*/ 79 w 129"/>
                  <a:gd name="T47" fmla="*/ 6 h 9"/>
                  <a:gd name="T48" fmla="*/ 68 w 129"/>
                  <a:gd name="T49" fmla="*/ 7 h 9"/>
                  <a:gd name="T50" fmla="*/ 55 w 129"/>
                  <a:gd name="T51" fmla="*/ 8 h 9"/>
                  <a:gd name="T52" fmla="*/ 42 w 129"/>
                  <a:gd name="T53" fmla="*/ 8 h 9"/>
                  <a:gd name="T54" fmla="*/ 28 w 129"/>
                  <a:gd name="T55" fmla="*/ 8 h 9"/>
                  <a:gd name="T56" fmla="*/ 14 w 129"/>
                  <a:gd name="T57" fmla="*/ 9 h 9"/>
                  <a:gd name="T58" fmla="*/ 0 w 129"/>
                  <a:gd name="T59" fmla="*/ 9 h 9"/>
                  <a:gd name="T60" fmla="*/ 0 w 129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9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9"/>
                    </a:lnTo>
                    <a:lnTo>
                      <a:pt x="43" y="8"/>
                    </a:lnTo>
                    <a:lnTo>
                      <a:pt x="57" y="8"/>
                    </a:lnTo>
                    <a:lnTo>
                      <a:pt x="69" y="7"/>
                    </a:lnTo>
                    <a:lnTo>
                      <a:pt x="81" y="7"/>
                    </a:lnTo>
                    <a:lnTo>
                      <a:pt x="92" y="6"/>
                    </a:lnTo>
                    <a:lnTo>
                      <a:pt x="101" y="6"/>
                    </a:lnTo>
                    <a:lnTo>
                      <a:pt x="110" y="5"/>
                    </a:lnTo>
                    <a:lnTo>
                      <a:pt x="117" y="4"/>
                    </a:lnTo>
                    <a:lnTo>
                      <a:pt x="122" y="3"/>
                    </a:lnTo>
                    <a:lnTo>
                      <a:pt x="126" y="2"/>
                    </a:lnTo>
                    <a:lnTo>
                      <a:pt x="129" y="1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6" y="1"/>
                    </a:lnTo>
                    <a:lnTo>
                      <a:pt x="123" y="2"/>
                    </a:lnTo>
                    <a:lnTo>
                      <a:pt x="120" y="3"/>
                    </a:lnTo>
                    <a:lnTo>
                      <a:pt x="115" y="4"/>
                    </a:lnTo>
                    <a:lnTo>
                      <a:pt x="108" y="5"/>
                    </a:lnTo>
                    <a:lnTo>
                      <a:pt x="100" y="6"/>
                    </a:lnTo>
                    <a:lnTo>
                      <a:pt x="90" y="6"/>
                    </a:lnTo>
                    <a:lnTo>
                      <a:pt x="79" y="6"/>
                    </a:lnTo>
                    <a:lnTo>
                      <a:pt x="68" y="7"/>
                    </a:lnTo>
                    <a:lnTo>
                      <a:pt x="55" y="8"/>
                    </a:lnTo>
                    <a:lnTo>
                      <a:pt x="42" y="8"/>
                    </a:lnTo>
                    <a:lnTo>
                      <a:pt x="28" y="8"/>
                    </a:lnTo>
                    <a:lnTo>
                      <a:pt x="14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8B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3" name="Freeform 709">
                <a:extLst>
                  <a:ext uri="{FF2B5EF4-FFF2-40B4-BE49-F238E27FC236}">
                    <a16:creationId xmlns:a16="http://schemas.microsoft.com/office/drawing/2014/main" id="{A18345AB-2625-8743-A476-05E2C2CAE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7" cy="9"/>
              </a:xfrm>
              <a:custGeom>
                <a:avLst/>
                <a:gdLst>
                  <a:gd name="T0" fmla="*/ 0 w 127"/>
                  <a:gd name="T1" fmla="*/ 9 h 9"/>
                  <a:gd name="T2" fmla="*/ 14 w 127"/>
                  <a:gd name="T3" fmla="*/ 9 h 9"/>
                  <a:gd name="T4" fmla="*/ 28 w 127"/>
                  <a:gd name="T5" fmla="*/ 8 h 9"/>
                  <a:gd name="T6" fmla="*/ 42 w 127"/>
                  <a:gd name="T7" fmla="*/ 8 h 9"/>
                  <a:gd name="T8" fmla="*/ 55 w 127"/>
                  <a:gd name="T9" fmla="*/ 8 h 9"/>
                  <a:gd name="T10" fmla="*/ 68 w 127"/>
                  <a:gd name="T11" fmla="*/ 7 h 9"/>
                  <a:gd name="T12" fmla="*/ 79 w 127"/>
                  <a:gd name="T13" fmla="*/ 6 h 9"/>
                  <a:gd name="T14" fmla="*/ 90 w 127"/>
                  <a:gd name="T15" fmla="*/ 6 h 9"/>
                  <a:gd name="T16" fmla="*/ 100 w 127"/>
                  <a:gd name="T17" fmla="*/ 6 h 9"/>
                  <a:gd name="T18" fmla="*/ 108 w 127"/>
                  <a:gd name="T19" fmla="*/ 5 h 9"/>
                  <a:gd name="T20" fmla="*/ 115 w 127"/>
                  <a:gd name="T21" fmla="*/ 4 h 9"/>
                  <a:gd name="T22" fmla="*/ 120 w 127"/>
                  <a:gd name="T23" fmla="*/ 3 h 9"/>
                  <a:gd name="T24" fmla="*/ 123 w 127"/>
                  <a:gd name="T25" fmla="*/ 2 h 9"/>
                  <a:gd name="T26" fmla="*/ 126 w 127"/>
                  <a:gd name="T27" fmla="*/ 1 h 9"/>
                  <a:gd name="T28" fmla="*/ 127 w 127"/>
                  <a:gd name="T29" fmla="*/ 0 h 9"/>
                  <a:gd name="T30" fmla="*/ 124 w 127"/>
                  <a:gd name="T31" fmla="*/ 0 h 9"/>
                  <a:gd name="T32" fmla="*/ 123 w 127"/>
                  <a:gd name="T33" fmla="*/ 1 h 9"/>
                  <a:gd name="T34" fmla="*/ 122 w 127"/>
                  <a:gd name="T35" fmla="*/ 2 h 9"/>
                  <a:gd name="T36" fmla="*/ 117 w 127"/>
                  <a:gd name="T37" fmla="*/ 3 h 9"/>
                  <a:gd name="T38" fmla="*/ 112 w 127"/>
                  <a:gd name="T39" fmla="*/ 4 h 9"/>
                  <a:gd name="T40" fmla="*/ 105 w 127"/>
                  <a:gd name="T41" fmla="*/ 5 h 9"/>
                  <a:gd name="T42" fmla="*/ 97 w 127"/>
                  <a:gd name="T43" fmla="*/ 6 h 9"/>
                  <a:gd name="T44" fmla="*/ 88 w 127"/>
                  <a:gd name="T45" fmla="*/ 6 h 9"/>
                  <a:gd name="T46" fmla="*/ 78 w 127"/>
                  <a:gd name="T47" fmla="*/ 6 h 9"/>
                  <a:gd name="T48" fmla="*/ 66 w 127"/>
                  <a:gd name="T49" fmla="*/ 7 h 9"/>
                  <a:gd name="T50" fmla="*/ 54 w 127"/>
                  <a:gd name="T51" fmla="*/ 7 h 9"/>
                  <a:gd name="T52" fmla="*/ 41 w 127"/>
                  <a:gd name="T53" fmla="*/ 8 h 9"/>
                  <a:gd name="T54" fmla="*/ 28 w 127"/>
                  <a:gd name="T55" fmla="*/ 8 h 9"/>
                  <a:gd name="T56" fmla="*/ 14 w 127"/>
                  <a:gd name="T57" fmla="*/ 8 h 9"/>
                  <a:gd name="T58" fmla="*/ 0 w 127"/>
                  <a:gd name="T59" fmla="*/ 8 h 9"/>
                  <a:gd name="T60" fmla="*/ 0 w 127"/>
                  <a:gd name="T61" fmla="*/ 9 h 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7" h="9">
                    <a:moveTo>
                      <a:pt x="0" y="9"/>
                    </a:moveTo>
                    <a:lnTo>
                      <a:pt x="14" y="9"/>
                    </a:lnTo>
                    <a:lnTo>
                      <a:pt x="28" y="8"/>
                    </a:lnTo>
                    <a:lnTo>
                      <a:pt x="42" y="8"/>
                    </a:lnTo>
                    <a:lnTo>
                      <a:pt x="55" y="8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0" y="6"/>
                    </a:lnTo>
                    <a:lnTo>
                      <a:pt x="100" y="6"/>
                    </a:lnTo>
                    <a:lnTo>
                      <a:pt x="108" y="5"/>
                    </a:lnTo>
                    <a:lnTo>
                      <a:pt x="115" y="4"/>
                    </a:lnTo>
                    <a:lnTo>
                      <a:pt x="120" y="3"/>
                    </a:lnTo>
                    <a:lnTo>
                      <a:pt x="123" y="2"/>
                    </a:lnTo>
                    <a:lnTo>
                      <a:pt x="126" y="1"/>
                    </a:lnTo>
                    <a:lnTo>
                      <a:pt x="127" y="0"/>
                    </a:lnTo>
                    <a:lnTo>
                      <a:pt x="124" y="0"/>
                    </a:lnTo>
                    <a:lnTo>
                      <a:pt x="123" y="1"/>
                    </a:lnTo>
                    <a:lnTo>
                      <a:pt x="122" y="2"/>
                    </a:lnTo>
                    <a:lnTo>
                      <a:pt x="117" y="3"/>
                    </a:lnTo>
                    <a:lnTo>
                      <a:pt x="112" y="4"/>
                    </a:lnTo>
                    <a:lnTo>
                      <a:pt x="105" y="5"/>
                    </a:lnTo>
                    <a:lnTo>
                      <a:pt x="97" y="6"/>
                    </a:lnTo>
                    <a:lnTo>
                      <a:pt x="88" y="6"/>
                    </a:lnTo>
                    <a:lnTo>
                      <a:pt x="78" y="6"/>
                    </a:lnTo>
                    <a:lnTo>
                      <a:pt x="66" y="7"/>
                    </a:lnTo>
                    <a:lnTo>
                      <a:pt x="54" y="7"/>
                    </a:lnTo>
                    <a:lnTo>
                      <a:pt x="41" y="8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4" name="Freeform 710">
                <a:extLst>
                  <a:ext uri="{FF2B5EF4-FFF2-40B4-BE49-F238E27FC236}">
                    <a16:creationId xmlns:a16="http://schemas.microsoft.com/office/drawing/2014/main" id="{A6679844-7F02-DE46-B0CC-1EADEA662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4" cy="8"/>
              </a:xfrm>
              <a:custGeom>
                <a:avLst/>
                <a:gdLst>
                  <a:gd name="T0" fmla="*/ 0 w 124"/>
                  <a:gd name="T1" fmla="*/ 8 h 8"/>
                  <a:gd name="T2" fmla="*/ 14 w 124"/>
                  <a:gd name="T3" fmla="*/ 8 h 8"/>
                  <a:gd name="T4" fmla="*/ 28 w 124"/>
                  <a:gd name="T5" fmla="*/ 8 h 8"/>
                  <a:gd name="T6" fmla="*/ 41 w 124"/>
                  <a:gd name="T7" fmla="*/ 8 h 8"/>
                  <a:gd name="T8" fmla="*/ 54 w 124"/>
                  <a:gd name="T9" fmla="*/ 7 h 8"/>
                  <a:gd name="T10" fmla="*/ 66 w 124"/>
                  <a:gd name="T11" fmla="*/ 7 h 8"/>
                  <a:gd name="T12" fmla="*/ 78 w 124"/>
                  <a:gd name="T13" fmla="*/ 6 h 8"/>
                  <a:gd name="T14" fmla="*/ 88 w 124"/>
                  <a:gd name="T15" fmla="*/ 6 h 8"/>
                  <a:gd name="T16" fmla="*/ 97 w 124"/>
                  <a:gd name="T17" fmla="*/ 6 h 8"/>
                  <a:gd name="T18" fmla="*/ 105 w 124"/>
                  <a:gd name="T19" fmla="*/ 5 h 8"/>
                  <a:gd name="T20" fmla="*/ 112 w 124"/>
                  <a:gd name="T21" fmla="*/ 4 h 8"/>
                  <a:gd name="T22" fmla="*/ 117 w 124"/>
                  <a:gd name="T23" fmla="*/ 3 h 8"/>
                  <a:gd name="T24" fmla="*/ 122 w 124"/>
                  <a:gd name="T25" fmla="*/ 2 h 8"/>
                  <a:gd name="T26" fmla="*/ 123 w 124"/>
                  <a:gd name="T27" fmla="*/ 1 h 8"/>
                  <a:gd name="T28" fmla="*/ 124 w 124"/>
                  <a:gd name="T29" fmla="*/ 0 h 8"/>
                  <a:gd name="T30" fmla="*/ 122 w 124"/>
                  <a:gd name="T31" fmla="*/ 0 h 8"/>
                  <a:gd name="T32" fmla="*/ 121 w 124"/>
                  <a:gd name="T33" fmla="*/ 1 h 8"/>
                  <a:gd name="T34" fmla="*/ 119 w 124"/>
                  <a:gd name="T35" fmla="*/ 2 h 8"/>
                  <a:gd name="T36" fmla="*/ 115 w 124"/>
                  <a:gd name="T37" fmla="*/ 3 h 8"/>
                  <a:gd name="T38" fmla="*/ 109 w 124"/>
                  <a:gd name="T39" fmla="*/ 4 h 8"/>
                  <a:gd name="T40" fmla="*/ 103 w 124"/>
                  <a:gd name="T41" fmla="*/ 5 h 8"/>
                  <a:gd name="T42" fmla="*/ 95 w 124"/>
                  <a:gd name="T43" fmla="*/ 6 h 8"/>
                  <a:gd name="T44" fmla="*/ 86 w 124"/>
                  <a:gd name="T45" fmla="*/ 6 h 8"/>
                  <a:gd name="T46" fmla="*/ 76 w 124"/>
                  <a:gd name="T47" fmla="*/ 6 h 8"/>
                  <a:gd name="T48" fmla="*/ 64 w 124"/>
                  <a:gd name="T49" fmla="*/ 7 h 8"/>
                  <a:gd name="T50" fmla="*/ 53 w 124"/>
                  <a:gd name="T51" fmla="*/ 7 h 8"/>
                  <a:gd name="T52" fmla="*/ 40 w 124"/>
                  <a:gd name="T53" fmla="*/ 8 h 8"/>
                  <a:gd name="T54" fmla="*/ 27 w 124"/>
                  <a:gd name="T55" fmla="*/ 8 h 8"/>
                  <a:gd name="T56" fmla="*/ 14 w 124"/>
                  <a:gd name="T57" fmla="*/ 8 h 8"/>
                  <a:gd name="T58" fmla="*/ 0 w 124"/>
                  <a:gd name="T59" fmla="*/ 8 h 8"/>
                  <a:gd name="T60" fmla="*/ 0 w 124"/>
                  <a:gd name="T61" fmla="*/ 8 h 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2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1" y="8"/>
                    </a:lnTo>
                    <a:lnTo>
                      <a:pt x="54" y="7"/>
                    </a:lnTo>
                    <a:lnTo>
                      <a:pt x="66" y="7"/>
                    </a:lnTo>
                    <a:lnTo>
                      <a:pt x="78" y="6"/>
                    </a:lnTo>
                    <a:lnTo>
                      <a:pt x="88" y="6"/>
                    </a:lnTo>
                    <a:lnTo>
                      <a:pt x="97" y="6"/>
                    </a:lnTo>
                    <a:lnTo>
                      <a:pt x="105" y="5"/>
                    </a:lnTo>
                    <a:lnTo>
                      <a:pt x="112" y="4"/>
                    </a:lnTo>
                    <a:lnTo>
                      <a:pt x="117" y="3"/>
                    </a:lnTo>
                    <a:lnTo>
                      <a:pt x="122" y="2"/>
                    </a:lnTo>
                    <a:lnTo>
                      <a:pt x="123" y="1"/>
                    </a:lnTo>
                    <a:lnTo>
                      <a:pt x="124" y="0"/>
                    </a:lnTo>
                    <a:lnTo>
                      <a:pt x="122" y="0"/>
                    </a:lnTo>
                    <a:lnTo>
                      <a:pt x="121" y="1"/>
                    </a:lnTo>
                    <a:lnTo>
                      <a:pt x="119" y="2"/>
                    </a:lnTo>
                    <a:lnTo>
                      <a:pt x="115" y="3"/>
                    </a:lnTo>
                    <a:lnTo>
                      <a:pt x="109" y="4"/>
                    </a:lnTo>
                    <a:lnTo>
                      <a:pt x="103" y="5"/>
                    </a:lnTo>
                    <a:lnTo>
                      <a:pt x="95" y="6"/>
                    </a:lnTo>
                    <a:lnTo>
                      <a:pt x="86" y="6"/>
                    </a:lnTo>
                    <a:lnTo>
                      <a:pt x="76" y="6"/>
                    </a:lnTo>
                    <a:lnTo>
                      <a:pt x="64" y="7"/>
                    </a:lnTo>
                    <a:lnTo>
                      <a:pt x="53" y="7"/>
                    </a:lnTo>
                    <a:lnTo>
                      <a:pt x="40" y="8"/>
                    </a:lnTo>
                    <a:lnTo>
                      <a:pt x="27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5" name="Freeform 711">
                <a:extLst>
                  <a:ext uri="{FF2B5EF4-FFF2-40B4-BE49-F238E27FC236}">
                    <a16:creationId xmlns:a16="http://schemas.microsoft.com/office/drawing/2014/main" id="{BC700022-42C1-9B44-83EE-F28816382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22" cy="8"/>
              </a:xfrm>
              <a:custGeom>
                <a:avLst/>
                <a:gdLst>
                  <a:gd name="T0" fmla="*/ 0 w 122"/>
                  <a:gd name="T1" fmla="*/ 8 h 8"/>
                  <a:gd name="T2" fmla="*/ 14 w 122"/>
                  <a:gd name="T3" fmla="*/ 8 h 8"/>
                  <a:gd name="T4" fmla="*/ 27 w 122"/>
                  <a:gd name="T5" fmla="*/ 8 h 8"/>
                  <a:gd name="T6" fmla="*/ 40 w 122"/>
                  <a:gd name="T7" fmla="*/ 8 h 8"/>
                  <a:gd name="T8" fmla="*/ 53 w 122"/>
                  <a:gd name="T9" fmla="*/ 7 h 8"/>
                  <a:gd name="T10" fmla="*/ 64 w 122"/>
                  <a:gd name="T11" fmla="*/ 7 h 8"/>
                  <a:gd name="T12" fmla="*/ 76 w 122"/>
                  <a:gd name="T13" fmla="*/ 6 h 8"/>
                  <a:gd name="T14" fmla="*/ 86 w 122"/>
                  <a:gd name="T15" fmla="*/ 6 h 8"/>
                  <a:gd name="T16" fmla="*/ 95 w 122"/>
                  <a:gd name="T17" fmla="*/ 6 h 8"/>
                  <a:gd name="T18" fmla="*/ 103 w 122"/>
                  <a:gd name="T19" fmla="*/ 5 h 8"/>
                  <a:gd name="T20" fmla="*/ 109 w 122"/>
                  <a:gd name="T21" fmla="*/ 4 h 8"/>
                  <a:gd name="T22" fmla="*/ 115 w 122"/>
                  <a:gd name="T23" fmla="*/ 3 h 8"/>
                  <a:gd name="T24" fmla="*/ 119 w 122"/>
                  <a:gd name="T25" fmla="*/ 2 h 8"/>
                  <a:gd name="T26" fmla="*/ 121 w 122"/>
                  <a:gd name="T27" fmla="*/ 1 h 8"/>
                  <a:gd name="T28" fmla="*/ 122 w 122"/>
                  <a:gd name="T29" fmla="*/ 0 h 8"/>
                  <a:gd name="T30" fmla="*/ 119 w 122"/>
                  <a:gd name="T31" fmla="*/ 0 h 8"/>
                  <a:gd name="T32" fmla="*/ 118 w 122"/>
                  <a:gd name="T33" fmla="*/ 1 h 8"/>
                  <a:gd name="T34" fmla="*/ 115 w 122"/>
                  <a:gd name="T35" fmla="*/ 2 h 8"/>
                  <a:gd name="T36" fmla="*/ 111 w 122"/>
                  <a:gd name="T37" fmla="*/ 3 h 8"/>
                  <a:gd name="T38" fmla="*/ 106 w 122"/>
                  <a:gd name="T39" fmla="*/ 4 h 8"/>
                  <a:gd name="T40" fmla="*/ 98 w 122"/>
                  <a:gd name="T41" fmla="*/ 5 h 8"/>
                  <a:gd name="T42" fmla="*/ 89 w 122"/>
                  <a:gd name="T43" fmla="*/ 6 h 8"/>
                  <a:gd name="T44" fmla="*/ 79 w 122"/>
                  <a:gd name="T45" fmla="*/ 6 h 8"/>
                  <a:gd name="T46" fmla="*/ 68 w 122"/>
                  <a:gd name="T47" fmla="*/ 6 h 8"/>
                  <a:gd name="T48" fmla="*/ 56 w 122"/>
                  <a:gd name="T49" fmla="*/ 7 h 8"/>
                  <a:gd name="T50" fmla="*/ 43 w 122"/>
                  <a:gd name="T51" fmla="*/ 7 h 8"/>
                  <a:gd name="T52" fmla="*/ 28 w 122"/>
                  <a:gd name="T53" fmla="*/ 8 h 8"/>
                  <a:gd name="T54" fmla="*/ 14 w 122"/>
                  <a:gd name="T55" fmla="*/ 8 h 8"/>
                  <a:gd name="T56" fmla="*/ 0 w 122"/>
                  <a:gd name="T57" fmla="*/ 8 h 8"/>
                  <a:gd name="T58" fmla="*/ 0 w 122"/>
                  <a:gd name="T59" fmla="*/ 8 h 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2" h="8">
                    <a:moveTo>
                      <a:pt x="0" y="8"/>
                    </a:moveTo>
                    <a:lnTo>
                      <a:pt x="14" y="8"/>
                    </a:lnTo>
                    <a:lnTo>
                      <a:pt x="27" y="8"/>
                    </a:lnTo>
                    <a:lnTo>
                      <a:pt x="40" y="8"/>
                    </a:lnTo>
                    <a:lnTo>
                      <a:pt x="53" y="7"/>
                    </a:lnTo>
                    <a:lnTo>
                      <a:pt x="64" y="7"/>
                    </a:lnTo>
                    <a:lnTo>
                      <a:pt x="76" y="6"/>
                    </a:lnTo>
                    <a:lnTo>
                      <a:pt x="86" y="6"/>
                    </a:lnTo>
                    <a:lnTo>
                      <a:pt x="95" y="6"/>
                    </a:lnTo>
                    <a:lnTo>
                      <a:pt x="103" y="5"/>
                    </a:lnTo>
                    <a:lnTo>
                      <a:pt x="109" y="4"/>
                    </a:lnTo>
                    <a:lnTo>
                      <a:pt x="115" y="3"/>
                    </a:lnTo>
                    <a:lnTo>
                      <a:pt x="119" y="2"/>
                    </a:lnTo>
                    <a:lnTo>
                      <a:pt x="121" y="1"/>
                    </a:lnTo>
                    <a:lnTo>
                      <a:pt x="122" y="0"/>
                    </a:lnTo>
                    <a:lnTo>
                      <a:pt x="119" y="0"/>
                    </a:lnTo>
                    <a:lnTo>
                      <a:pt x="118" y="1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6" y="4"/>
                    </a:lnTo>
                    <a:lnTo>
                      <a:pt x="98" y="5"/>
                    </a:lnTo>
                    <a:lnTo>
                      <a:pt x="89" y="6"/>
                    </a:lnTo>
                    <a:lnTo>
                      <a:pt x="79" y="6"/>
                    </a:lnTo>
                    <a:lnTo>
                      <a:pt x="68" y="6"/>
                    </a:lnTo>
                    <a:lnTo>
                      <a:pt x="56" y="7"/>
                    </a:lnTo>
                    <a:lnTo>
                      <a:pt x="43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6" name="Freeform 712">
                <a:extLst>
                  <a:ext uri="{FF2B5EF4-FFF2-40B4-BE49-F238E27FC236}">
                    <a16:creationId xmlns:a16="http://schemas.microsoft.com/office/drawing/2014/main" id="{3D812240-38E6-074E-848C-F1DD481EB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9" cy="8"/>
              </a:xfrm>
              <a:custGeom>
                <a:avLst/>
                <a:gdLst>
                  <a:gd name="T0" fmla="*/ 0 w 119"/>
                  <a:gd name="T1" fmla="*/ 8 h 8"/>
                  <a:gd name="T2" fmla="*/ 14 w 119"/>
                  <a:gd name="T3" fmla="*/ 8 h 8"/>
                  <a:gd name="T4" fmla="*/ 28 w 119"/>
                  <a:gd name="T5" fmla="*/ 8 h 8"/>
                  <a:gd name="T6" fmla="*/ 43 w 119"/>
                  <a:gd name="T7" fmla="*/ 7 h 8"/>
                  <a:gd name="T8" fmla="*/ 56 w 119"/>
                  <a:gd name="T9" fmla="*/ 7 h 8"/>
                  <a:gd name="T10" fmla="*/ 68 w 119"/>
                  <a:gd name="T11" fmla="*/ 6 h 8"/>
                  <a:gd name="T12" fmla="*/ 79 w 119"/>
                  <a:gd name="T13" fmla="*/ 6 h 8"/>
                  <a:gd name="T14" fmla="*/ 89 w 119"/>
                  <a:gd name="T15" fmla="*/ 6 h 8"/>
                  <a:gd name="T16" fmla="*/ 98 w 119"/>
                  <a:gd name="T17" fmla="*/ 5 h 8"/>
                  <a:gd name="T18" fmla="*/ 106 w 119"/>
                  <a:gd name="T19" fmla="*/ 4 h 8"/>
                  <a:gd name="T20" fmla="*/ 111 w 119"/>
                  <a:gd name="T21" fmla="*/ 3 h 8"/>
                  <a:gd name="T22" fmla="*/ 115 w 119"/>
                  <a:gd name="T23" fmla="*/ 2 h 8"/>
                  <a:gd name="T24" fmla="*/ 118 w 119"/>
                  <a:gd name="T25" fmla="*/ 1 h 8"/>
                  <a:gd name="T26" fmla="*/ 119 w 119"/>
                  <a:gd name="T27" fmla="*/ 0 h 8"/>
                  <a:gd name="T28" fmla="*/ 116 w 119"/>
                  <a:gd name="T29" fmla="*/ 0 h 8"/>
                  <a:gd name="T30" fmla="*/ 115 w 119"/>
                  <a:gd name="T31" fmla="*/ 1 h 8"/>
                  <a:gd name="T32" fmla="*/ 113 w 119"/>
                  <a:gd name="T33" fmla="*/ 2 h 8"/>
                  <a:gd name="T34" fmla="*/ 108 w 119"/>
                  <a:gd name="T35" fmla="*/ 3 h 8"/>
                  <a:gd name="T36" fmla="*/ 103 w 119"/>
                  <a:gd name="T37" fmla="*/ 4 h 8"/>
                  <a:gd name="T38" fmla="*/ 96 w 119"/>
                  <a:gd name="T39" fmla="*/ 5 h 8"/>
                  <a:gd name="T40" fmla="*/ 87 w 119"/>
                  <a:gd name="T41" fmla="*/ 6 h 8"/>
                  <a:gd name="T42" fmla="*/ 77 w 119"/>
                  <a:gd name="T43" fmla="*/ 6 h 8"/>
                  <a:gd name="T44" fmla="*/ 66 w 119"/>
                  <a:gd name="T45" fmla="*/ 6 h 8"/>
                  <a:gd name="T46" fmla="*/ 54 w 119"/>
                  <a:gd name="T47" fmla="*/ 7 h 8"/>
                  <a:gd name="T48" fmla="*/ 42 w 119"/>
                  <a:gd name="T49" fmla="*/ 7 h 8"/>
                  <a:gd name="T50" fmla="*/ 28 w 119"/>
                  <a:gd name="T51" fmla="*/ 8 h 8"/>
                  <a:gd name="T52" fmla="*/ 14 w 119"/>
                  <a:gd name="T53" fmla="*/ 8 h 8"/>
                  <a:gd name="T54" fmla="*/ 0 w 119"/>
                  <a:gd name="T55" fmla="*/ 8 h 8"/>
                  <a:gd name="T56" fmla="*/ 0 w 119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9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3" y="7"/>
                    </a:lnTo>
                    <a:lnTo>
                      <a:pt x="56" y="7"/>
                    </a:lnTo>
                    <a:lnTo>
                      <a:pt x="68" y="6"/>
                    </a:lnTo>
                    <a:lnTo>
                      <a:pt x="79" y="6"/>
                    </a:lnTo>
                    <a:lnTo>
                      <a:pt x="89" y="6"/>
                    </a:lnTo>
                    <a:lnTo>
                      <a:pt x="98" y="5"/>
                    </a:lnTo>
                    <a:lnTo>
                      <a:pt x="106" y="4"/>
                    </a:lnTo>
                    <a:lnTo>
                      <a:pt x="111" y="3"/>
                    </a:lnTo>
                    <a:lnTo>
                      <a:pt x="115" y="2"/>
                    </a:lnTo>
                    <a:lnTo>
                      <a:pt x="118" y="1"/>
                    </a:lnTo>
                    <a:lnTo>
                      <a:pt x="119" y="0"/>
                    </a:lnTo>
                    <a:lnTo>
                      <a:pt x="116" y="0"/>
                    </a:lnTo>
                    <a:lnTo>
                      <a:pt x="115" y="1"/>
                    </a:lnTo>
                    <a:lnTo>
                      <a:pt x="113" y="2"/>
                    </a:lnTo>
                    <a:lnTo>
                      <a:pt x="108" y="3"/>
                    </a:lnTo>
                    <a:lnTo>
                      <a:pt x="103" y="4"/>
                    </a:lnTo>
                    <a:lnTo>
                      <a:pt x="96" y="5"/>
                    </a:lnTo>
                    <a:lnTo>
                      <a:pt x="87" y="6"/>
                    </a:lnTo>
                    <a:lnTo>
                      <a:pt x="77" y="6"/>
                    </a:lnTo>
                    <a:lnTo>
                      <a:pt x="66" y="6"/>
                    </a:lnTo>
                    <a:lnTo>
                      <a:pt x="54" y="7"/>
                    </a:lnTo>
                    <a:lnTo>
                      <a:pt x="42" y="7"/>
                    </a:lnTo>
                    <a:lnTo>
                      <a:pt x="28" y="8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7" name="Freeform 713">
                <a:extLst>
                  <a:ext uri="{FF2B5EF4-FFF2-40B4-BE49-F238E27FC236}">
                    <a16:creationId xmlns:a16="http://schemas.microsoft.com/office/drawing/2014/main" id="{4CB50A6D-2140-814C-B270-721384315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6" cy="8"/>
              </a:xfrm>
              <a:custGeom>
                <a:avLst/>
                <a:gdLst>
                  <a:gd name="T0" fmla="*/ 0 w 116"/>
                  <a:gd name="T1" fmla="*/ 8 h 8"/>
                  <a:gd name="T2" fmla="*/ 14 w 116"/>
                  <a:gd name="T3" fmla="*/ 8 h 8"/>
                  <a:gd name="T4" fmla="*/ 28 w 116"/>
                  <a:gd name="T5" fmla="*/ 8 h 8"/>
                  <a:gd name="T6" fmla="*/ 42 w 116"/>
                  <a:gd name="T7" fmla="*/ 7 h 8"/>
                  <a:gd name="T8" fmla="*/ 54 w 116"/>
                  <a:gd name="T9" fmla="*/ 7 h 8"/>
                  <a:gd name="T10" fmla="*/ 66 w 116"/>
                  <a:gd name="T11" fmla="*/ 6 h 8"/>
                  <a:gd name="T12" fmla="*/ 77 w 116"/>
                  <a:gd name="T13" fmla="*/ 6 h 8"/>
                  <a:gd name="T14" fmla="*/ 87 w 116"/>
                  <a:gd name="T15" fmla="*/ 6 h 8"/>
                  <a:gd name="T16" fmla="*/ 96 w 116"/>
                  <a:gd name="T17" fmla="*/ 5 h 8"/>
                  <a:gd name="T18" fmla="*/ 103 w 116"/>
                  <a:gd name="T19" fmla="*/ 4 h 8"/>
                  <a:gd name="T20" fmla="*/ 108 w 116"/>
                  <a:gd name="T21" fmla="*/ 3 h 8"/>
                  <a:gd name="T22" fmla="*/ 113 w 116"/>
                  <a:gd name="T23" fmla="*/ 2 h 8"/>
                  <a:gd name="T24" fmla="*/ 115 w 116"/>
                  <a:gd name="T25" fmla="*/ 1 h 8"/>
                  <a:gd name="T26" fmla="*/ 116 w 116"/>
                  <a:gd name="T27" fmla="*/ 0 h 8"/>
                  <a:gd name="T28" fmla="*/ 114 w 116"/>
                  <a:gd name="T29" fmla="*/ 0 h 8"/>
                  <a:gd name="T30" fmla="*/ 113 w 116"/>
                  <a:gd name="T31" fmla="*/ 1 h 8"/>
                  <a:gd name="T32" fmla="*/ 110 w 116"/>
                  <a:gd name="T33" fmla="*/ 2 h 8"/>
                  <a:gd name="T34" fmla="*/ 107 w 116"/>
                  <a:gd name="T35" fmla="*/ 3 h 8"/>
                  <a:gd name="T36" fmla="*/ 100 w 116"/>
                  <a:gd name="T37" fmla="*/ 4 h 8"/>
                  <a:gd name="T38" fmla="*/ 93 w 116"/>
                  <a:gd name="T39" fmla="*/ 5 h 8"/>
                  <a:gd name="T40" fmla="*/ 86 w 116"/>
                  <a:gd name="T41" fmla="*/ 6 h 8"/>
                  <a:gd name="T42" fmla="*/ 75 w 116"/>
                  <a:gd name="T43" fmla="*/ 6 h 8"/>
                  <a:gd name="T44" fmla="*/ 64 w 116"/>
                  <a:gd name="T45" fmla="*/ 6 h 8"/>
                  <a:gd name="T46" fmla="*/ 53 w 116"/>
                  <a:gd name="T47" fmla="*/ 7 h 8"/>
                  <a:gd name="T48" fmla="*/ 41 w 116"/>
                  <a:gd name="T49" fmla="*/ 7 h 8"/>
                  <a:gd name="T50" fmla="*/ 28 w 116"/>
                  <a:gd name="T51" fmla="*/ 7 h 8"/>
                  <a:gd name="T52" fmla="*/ 14 w 116"/>
                  <a:gd name="T53" fmla="*/ 8 h 8"/>
                  <a:gd name="T54" fmla="*/ 0 w 116"/>
                  <a:gd name="T55" fmla="*/ 8 h 8"/>
                  <a:gd name="T56" fmla="*/ 0 w 116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8"/>
                    </a:lnTo>
                    <a:lnTo>
                      <a:pt x="42" y="7"/>
                    </a:lnTo>
                    <a:lnTo>
                      <a:pt x="54" y="7"/>
                    </a:lnTo>
                    <a:lnTo>
                      <a:pt x="66" y="6"/>
                    </a:lnTo>
                    <a:lnTo>
                      <a:pt x="77" y="6"/>
                    </a:lnTo>
                    <a:lnTo>
                      <a:pt x="87" y="6"/>
                    </a:lnTo>
                    <a:lnTo>
                      <a:pt x="96" y="5"/>
                    </a:lnTo>
                    <a:lnTo>
                      <a:pt x="103" y="4"/>
                    </a:lnTo>
                    <a:lnTo>
                      <a:pt x="108" y="3"/>
                    </a:lnTo>
                    <a:lnTo>
                      <a:pt x="113" y="2"/>
                    </a:lnTo>
                    <a:lnTo>
                      <a:pt x="115" y="1"/>
                    </a:lnTo>
                    <a:lnTo>
                      <a:pt x="116" y="0"/>
                    </a:lnTo>
                    <a:lnTo>
                      <a:pt x="114" y="0"/>
                    </a:lnTo>
                    <a:lnTo>
                      <a:pt x="113" y="1"/>
                    </a:lnTo>
                    <a:lnTo>
                      <a:pt x="110" y="2"/>
                    </a:lnTo>
                    <a:lnTo>
                      <a:pt x="107" y="3"/>
                    </a:lnTo>
                    <a:lnTo>
                      <a:pt x="100" y="4"/>
                    </a:lnTo>
                    <a:lnTo>
                      <a:pt x="93" y="5"/>
                    </a:lnTo>
                    <a:lnTo>
                      <a:pt x="86" y="6"/>
                    </a:lnTo>
                    <a:lnTo>
                      <a:pt x="75" y="6"/>
                    </a:lnTo>
                    <a:lnTo>
                      <a:pt x="64" y="6"/>
                    </a:lnTo>
                    <a:lnTo>
                      <a:pt x="53" y="7"/>
                    </a:lnTo>
                    <a:lnTo>
                      <a:pt x="41" y="7"/>
                    </a:lnTo>
                    <a:lnTo>
                      <a:pt x="28" y="7"/>
                    </a:lnTo>
                    <a:lnTo>
                      <a:pt x="14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8" name="Freeform 714">
                <a:extLst>
                  <a:ext uri="{FF2B5EF4-FFF2-40B4-BE49-F238E27FC236}">
                    <a16:creationId xmlns:a16="http://schemas.microsoft.com/office/drawing/2014/main" id="{9956A150-91FF-7846-B162-9D682D73E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4" cy="8"/>
              </a:xfrm>
              <a:custGeom>
                <a:avLst/>
                <a:gdLst>
                  <a:gd name="T0" fmla="*/ 0 w 114"/>
                  <a:gd name="T1" fmla="*/ 8 h 8"/>
                  <a:gd name="T2" fmla="*/ 14 w 114"/>
                  <a:gd name="T3" fmla="*/ 8 h 8"/>
                  <a:gd name="T4" fmla="*/ 28 w 114"/>
                  <a:gd name="T5" fmla="*/ 7 h 8"/>
                  <a:gd name="T6" fmla="*/ 41 w 114"/>
                  <a:gd name="T7" fmla="*/ 7 h 8"/>
                  <a:gd name="T8" fmla="*/ 53 w 114"/>
                  <a:gd name="T9" fmla="*/ 7 h 8"/>
                  <a:gd name="T10" fmla="*/ 64 w 114"/>
                  <a:gd name="T11" fmla="*/ 6 h 8"/>
                  <a:gd name="T12" fmla="*/ 75 w 114"/>
                  <a:gd name="T13" fmla="*/ 6 h 8"/>
                  <a:gd name="T14" fmla="*/ 86 w 114"/>
                  <a:gd name="T15" fmla="*/ 6 h 8"/>
                  <a:gd name="T16" fmla="*/ 93 w 114"/>
                  <a:gd name="T17" fmla="*/ 5 h 8"/>
                  <a:gd name="T18" fmla="*/ 100 w 114"/>
                  <a:gd name="T19" fmla="*/ 4 h 8"/>
                  <a:gd name="T20" fmla="*/ 107 w 114"/>
                  <a:gd name="T21" fmla="*/ 3 h 8"/>
                  <a:gd name="T22" fmla="*/ 110 w 114"/>
                  <a:gd name="T23" fmla="*/ 2 h 8"/>
                  <a:gd name="T24" fmla="*/ 113 w 114"/>
                  <a:gd name="T25" fmla="*/ 1 h 8"/>
                  <a:gd name="T26" fmla="*/ 114 w 114"/>
                  <a:gd name="T27" fmla="*/ 0 h 8"/>
                  <a:gd name="T28" fmla="*/ 111 w 114"/>
                  <a:gd name="T29" fmla="*/ 0 h 8"/>
                  <a:gd name="T30" fmla="*/ 110 w 114"/>
                  <a:gd name="T31" fmla="*/ 1 h 8"/>
                  <a:gd name="T32" fmla="*/ 108 w 114"/>
                  <a:gd name="T33" fmla="*/ 2 h 8"/>
                  <a:gd name="T34" fmla="*/ 104 w 114"/>
                  <a:gd name="T35" fmla="*/ 3 h 8"/>
                  <a:gd name="T36" fmla="*/ 99 w 114"/>
                  <a:gd name="T37" fmla="*/ 4 h 8"/>
                  <a:gd name="T38" fmla="*/ 92 w 114"/>
                  <a:gd name="T39" fmla="*/ 5 h 8"/>
                  <a:gd name="T40" fmla="*/ 83 w 114"/>
                  <a:gd name="T41" fmla="*/ 5 h 8"/>
                  <a:gd name="T42" fmla="*/ 73 w 114"/>
                  <a:gd name="T43" fmla="*/ 6 h 8"/>
                  <a:gd name="T44" fmla="*/ 63 w 114"/>
                  <a:gd name="T45" fmla="*/ 6 h 8"/>
                  <a:gd name="T46" fmla="*/ 51 w 114"/>
                  <a:gd name="T47" fmla="*/ 6 h 8"/>
                  <a:gd name="T48" fmla="*/ 39 w 114"/>
                  <a:gd name="T49" fmla="*/ 7 h 8"/>
                  <a:gd name="T50" fmla="*/ 27 w 114"/>
                  <a:gd name="T51" fmla="*/ 7 h 8"/>
                  <a:gd name="T52" fmla="*/ 14 w 114"/>
                  <a:gd name="T53" fmla="*/ 7 h 8"/>
                  <a:gd name="T54" fmla="*/ 0 w 114"/>
                  <a:gd name="T55" fmla="*/ 7 h 8"/>
                  <a:gd name="T56" fmla="*/ 0 w 114"/>
                  <a:gd name="T57" fmla="*/ 8 h 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4" h="8">
                    <a:moveTo>
                      <a:pt x="0" y="8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3" y="7"/>
                    </a:lnTo>
                    <a:lnTo>
                      <a:pt x="64" y="6"/>
                    </a:lnTo>
                    <a:lnTo>
                      <a:pt x="75" y="6"/>
                    </a:lnTo>
                    <a:lnTo>
                      <a:pt x="86" y="6"/>
                    </a:lnTo>
                    <a:lnTo>
                      <a:pt x="93" y="5"/>
                    </a:lnTo>
                    <a:lnTo>
                      <a:pt x="100" y="4"/>
                    </a:lnTo>
                    <a:lnTo>
                      <a:pt x="107" y="3"/>
                    </a:lnTo>
                    <a:lnTo>
                      <a:pt x="110" y="2"/>
                    </a:lnTo>
                    <a:lnTo>
                      <a:pt x="113" y="1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10" y="1"/>
                    </a:lnTo>
                    <a:lnTo>
                      <a:pt x="108" y="2"/>
                    </a:lnTo>
                    <a:lnTo>
                      <a:pt x="104" y="3"/>
                    </a:lnTo>
                    <a:lnTo>
                      <a:pt x="99" y="4"/>
                    </a:lnTo>
                    <a:lnTo>
                      <a:pt x="92" y="5"/>
                    </a:lnTo>
                    <a:lnTo>
                      <a:pt x="83" y="5"/>
                    </a:lnTo>
                    <a:lnTo>
                      <a:pt x="73" y="6"/>
                    </a:lnTo>
                    <a:lnTo>
                      <a:pt x="63" y="6"/>
                    </a:lnTo>
                    <a:lnTo>
                      <a:pt x="51" y="6"/>
                    </a:lnTo>
                    <a:lnTo>
                      <a:pt x="39" y="7"/>
                    </a:lnTo>
                    <a:lnTo>
                      <a:pt x="27" y="7"/>
                    </a:lnTo>
                    <a:lnTo>
                      <a:pt x="14" y="7"/>
                    </a:lnTo>
                    <a:lnTo>
                      <a:pt x="0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09" name="Freeform 715">
                <a:extLst>
                  <a:ext uri="{FF2B5EF4-FFF2-40B4-BE49-F238E27FC236}">
                    <a16:creationId xmlns:a16="http://schemas.microsoft.com/office/drawing/2014/main" id="{8E72EF8C-443E-6748-8357-FBBC7BEF1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1" cy="7"/>
              </a:xfrm>
              <a:custGeom>
                <a:avLst/>
                <a:gdLst>
                  <a:gd name="T0" fmla="*/ 0 w 111"/>
                  <a:gd name="T1" fmla="*/ 7 h 7"/>
                  <a:gd name="T2" fmla="*/ 14 w 111"/>
                  <a:gd name="T3" fmla="*/ 7 h 7"/>
                  <a:gd name="T4" fmla="*/ 27 w 111"/>
                  <a:gd name="T5" fmla="*/ 7 h 7"/>
                  <a:gd name="T6" fmla="*/ 39 w 111"/>
                  <a:gd name="T7" fmla="*/ 7 h 7"/>
                  <a:gd name="T8" fmla="*/ 51 w 111"/>
                  <a:gd name="T9" fmla="*/ 6 h 7"/>
                  <a:gd name="T10" fmla="*/ 63 w 111"/>
                  <a:gd name="T11" fmla="*/ 6 h 7"/>
                  <a:gd name="T12" fmla="*/ 73 w 111"/>
                  <a:gd name="T13" fmla="*/ 6 h 7"/>
                  <a:gd name="T14" fmla="*/ 83 w 111"/>
                  <a:gd name="T15" fmla="*/ 5 h 7"/>
                  <a:gd name="T16" fmla="*/ 92 w 111"/>
                  <a:gd name="T17" fmla="*/ 5 h 7"/>
                  <a:gd name="T18" fmla="*/ 99 w 111"/>
                  <a:gd name="T19" fmla="*/ 4 h 7"/>
                  <a:gd name="T20" fmla="*/ 104 w 111"/>
                  <a:gd name="T21" fmla="*/ 3 h 7"/>
                  <a:gd name="T22" fmla="*/ 108 w 111"/>
                  <a:gd name="T23" fmla="*/ 2 h 7"/>
                  <a:gd name="T24" fmla="*/ 110 w 111"/>
                  <a:gd name="T25" fmla="*/ 1 h 7"/>
                  <a:gd name="T26" fmla="*/ 111 w 111"/>
                  <a:gd name="T27" fmla="*/ 0 h 7"/>
                  <a:gd name="T28" fmla="*/ 108 w 111"/>
                  <a:gd name="T29" fmla="*/ 0 h 7"/>
                  <a:gd name="T30" fmla="*/ 108 w 111"/>
                  <a:gd name="T31" fmla="*/ 1 h 7"/>
                  <a:gd name="T32" fmla="*/ 105 w 111"/>
                  <a:gd name="T33" fmla="*/ 2 h 7"/>
                  <a:gd name="T34" fmla="*/ 101 w 111"/>
                  <a:gd name="T35" fmla="*/ 3 h 7"/>
                  <a:gd name="T36" fmla="*/ 96 w 111"/>
                  <a:gd name="T37" fmla="*/ 4 h 7"/>
                  <a:gd name="T38" fmla="*/ 89 w 111"/>
                  <a:gd name="T39" fmla="*/ 4 h 7"/>
                  <a:gd name="T40" fmla="*/ 81 w 111"/>
                  <a:gd name="T41" fmla="*/ 5 h 7"/>
                  <a:gd name="T42" fmla="*/ 72 w 111"/>
                  <a:gd name="T43" fmla="*/ 6 h 7"/>
                  <a:gd name="T44" fmla="*/ 62 w 111"/>
                  <a:gd name="T45" fmla="*/ 6 h 7"/>
                  <a:gd name="T46" fmla="*/ 50 w 111"/>
                  <a:gd name="T47" fmla="*/ 6 h 7"/>
                  <a:gd name="T48" fmla="*/ 38 w 111"/>
                  <a:gd name="T49" fmla="*/ 7 h 7"/>
                  <a:gd name="T50" fmla="*/ 26 w 111"/>
                  <a:gd name="T51" fmla="*/ 7 h 7"/>
                  <a:gd name="T52" fmla="*/ 14 w 111"/>
                  <a:gd name="T53" fmla="*/ 7 h 7"/>
                  <a:gd name="T54" fmla="*/ 0 w 111"/>
                  <a:gd name="T55" fmla="*/ 7 h 7"/>
                  <a:gd name="T56" fmla="*/ 0 w 111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1" h="7">
                    <a:moveTo>
                      <a:pt x="0" y="7"/>
                    </a:moveTo>
                    <a:lnTo>
                      <a:pt x="14" y="7"/>
                    </a:lnTo>
                    <a:lnTo>
                      <a:pt x="27" y="7"/>
                    </a:lnTo>
                    <a:lnTo>
                      <a:pt x="39" y="7"/>
                    </a:lnTo>
                    <a:lnTo>
                      <a:pt x="51" y="6"/>
                    </a:lnTo>
                    <a:lnTo>
                      <a:pt x="63" y="6"/>
                    </a:lnTo>
                    <a:lnTo>
                      <a:pt x="73" y="6"/>
                    </a:lnTo>
                    <a:lnTo>
                      <a:pt x="83" y="5"/>
                    </a:lnTo>
                    <a:lnTo>
                      <a:pt x="92" y="5"/>
                    </a:lnTo>
                    <a:lnTo>
                      <a:pt x="99" y="4"/>
                    </a:lnTo>
                    <a:lnTo>
                      <a:pt x="104" y="3"/>
                    </a:lnTo>
                    <a:lnTo>
                      <a:pt x="108" y="2"/>
                    </a:lnTo>
                    <a:lnTo>
                      <a:pt x="110" y="1"/>
                    </a:lnTo>
                    <a:lnTo>
                      <a:pt x="111" y="0"/>
                    </a:lnTo>
                    <a:lnTo>
                      <a:pt x="108" y="0"/>
                    </a:lnTo>
                    <a:lnTo>
                      <a:pt x="108" y="1"/>
                    </a:lnTo>
                    <a:lnTo>
                      <a:pt x="105" y="2"/>
                    </a:lnTo>
                    <a:lnTo>
                      <a:pt x="101" y="3"/>
                    </a:lnTo>
                    <a:lnTo>
                      <a:pt x="96" y="4"/>
                    </a:lnTo>
                    <a:lnTo>
                      <a:pt x="89" y="4"/>
                    </a:lnTo>
                    <a:lnTo>
                      <a:pt x="81" y="5"/>
                    </a:lnTo>
                    <a:lnTo>
                      <a:pt x="72" y="6"/>
                    </a:lnTo>
                    <a:lnTo>
                      <a:pt x="62" y="6"/>
                    </a:lnTo>
                    <a:lnTo>
                      <a:pt x="50" y="6"/>
                    </a:lnTo>
                    <a:lnTo>
                      <a:pt x="38" y="7"/>
                    </a:lnTo>
                    <a:lnTo>
                      <a:pt x="26" y="7"/>
                    </a:lnTo>
                    <a:lnTo>
                      <a:pt x="14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AAA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0" name="Freeform 716">
                <a:extLst>
                  <a:ext uri="{FF2B5EF4-FFF2-40B4-BE49-F238E27FC236}">
                    <a16:creationId xmlns:a16="http://schemas.microsoft.com/office/drawing/2014/main" id="{BA1F6222-8F23-1A44-B4A0-3F253506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8" cy="7"/>
              </a:xfrm>
              <a:custGeom>
                <a:avLst/>
                <a:gdLst>
                  <a:gd name="T0" fmla="*/ 0 w 108"/>
                  <a:gd name="T1" fmla="*/ 7 h 7"/>
                  <a:gd name="T2" fmla="*/ 14 w 108"/>
                  <a:gd name="T3" fmla="*/ 7 h 7"/>
                  <a:gd name="T4" fmla="*/ 26 w 108"/>
                  <a:gd name="T5" fmla="*/ 7 h 7"/>
                  <a:gd name="T6" fmla="*/ 38 w 108"/>
                  <a:gd name="T7" fmla="*/ 7 h 7"/>
                  <a:gd name="T8" fmla="*/ 50 w 108"/>
                  <a:gd name="T9" fmla="*/ 6 h 7"/>
                  <a:gd name="T10" fmla="*/ 62 w 108"/>
                  <a:gd name="T11" fmla="*/ 6 h 7"/>
                  <a:gd name="T12" fmla="*/ 72 w 108"/>
                  <a:gd name="T13" fmla="*/ 6 h 7"/>
                  <a:gd name="T14" fmla="*/ 81 w 108"/>
                  <a:gd name="T15" fmla="*/ 5 h 7"/>
                  <a:gd name="T16" fmla="*/ 89 w 108"/>
                  <a:gd name="T17" fmla="*/ 4 h 7"/>
                  <a:gd name="T18" fmla="*/ 96 w 108"/>
                  <a:gd name="T19" fmla="*/ 4 h 7"/>
                  <a:gd name="T20" fmla="*/ 101 w 108"/>
                  <a:gd name="T21" fmla="*/ 3 h 7"/>
                  <a:gd name="T22" fmla="*/ 105 w 108"/>
                  <a:gd name="T23" fmla="*/ 2 h 7"/>
                  <a:gd name="T24" fmla="*/ 108 w 108"/>
                  <a:gd name="T25" fmla="*/ 1 h 7"/>
                  <a:gd name="T26" fmla="*/ 108 w 108"/>
                  <a:gd name="T27" fmla="*/ 0 h 7"/>
                  <a:gd name="T28" fmla="*/ 106 w 108"/>
                  <a:gd name="T29" fmla="*/ 0 h 7"/>
                  <a:gd name="T30" fmla="*/ 105 w 108"/>
                  <a:gd name="T31" fmla="*/ 1 h 7"/>
                  <a:gd name="T32" fmla="*/ 103 w 108"/>
                  <a:gd name="T33" fmla="*/ 2 h 7"/>
                  <a:gd name="T34" fmla="*/ 99 w 108"/>
                  <a:gd name="T35" fmla="*/ 3 h 7"/>
                  <a:gd name="T36" fmla="*/ 93 w 108"/>
                  <a:gd name="T37" fmla="*/ 3 h 7"/>
                  <a:gd name="T38" fmla="*/ 87 w 108"/>
                  <a:gd name="T39" fmla="*/ 4 h 7"/>
                  <a:gd name="T40" fmla="*/ 79 w 108"/>
                  <a:gd name="T41" fmla="*/ 5 h 7"/>
                  <a:gd name="T42" fmla="*/ 70 w 108"/>
                  <a:gd name="T43" fmla="*/ 6 h 7"/>
                  <a:gd name="T44" fmla="*/ 60 w 108"/>
                  <a:gd name="T45" fmla="*/ 6 h 7"/>
                  <a:gd name="T46" fmla="*/ 50 w 108"/>
                  <a:gd name="T47" fmla="*/ 6 h 7"/>
                  <a:gd name="T48" fmla="*/ 37 w 108"/>
                  <a:gd name="T49" fmla="*/ 6 h 7"/>
                  <a:gd name="T50" fmla="*/ 25 w 108"/>
                  <a:gd name="T51" fmla="*/ 7 h 7"/>
                  <a:gd name="T52" fmla="*/ 13 w 108"/>
                  <a:gd name="T53" fmla="*/ 7 h 7"/>
                  <a:gd name="T54" fmla="*/ 0 w 108"/>
                  <a:gd name="T55" fmla="*/ 7 h 7"/>
                  <a:gd name="T56" fmla="*/ 0 w 108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8" h="7">
                    <a:moveTo>
                      <a:pt x="0" y="7"/>
                    </a:moveTo>
                    <a:lnTo>
                      <a:pt x="14" y="7"/>
                    </a:lnTo>
                    <a:lnTo>
                      <a:pt x="26" y="7"/>
                    </a:lnTo>
                    <a:lnTo>
                      <a:pt x="38" y="7"/>
                    </a:lnTo>
                    <a:lnTo>
                      <a:pt x="50" y="6"/>
                    </a:lnTo>
                    <a:lnTo>
                      <a:pt x="62" y="6"/>
                    </a:lnTo>
                    <a:lnTo>
                      <a:pt x="72" y="6"/>
                    </a:lnTo>
                    <a:lnTo>
                      <a:pt x="81" y="5"/>
                    </a:lnTo>
                    <a:lnTo>
                      <a:pt x="89" y="4"/>
                    </a:lnTo>
                    <a:lnTo>
                      <a:pt x="96" y="4"/>
                    </a:lnTo>
                    <a:lnTo>
                      <a:pt x="101" y="3"/>
                    </a:lnTo>
                    <a:lnTo>
                      <a:pt x="105" y="2"/>
                    </a:lnTo>
                    <a:lnTo>
                      <a:pt x="108" y="1"/>
                    </a:lnTo>
                    <a:lnTo>
                      <a:pt x="108" y="0"/>
                    </a:lnTo>
                    <a:lnTo>
                      <a:pt x="106" y="0"/>
                    </a:lnTo>
                    <a:lnTo>
                      <a:pt x="105" y="1"/>
                    </a:lnTo>
                    <a:lnTo>
                      <a:pt x="103" y="2"/>
                    </a:lnTo>
                    <a:lnTo>
                      <a:pt x="99" y="3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5"/>
                    </a:lnTo>
                    <a:lnTo>
                      <a:pt x="70" y="6"/>
                    </a:lnTo>
                    <a:lnTo>
                      <a:pt x="60" y="6"/>
                    </a:lnTo>
                    <a:lnTo>
                      <a:pt x="50" y="6"/>
                    </a:lnTo>
                    <a:lnTo>
                      <a:pt x="37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1" name="Freeform 717">
                <a:extLst>
                  <a:ext uri="{FF2B5EF4-FFF2-40B4-BE49-F238E27FC236}">
                    <a16:creationId xmlns:a16="http://schemas.microsoft.com/office/drawing/2014/main" id="{A3B9EC9A-50D3-6741-8DC8-6F3271C94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6" cy="7"/>
              </a:xfrm>
              <a:custGeom>
                <a:avLst/>
                <a:gdLst>
                  <a:gd name="T0" fmla="*/ 0 w 106"/>
                  <a:gd name="T1" fmla="*/ 7 h 7"/>
                  <a:gd name="T2" fmla="*/ 13 w 106"/>
                  <a:gd name="T3" fmla="*/ 7 h 7"/>
                  <a:gd name="T4" fmla="*/ 25 w 106"/>
                  <a:gd name="T5" fmla="*/ 7 h 7"/>
                  <a:gd name="T6" fmla="*/ 37 w 106"/>
                  <a:gd name="T7" fmla="*/ 6 h 7"/>
                  <a:gd name="T8" fmla="*/ 50 w 106"/>
                  <a:gd name="T9" fmla="*/ 6 h 7"/>
                  <a:gd name="T10" fmla="*/ 60 w 106"/>
                  <a:gd name="T11" fmla="*/ 6 h 7"/>
                  <a:gd name="T12" fmla="*/ 70 w 106"/>
                  <a:gd name="T13" fmla="*/ 6 h 7"/>
                  <a:gd name="T14" fmla="*/ 79 w 106"/>
                  <a:gd name="T15" fmla="*/ 5 h 7"/>
                  <a:gd name="T16" fmla="*/ 87 w 106"/>
                  <a:gd name="T17" fmla="*/ 4 h 7"/>
                  <a:gd name="T18" fmla="*/ 93 w 106"/>
                  <a:gd name="T19" fmla="*/ 3 h 7"/>
                  <a:gd name="T20" fmla="*/ 99 w 106"/>
                  <a:gd name="T21" fmla="*/ 3 h 7"/>
                  <a:gd name="T22" fmla="*/ 103 w 106"/>
                  <a:gd name="T23" fmla="*/ 2 h 7"/>
                  <a:gd name="T24" fmla="*/ 105 w 106"/>
                  <a:gd name="T25" fmla="*/ 1 h 7"/>
                  <a:gd name="T26" fmla="*/ 106 w 106"/>
                  <a:gd name="T27" fmla="*/ 0 h 7"/>
                  <a:gd name="T28" fmla="*/ 103 w 106"/>
                  <a:gd name="T29" fmla="*/ 0 h 7"/>
                  <a:gd name="T30" fmla="*/ 102 w 106"/>
                  <a:gd name="T31" fmla="*/ 1 h 7"/>
                  <a:gd name="T32" fmla="*/ 100 w 106"/>
                  <a:gd name="T33" fmla="*/ 2 h 7"/>
                  <a:gd name="T34" fmla="*/ 96 w 106"/>
                  <a:gd name="T35" fmla="*/ 2 h 7"/>
                  <a:gd name="T36" fmla="*/ 92 w 106"/>
                  <a:gd name="T37" fmla="*/ 3 h 7"/>
                  <a:gd name="T38" fmla="*/ 85 w 106"/>
                  <a:gd name="T39" fmla="*/ 4 h 7"/>
                  <a:gd name="T40" fmla="*/ 78 w 106"/>
                  <a:gd name="T41" fmla="*/ 5 h 7"/>
                  <a:gd name="T42" fmla="*/ 68 w 106"/>
                  <a:gd name="T43" fmla="*/ 6 h 7"/>
                  <a:gd name="T44" fmla="*/ 58 w 106"/>
                  <a:gd name="T45" fmla="*/ 6 h 7"/>
                  <a:gd name="T46" fmla="*/ 48 w 106"/>
                  <a:gd name="T47" fmla="*/ 6 h 7"/>
                  <a:gd name="T48" fmla="*/ 36 w 106"/>
                  <a:gd name="T49" fmla="*/ 6 h 7"/>
                  <a:gd name="T50" fmla="*/ 25 w 106"/>
                  <a:gd name="T51" fmla="*/ 7 h 7"/>
                  <a:gd name="T52" fmla="*/ 13 w 106"/>
                  <a:gd name="T53" fmla="*/ 7 h 7"/>
                  <a:gd name="T54" fmla="*/ 0 w 106"/>
                  <a:gd name="T55" fmla="*/ 7 h 7"/>
                  <a:gd name="T56" fmla="*/ 0 w 106"/>
                  <a:gd name="T57" fmla="*/ 7 h 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6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7" y="6"/>
                    </a:lnTo>
                    <a:lnTo>
                      <a:pt x="50" y="6"/>
                    </a:lnTo>
                    <a:lnTo>
                      <a:pt x="60" y="6"/>
                    </a:lnTo>
                    <a:lnTo>
                      <a:pt x="70" y="6"/>
                    </a:lnTo>
                    <a:lnTo>
                      <a:pt x="79" y="5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9" y="3"/>
                    </a:lnTo>
                    <a:lnTo>
                      <a:pt x="103" y="2"/>
                    </a:lnTo>
                    <a:lnTo>
                      <a:pt x="105" y="1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102" y="1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2" y="3"/>
                    </a:lnTo>
                    <a:lnTo>
                      <a:pt x="85" y="4"/>
                    </a:lnTo>
                    <a:lnTo>
                      <a:pt x="78" y="5"/>
                    </a:lnTo>
                    <a:lnTo>
                      <a:pt x="68" y="6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7"/>
                    </a:lnTo>
                    <a:lnTo>
                      <a:pt x="13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2" name="Freeform 718">
                <a:extLst>
                  <a:ext uri="{FF2B5EF4-FFF2-40B4-BE49-F238E27FC236}">
                    <a16:creationId xmlns:a16="http://schemas.microsoft.com/office/drawing/2014/main" id="{3EC6CE75-0AB9-4448-B22B-42A6B3B56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3" cy="7"/>
              </a:xfrm>
              <a:custGeom>
                <a:avLst/>
                <a:gdLst>
                  <a:gd name="T0" fmla="*/ 0 w 103"/>
                  <a:gd name="T1" fmla="*/ 7 h 7"/>
                  <a:gd name="T2" fmla="*/ 13 w 103"/>
                  <a:gd name="T3" fmla="*/ 7 h 7"/>
                  <a:gd name="T4" fmla="*/ 25 w 103"/>
                  <a:gd name="T5" fmla="*/ 7 h 7"/>
                  <a:gd name="T6" fmla="*/ 36 w 103"/>
                  <a:gd name="T7" fmla="*/ 6 h 7"/>
                  <a:gd name="T8" fmla="*/ 48 w 103"/>
                  <a:gd name="T9" fmla="*/ 6 h 7"/>
                  <a:gd name="T10" fmla="*/ 58 w 103"/>
                  <a:gd name="T11" fmla="*/ 6 h 7"/>
                  <a:gd name="T12" fmla="*/ 68 w 103"/>
                  <a:gd name="T13" fmla="*/ 6 h 7"/>
                  <a:gd name="T14" fmla="*/ 78 w 103"/>
                  <a:gd name="T15" fmla="*/ 5 h 7"/>
                  <a:gd name="T16" fmla="*/ 85 w 103"/>
                  <a:gd name="T17" fmla="*/ 4 h 7"/>
                  <a:gd name="T18" fmla="*/ 92 w 103"/>
                  <a:gd name="T19" fmla="*/ 3 h 7"/>
                  <a:gd name="T20" fmla="*/ 96 w 103"/>
                  <a:gd name="T21" fmla="*/ 2 h 7"/>
                  <a:gd name="T22" fmla="*/ 100 w 103"/>
                  <a:gd name="T23" fmla="*/ 2 h 7"/>
                  <a:gd name="T24" fmla="*/ 102 w 103"/>
                  <a:gd name="T25" fmla="*/ 1 h 7"/>
                  <a:gd name="T26" fmla="*/ 103 w 103"/>
                  <a:gd name="T27" fmla="*/ 0 h 7"/>
                  <a:gd name="T28" fmla="*/ 100 w 103"/>
                  <a:gd name="T29" fmla="*/ 0 h 7"/>
                  <a:gd name="T30" fmla="*/ 100 w 103"/>
                  <a:gd name="T31" fmla="*/ 1 h 7"/>
                  <a:gd name="T32" fmla="*/ 97 w 103"/>
                  <a:gd name="T33" fmla="*/ 2 h 7"/>
                  <a:gd name="T34" fmla="*/ 93 w 103"/>
                  <a:gd name="T35" fmla="*/ 3 h 7"/>
                  <a:gd name="T36" fmla="*/ 87 w 103"/>
                  <a:gd name="T37" fmla="*/ 4 h 7"/>
                  <a:gd name="T38" fmla="*/ 79 w 103"/>
                  <a:gd name="T39" fmla="*/ 4 h 7"/>
                  <a:gd name="T40" fmla="*/ 72 w 103"/>
                  <a:gd name="T41" fmla="*/ 5 h 7"/>
                  <a:gd name="T42" fmla="*/ 61 w 103"/>
                  <a:gd name="T43" fmla="*/ 6 h 7"/>
                  <a:gd name="T44" fmla="*/ 50 w 103"/>
                  <a:gd name="T45" fmla="*/ 6 h 7"/>
                  <a:gd name="T46" fmla="*/ 38 w 103"/>
                  <a:gd name="T47" fmla="*/ 6 h 7"/>
                  <a:gd name="T48" fmla="*/ 26 w 103"/>
                  <a:gd name="T49" fmla="*/ 6 h 7"/>
                  <a:gd name="T50" fmla="*/ 14 w 103"/>
                  <a:gd name="T51" fmla="*/ 6 h 7"/>
                  <a:gd name="T52" fmla="*/ 0 w 103"/>
                  <a:gd name="T53" fmla="*/ 7 h 7"/>
                  <a:gd name="T54" fmla="*/ 0 w 103"/>
                  <a:gd name="T55" fmla="*/ 7 h 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3" h="7">
                    <a:moveTo>
                      <a:pt x="0" y="7"/>
                    </a:moveTo>
                    <a:lnTo>
                      <a:pt x="13" y="7"/>
                    </a:lnTo>
                    <a:lnTo>
                      <a:pt x="25" y="7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8" y="6"/>
                    </a:lnTo>
                    <a:lnTo>
                      <a:pt x="78" y="5"/>
                    </a:lnTo>
                    <a:lnTo>
                      <a:pt x="85" y="4"/>
                    </a:lnTo>
                    <a:lnTo>
                      <a:pt x="92" y="3"/>
                    </a:lnTo>
                    <a:lnTo>
                      <a:pt x="96" y="2"/>
                    </a:lnTo>
                    <a:lnTo>
                      <a:pt x="100" y="2"/>
                    </a:lnTo>
                    <a:lnTo>
                      <a:pt x="102" y="1"/>
                    </a:lnTo>
                    <a:lnTo>
                      <a:pt x="103" y="0"/>
                    </a:lnTo>
                    <a:lnTo>
                      <a:pt x="100" y="0"/>
                    </a:lnTo>
                    <a:lnTo>
                      <a:pt x="100" y="1"/>
                    </a:lnTo>
                    <a:lnTo>
                      <a:pt x="97" y="2"/>
                    </a:lnTo>
                    <a:lnTo>
                      <a:pt x="93" y="3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2" y="5"/>
                    </a:lnTo>
                    <a:lnTo>
                      <a:pt x="61" y="6"/>
                    </a:lnTo>
                    <a:lnTo>
                      <a:pt x="50" y="6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4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3" name="Freeform 719">
                <a:extLst>
                  <a:ext uri="{FF2B5EF4-FFF2-40B4-BE49-F238E27FC236}">
                    <a16:creationId xmlns:a16="http://schemas.microsoft.com/office/drawing/2014/main" id="{E444A02D-7980-DE42-BC73-9DBACC42C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00" cy="7"/>
              </a:xfrm>
              <a:custGeom>
                <a:avLst/>
                <a:gdLst>
                  <a:gd name="T0" fmla="*/ 0 w 100"/>
                  <a:gd name="T1" fmla="*/ 7 h 7"/>
                  <a:gd name="T2" fmla="*/ 14 w 100"/>
                  <a:gd name="T3" fmla="*/ 6 h 7"/>
                  <a:gd name="T4" fmla="*/ 26 w 100"/>
                  <a:gd name="T5" fmla="*/ 6 h 7"/>
                  <a:gd name="T6" fmla="*/ 38 w 100"/>
                  <a:gd name="T7" fmla="*/ 6 h 7"/>
                  <a:gd name="T8" fmla="*/ 50 w 100"/>
                  <a:gd name="T9" fmla="*/ 6 h 7"/>
                  <a:gd name="T10" fmla="*/ 61 w 100"/>
                  <a:gd name="T11" fmla="*/ 6 h 7"/>
                  <a:gd name="T12" fmla="*/ 72 w 100"/>
                  <a:gd name="T13" fmla="*/ 5 h 7"/>
                  <a:gd name="T14" fmla="*/ 79 w 100"/>
                  <a:gd name="T15" fmla="*/ 4 h 7"/>
                  <a:gd name="T16" fmla="*/ 87 w 100"/>
                  <a:gd name="T17" fmla="*/ 4 h 7"/>
                  <a:gd name="T18" fmla="*/ 93 w 100"/>
                  <a:gd name="T19" fmla="*/ 3 h 7"/>
                  <a:gd name="T20" fmla="*/ 97 w 100"/>
                  <a:gd name="T21" fmla="*/ 2 h 7"/>
                  <a:gd name="T22" fmla="*/ 100 w 100"/>
                  <a:gd name="T23" fmla="*/ 1 h 7"/>
                  <a:gd name="T24" fmla="*/ 100 w 100"/>
                  <a:gd name="T25" fmla="*/ 0 h 7"/>
                  <a:gd name="T26" fmla="*/ 98 w 100"/>
                  <a:gd name="T27" fmla="*/ 0 h 7"/>
                  <a:gd name="T28" fmla="*/ 97 w 100"/>
                  <a:gd name="T29" fmla="*/ 1 h 7"/>
                  <a:gd name="T30" fmla="*/ 94 w 100"/>
                  <a:gd name="T31" fmla="*/ 2 h 7"/>
                  <a:gd name="T32" fmla="*/ 91 w 100"/>
                  <a:gd name="T33" fmla="*/ 3 h 7"/>
                  <a:gd name="T34" fmla="*/ 85 w 100"/>
                  <a:gd name="T35" fmla="*/ 3 h 7"/>
                  <a:gd name="T36" fmla="*/ 78 w 100"/>
                  <a:gd name="T37" fmla="*/ 4 h 7"/>
                  <a:gd name="T38" fmla="*/ 69 w 100"/>
                  <a:gd name="T39" fmla="*/ 5 h 7"/>
                  <a:gd name="T40" fmla="*/ 59 w 100"/>
                  <a:gd name="T41" fmla="*/ 6 h 7"/>
                  <a:gd name="T42" fmla="*/ 49 w 100"/>
                  <a:gd name="T43" fmla="*/ 6 h 7"/>
                  <a:gd name="T44" fmla="*/ 37 w 100"/>
                  <a:gd name="T45" fmla="*/ 6 h 7"/>
                  <a:gd name="T46" fmla="*/ 25 w 100"/>
                  <a:gd name="T47" fmla="*/ 6 h 7"/>
                  <a:gd name="T48" fmla="*/ 13 w 100"/>
                  <a:gd name="T49" fmla="*/ 6 h 7"/>
                  <a:gd name="T50" fmla="*/ 0 w 100"/>
                  <a:gd name="T51" fmla="*/ 6 h 7"/>
                  <a:gd name="T52" fmla="*/ 0 w 100"/>
                  <a:gd name="T53" fmla="*/ 7 h 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0" h="7">
                    <a:moveTo>
                      <a:pt x="0" y="7"/>
                    </a:moveTo>
                    <a:lnTo>
                      <a:pt x="14" y="6"/>
                    </a:lnTo>
                    <a:lnTo>
                      <a:pt x="26" y="6"/>
                    </a:lnTo>
                    <a:lnTo>
                      <a:pt x="38" y="6"/>
                    </a:lnTo>
                    <a:lnTo>
                      <a:pt x="50" y="6"/>
                    </a:lnTo>
                    <a:lnTo>
                      <a:pt x="61" y="6"/>
                    </a:lnTo>
                    <a:lnTo>
                      <a:pt x="72" y="5"/>
                    </a:lnTo>
                    <a:lnTo>
                      <a:pt x="79" y="4"/>
                    </a:lnTo>
                    <a:lnTo>
                      <a:pt x="87" y="4"/>
                    </a:lnTo>
                    <a:lnTo>
                      <a:pt x="93" y="3"/>
                    </a:lnTo>
                    <a:lnTo>
                      <a:pt x="97" y="2"/>
                    </a:lnTo>
                    <a:lnTo>
                      <a:pt x="100" y="1"/>
                    </a:lnTo>
                    <a:lnTo>
                      <a:pt x="100" y="0"/>
                    </a:lnTo>
                    <a:lnTo>
                      <a:pt x="98" y="0"/>
                    </a:lnTo>
                    <a:lnTo>
                      <a:pt x="97" y="1"/>
                    </a:lnTo>
                    <a:lnTo>
                      <a:pt x="94" y="2"/>
                    </a:lnTo>
                    <a:lnTo>
                      <a:pt x="91" y="3"/>
                    </a:lnTo>
                    <a:lnTo>
                      <a:pt x="85" y="3"/>
                    </a:lnTo>
                    <a:lnTo>
                      <a:pt x="78" y="4"/>
                    </a:lnTo>
                    <a:lnTo>
                      <a:pt x="69" y="5"/>
                    </a:lnTo>
                    <a:lnTo>
                      <a:pt x="59" y="6"/>
                    </a:lnTo>
                    <a:lnTo>
                      <a:pt x="49" y="6"/>
                    </a:lnTo>
                    <a:lnTo>
                      <a:pt x="37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4" name="Freeform 720">
                <a:extLst>
                  <a:ext uri="{FF2B5EF4-FFF2-40B4-BE49-F238E27FC236}">
                    <a16:creationId xmlns:a16="http://schemas.microsoft.com/office/drawing/2014/main" id="{9E1AAF0E-A2C6-BF46-A189-455DA074F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8" cy="6"/>
              </a:xfrm>
              <a:custGeom>
                <a:avLst/>
                <a:gdLst>
                  <a:gd name="T0" fmla="*/ 0 w 98"/>
                  <a:gd name="T1" fmla="*/ 6 h 6"/>
                  <a:gd name="T2" fmla="*/ 13 w 98"/>
                  <a:gd name="T3" fmla="*/ 6 h 6"/>
                  <a:gd name="T4" fmla="*/ 25 w 98"/>
                  <a:gd name="T5" fmla="*/ 6 h 6"/>
                  <a:gd name="T6" fmla="*/ 37 w 98"/>
                  <a:gd name="T7" fmla="*/ 6 h 6"/>
                  <a:gd name="T8" fmla="*/ 49 w 98"/>
                  <a:gd name="T9" fmla="*/ 6 h 6"/>
                  <a:gd name="T10" fmla="*/ 59 w 98"/>
                  <a:gd name="T11" fmla="*/ 6 h 6"/>
                  <a:gd name="T12" fmla="*/ 69 w 98"/>
                  <a:gd name="T13" fmla="*/ 5 h 6"/>
                  <a:gd name="T14" fmla="*/ 78 w 98"/>
                  <a:gd name="T15" fmla="*/ 4 h 6"/>
                  <a:gd name="T16" fmla="*/ 85 w 98"/>
                  <a:gd name="T17" fmla="*/ 3 h 6"/>
                  <a:gd name="T18" fmla="*/ 91 w 98"/>
                  <a:gd name="T19" fmla="*/ 3 h 6"/>
                  <a:gd name="T20" fmla="*/ 94 w 98"/>
                  <a:gd name="T21" fmla="*/ 2 h 6"/>
                  <a:gd name="T22" fmla="*/ 97 w 98"/>
                  <a:gd name="T23" fmla="*/ 1 h 6"/>
                  <a:gd name="T24" fmla="*/ 98 w 98"/>
                  <a:gd name="T25" fmla="*/ 0 h 6"/>
                  <a:gd name="T26" fmla="*/ 95 w 98"/>
                  <a:gd name="T27" fmla="*/ 0 h 6"/>
                  <a:gd name="T28" fmla="*/ 94 w 98"/>
                  <a:gd name="T29" fmla="*/ 1 h 6"/>
                  <a:gd name="T30" fmla="*/ 92 w 98"/>
                  <a:gd name="T31" fmla="*/ 2 h 6"/>
                  <a:gd name="T32" fmla="*/ 88 w 98"/>
                  <a:gd name="T33" fmla="*/ 2 h 6"/>
                  <a:gd name="T34" fmla="*/ 82 w 98"/>
                  <a:gd name="T35" fmla="*/ 3 h 6"/>
                  <a:gd name="T36" fmla="*/ 76 w 98"/>
                  <a:gd name="T37" fmla="*/ 4 h 6"/>
                  <a:gd name="T38" fmla="*/ 67 w 98"/>
                  <a:gd name="T39" fmla="*/ 5 h 6"/>
                  <a:gd name="T40" fmla="*/ 58 w 98"/>
                  <a:gd name="T41" fmla="*/ 6 h 6"/>
                  <a:gd name="T42" fmla="*/ 48 w 98"/>
                  <a:gd name="T43" fmla="*/ 6 h 6"/>
                  <a:gd name="T44" fmla="*/ 36 w 98"/>
                  <a:gd name="T45" fmla="*/ 6 h 6"/>
                  <a:gd name="T46" fmla="*/ 25 w 98"/>
                  <a:gd name="T47" fmla="*/ 6 h 6"/>
                  <a:gd name="T48" fmla="*/ 13 w 98"/>
                  <a:gd name="T49" fmla="*/ 6 h 6"/>
                  <a:gd name="T50" fmla="*/ 0 w 98"/>
                  <a:gd name="T51" fmla="*/ 6 h 6"/>
                  <a:gd name="T52" fmla="*/ 0 w 98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8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7" y="6"/>
                    </a:lnTo>
                    <a:lnTo>
                      <a:pt x="49" y="6"/>
                    </a:lnTo>
                    <a:lnTo>
                      <a:pt x="59" y="6"/>
                    </a:lnTo>
                    <a:lnTo>
                      <a:pt x="69" y="5"/>
                    </a:lnTo>
                    <a:lnTo>
                      <a:pt x="78" y="4"/>
                    </a:lnTo>
                    <a:lnTo>
                      <a:pt x="85" y="3"/>
                    </a:lnTo>
                    <a:lnTo>
                      <a:pt x="91" y="3"/>
                    </a:lnTo>
                    <a:lnTo>
                      <a:pt x="94" y="2"/>
                    </a:lnTo>
                    <a:lnTo>
                      <a:pt x="97" y="1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2" y="2"/>
                    </a:lnTo>
                    <a:lnTo>
                      <a:pt x="88" y="2"/>
                    </a:lnTo>
                    <a:lnTo>
                      <a:pt x="82" y="3"/>
                    </a:lnTo>
                    <a:lnTo>
                      <a:pt x="76" y="4"/>
                    </a:lnTo>
                    <a:lnTo>
                      <a:pt x="67" y="5"/>
                    </a:lnTo>
                    <a:lnTo>
                      <a:pt x="58" y="6"/>
                    </a:lnTo>
                    <a:lnTo>
                      <a:pt x="48" y="6"/>
                    </a:lnTo>
                    <a:lnTo>
                      <a:pt x="36" y="6"/>
                    </a:lnTo>
                    <a:lnTo>
                      <a:pt x="25" y="6"/>
                    </a:lnTo>
                    <a:lnTo>
                      <a:pt x="13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5" name="Freeform 721">
                <a:extLst>
                  <a:ext uri="{FF2B5EF4-FFF2-40B4-BE49-F238E27FC236}">
                    <a16:creationId xmlns:a16="http://schemas.microsoft.com/office/drawing/2014/main" id="{90199A13-4476-8F43-8F58-3223FF154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5" cy="6"/>
              </a:xfrm>
              <a:custGeom>
                <a:avLst/>
                <a:gdLst>
                  <a:gd name="T0" fmla="*/ 0 w 95"/>
                  <a:gd name="T1" fmla="*/ 6 h 6"/>
                  <a:gd name="T2" fmla="*/ 13 w 95"/>
                  <a:gd name="T3" fmla="*/ 6 h 6"/>
                  <a:gd name="T4" fmla="*/ 25 w 95"/>
                  <a:gd name="T5" fmla="*/ 6 h 6"/>
                  <a:gd name="T6" fmla="*/ 36 w 95"/>
                  <a:gd name="T7" fmla="*/ 6 h 6"/>
                  <a:gd name="T8" fmla="*/ 48 w 95"/>
                  <a:gd name="T9" fmla="*/ 6 h 6"/>
                  <a:gd name="T10" fmla="*/ 58 w 95"/>
                  <a:gd name="T11" fmla="*/ 6 h 6"/>
                  <a:gd name="T12" fmla="*/ 67 w 95"/>
                  <a:gd name="T13" fmla="*/ 5 h 6"/>
                  <a:gd name="T14" fmla="*/ 76 w 95"/>
                  <a:gd name="T15" fmla="*/ 4 h 6"/>
                  <a:gd name="T16" fmla="*/ 82 w 95"/>
                  <a:gd name="T17" fmla="*/ 3 h 6"/>
                  <a:gd name="T18" fmla="*/ 88 w 95"/>
                  <a:gd name="T19" fmla="*/ 2 h 6"/>
                  <a:gd name="T20" fmla="*/ 92 w 95"/>
                  <a:gd name="T21" fmla="*/ 2 h 6"/>
                  <a:gd name="T22" fmla="*/ 94 w 95"/>
                  <a:gd name="T23" fmla="*/ 1 h 6"/>
                  <a:gd name="T24" fmla="*/ 95 w 95"/>
                  <a:gd name="T25" fmla="*/ 0 h 6"/>
                  <a:gd name="T26" fmla="*/ 93 w 95"/>
                  <a:gd name="T27" fmla="*/ 0 h 6"/>
                  <a:gd name="T28" fmla="*/ 92 w 95"/>
                  <a:gd name="T29" fmla="*/ 1 h 6"/>
                  <a:gd name="T30" fmla="*/ 89 w 95"/>
                  <a:gd name="T31" fmla="*/ 1 h 6"/>
                  <a:gd name="T32" fmla="*/ 86 w 95"/>
                  <a:gd name="T33" fmla="*/ 2 h 6"/>
                  <a:gd name="T34" fmla="*/ 80 w 95"/>
                  <a:gd name="T35" fmla="*/ 3 h 6"/>
                  <a:gd name="T36" fmla="*/ 73 w 95"/>
                  <a:gd name="T37" fmla="*/ 4 h 6"/>
                  <a:gd name="T38" fmla="*/ 65 w 95"/>
                  <a:gd name="T39" fmla="*/ 5 h 6"/>
                  <a:gd name="T40" fmla="*/ 57 w 95"/>
                  <a:gd name="T41" fmla="*/ 5 h 6"/>
                  <a:gd name="T42" fmla="*/ 46 w 95"/>
                  <a:gd name="T43" fmla="*/ 6 h 6"/>
                  <a:gd name="T44" fmla="*/ 36 w 95"/>
                  <a:gd name="T45" fmla="*/ 6 h 6"/>
                  <a:gd name="T46" fmla="*/ 24 w 95"/>
                  <a:gd name="T47" fmla="*/ 6 h 6"/>
                  <a:gd name="T48" fmla="*/ 12 w 95"/>
                  <a:gd name="T49" fmla="*/ 6 h 6"/>
                  <a:gd name="T50" fmla="*/ 0 w 95"/>
                  <a:gd name="T51" fmla="*/ 6 h 6"/>
                  <a:gd name="T52" fmla="*/ 0 w 95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5" h="6">
                    <a:moveTo>
                      <a:pt x="0" y="6"/>
                    </a:moveTo>
                    <a:lnTo>
                      <a:pt x="13" y="6"/>
                    </a:lnTo>
                    <a:lnTo>
                      <a:pt x="25" y="6"/>
                    </a:lnTo>
                    <a:lnTo>
                      <a:pt x="36" y="6"/>
                    </a:lnTo>
                    <a:lnTo>
                      <a:pt x="48" y="6"/>
                    </a:lnTo>
                    <a:lnTo>
                      <a:pt x="58" y="6"/>
                    </a:lnTo>
                    <a:lnTo>
                      <a:pt x="67" y="5"/>
                    </a:lnTo>
                    <a:lnTo>
                      <a:pt x="76" y="4"/>
                    </a:lnTo>
                    <a:lnTo>
                      <a:pt x="82" y="3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4" y="1"/>
                    </a:lnTo>
                    <a:lnTo>
                      <a:pt x="95" y="0"/>
                    </a:lnTo>
                    <a:lnTo>
                      <a:pt x="93" y="0"/>
                    </a:lnTo>
                    <a:lnTo>
                      <a:pt x="92" y="1"/>
                    </a:lnTo>
                    <a:lnTo>
                      <a:pt x="89" y="1"/>
                    </a:lnTo>
                    <a:lnTo>
                      <a:pt x="86" y="2"/>
                    </a:lnTo>
                    <a:lnTo>
                      <a:pt x="80" y="3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5"/>
                    </a:lnTo>
                    <a:lnTo>
                      <a:pt x="46" y="6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6" name="Freeform 722">
                <a:extLst>
                  <a:ext uri="{FF2B5EF4-FFF2-40B4-BE49-F238E27FC236}">
                    <a16:creationId xmlns:a16="http://schemas.microsoft.com/office/drawing/2014/main" id="{272B2FF1-732E-1943-A621-552DEEF42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3" cy="6"/>
              </a:xfrm>
              <a:custGeom>
                <a:avLst/>
                <a:gdLst>
                  <a:gd name="T0" fmla="*/ 0 w 93"/>
                  <a:gd name="T1" fmla="*/ 6 h 6"/>
                  <a:gd name="T2" fmla="*/ 12 w 93"/>
                  <a:gd name="T3" fmla="*/ 6 h 6"/>
                  <a:gd name="T4" fmla="*/ 24 w 93"/>
                  <a:gd name="T5" fmla="*/ 6 h 6"/>
                  <a:gd name="T6" fmla="*/ 36 w 93"/>
                  <a:gd name="T7" fmla="*/ 6 h 6"/>
                  <a:gd name="T8" fmla="*/ 46 w 93"/>
                  <a:gd name="T9" fmla="*/ 6 h 6"/>
                  <a:gd name="T10" fmla="*/ 57 w 93"/>
                  <a:gd name="T11" fmla="*/ 5 h 6"/>
                  <a:gd name="T12" fmla="*/ 65 w 93"/>
                  <a:gd name="T13" fmla="*/ 5 h 6"/>
                  <a:gd name="T14" fmla="*/ 73 w 93"/>
                  <a:gd name="T15" fmla="*/ 4 h 6"/>
                  <a:gd name="T16" fmla="*/ 80 w 93"/>
                  <a:gd name="T17" fmla="*/ 3 h 6"/>
                  <a:gd name="T18" fmla="*/ 86 w 93"/>
                  <a:gd name="T19" fmla="*/ 2 h 6"/>
                  <a:gd name="T20" fmla="*/ 89 w 93"/>
                  <a:gd name="T21" fmla="*/ 1 h 6"/>
                  <a:gd name="T22" fmla="*/ 92 w 93"/>
                  <a:gd name="T23" fmla="*/ 1 h 6"/>
                  <a:gd name="T24" fmla="*/ 93 w 93"/>
                  <a:gd name="T25" fmla="*/ 0 h 6"/>
                  <a:gd name="T26" fmla="*/ 90 w 93"/>
                  <a:gd name="T27" fmla="*/ 0 h 6"/>
                  <a:gd name="T28" fmla="*/ 89 w 93"/>
                  <a:gd name="T29" fmla="*/ 1 h 6"/>
                  <a:gd name="T30" fmla="*/ 86 w 93"/>
                  <a:gd name="T31" fmla="*/ 1 h 6"/>
                  <a:gd name="T32" fmla="*/ 83 w 93"/>
                  <a:gd name="T33" fmla="*/ 2 h 6"/>
                  <a:gd name="T34" fmla="*/ 78 w 93"/>
                  <a:gd name="T35" fmla="*/ 3 h 6"/>
                  <a:gd name="T36" fmla="*/ 72 w 93"/>
                  <a:gd name="T37" fmla="*/ 4 h 6"/>
                  <a:gd name="T38" fmla="*/ 64 w 93"/>
                  <a:gd name="T39" fmla="*/ 5 h 6"/>
                  <a:gd name="T40" fmla="*/ 55 w 93"/>
                  <a:gd name="T41" fmla="*/ 5 h 6"/>
                  <a:gd name="T42" fmla="*/ 45 w 93"/>
                  <a:gd name="T43" fmla="*/ 6 h 6"/>
                  <a:gd name="T44" fmla="*/ 35 w 93"/>
                  <a:gd name="T45" fmla="*/ 6 h 6"/>
                  <a:gd name="T46" fmla="*/ 23 w 93"/>
                  <a:gd name="T47" fmla="*/ 6 h 6"/>
                  <a:gd name="T48" fmla="*/ 12 w 93"/>
                  <a:gd name="T49" fmla="*/ 6 h 6"/>
                  <a:gd name="T50" fmla="*/ 0 w 93"/>
                  <a:gd name="T51" fmla="*/ 6 h 6"/>
                  <a:gd name="T52" fmla="*/ 0 w 93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3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6"/>
                    </a:lnTo>
                    <a:lnTo>
                      <a:pt x="57" y="5"/>
                    </a:lnTo>
                    <a:lnTo>
                      <a:pt x="65" y="5"/>
                    </a:lnTo>
                    <a:lnTo>
                      <a:pt x="73" y="4"/>
                    </a:lnTo>
                    <a:lnTo>
                      <a:pt x="80" y="3"/>
                    </a:lnTo>
                    <a:lnTo>
                      <a:pt x="86" y="2"/>
                    </a:lnTo>
                    <a:lnTo>
                      <a:pt x="89" y="1"/>
                    </a:lnTo>
                    <a:lnTo>
                      <a:pt x="92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1"/>
                    </a:lnTo>
                    <a:lnTo>
                      <a:pt x="86" y="1"/>
                    </a:lnTo>
                    <a:lnTo>
                      <a:pt x="83" y="2"/>
                    </a:lnTo>
                    <a:lnTo>
                      <a:pt x="78" y="3"/>
                    </a:lnTo>
                    <a:lnTo>
                      <a:pt x="72" y="4"/>
                    </a:lnTo>
                    <a:lnTo>
                      <a:pt x="64" y="5"/>
                    </a:lnTo>
                    <a:lnTo>
                      <a:pt x="55" y="5"/>
                    </a:lnTo>
                    <a:lnTo>
                      <a:pt x="45" y="6"/>
                    </a:lnTo>
                    <a:lnTo>
                      <a:pt x="35" y="6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7" name="Freeform 723">
                <a:extLst>
                  <a:ext uri="{FF2B5EF4-FFF2-40B4-BE49-F238E27FC236}">
                    <a16:creationId xmlns:a16="http://schemas.microsoft.com/office/drawing/2014/main" id="{D8B4C8B4-C602-1344-A1E5-09B1AC6C1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90" cy="6"/>
              </a:xfrm>
              <a:custGeom>
                <a:avLst/>
                <a:gdLst>
                  <a:gd name="T0" fmla="*/ 0 w 90"/>
                  <a:gd name="T1" fmla="*/ 6 h 6"/>
                  <a:gd name="T2" fmla="*/ 12 w 90"/>
                  <a:gd name="T3" fmla="*/ 6 h 6"/>
                  <a:gd name="T4" fmla="*/ 23 w 90"/>
                  <a:gd name="T5" fmla="*/ 6 h 6"/>
                  <a:gd name="T6" fmla="*/ 35 w 90"/>
                  <a:gd name="T7" fmla="*/ 6 h 6"/>
                  <a:gd name="T8" fmla="*/ 45 w 90"/>
                  <a:gd name="T9" fmla="*/ 6 h 6"/>
                  <a:gd name="T10" fmla="*/ 55 w 90"/>
                  <a:gd name="T11" fmla="*/ 5 h 6"/>
                  <a:gd name="T12" fmla="*/ 64 w 90"/>
                  <a:gd name="T13" fmla="*/ 5 h 6"/>
                  <a:gd name="T14" fmla="*/ 72 w 90"/>
                  <a:gd name="T15" fmla="*/ 4 h 6"/>
                  <a:gd name="T16" fmla="*/ 78 w 90"/>
                  <a:gd name="T17" fmla="*/ 3 h 6"/>
                  <a:gd name="T18" fmla="*/ 83 w 90"/>
                  <a:gd name="T19" fmla="*/ 2 h 6"/>
                  <a:gd name="T20" fmla="*/ 86 w 90"/>
                  <a:gd name="T21" fmla="*/ 1 h 6"/>
                  <a:gd name="T22" fmla="*/ 89 w 90"/>
                  <a:gd name="T23" fmla="*/ 1 h 6"/>
                  <a:gd name="T24" fmla="*/ 90 w 90"/>
                  <a:gd name="T25" fmla="*/ 0 h 6"/>
                  <a:gd name="T26" fmla="*/ 87 w 90"/>
                  <a:gd name="T27" fmla="*/ 0 h 6"/>
                  <a:gd name="T28" fmla="*/ 86 w 90"/>
                  <a:gd name="T29" fmla="*/ 0 h 6"/>
                  <a:gd name="T30" fmla="*/ 85 w 90"/>
                  <a:gd name="T31" fmla="*/ 1 h 6"/>
                  <a:gd name="T32" fmla="*/ 80 w 90"/>
                  <a:gd name="T33" fmla="*/ 2 h 6"/>
                  <a:gd name="T34" fmla="*/ 76 w 90"/>
                  <a:gd name="T35" fmla="*/ 3 h 6"/>
                  <a:gd name="T36" fmla="*/ 69 w 90"/>
                  <a:gd name="T37" fmla="*/ 4 h 6"/>
                  <a:gd name="T38" fmla="*/ 62 w 90"/>
                  <a:gd name="T39" fmla="*/ 4 h 6"/>
                  <a:gd name="T40" fmla="*/ 53 w 90"/>
                  <a:gd name="T41" fmla="*/ 5 h 6"/>
                  <a:gd name="T42" fmla="*/ 43 w 90"/>
                  <a:gd name="T43" fmla="*/ 6 h 6"/>
                  <a:gd name="T44" fmla="*/ 34 w 90"/>
                  <a:gd name="T45" fmla="*/ 6 h 6"/>
                  <a:gd name="T46" fmla="*/ 22 w 90"/>
                  <a:gd name="T47" fmla="*/ 6 h 6"/>
                  <a:gd name="T48" fmla="*/ 12 w 90"/>
                  <a:gd name="T49" fmla="*/ 6 h 6"/>
                  <a:gd name="T50" fmla="*/ 0 w 90"/>
                  <a:gd name="T51" fmla="*/ 6 h 6"/>
                  <a:gd name="T52" fmla="*/ 0 w 90"/>
                  <a:gd name="T53" fmla="*/ 6 h 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90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5" y="6"/>
                    </a:lnTo>
                    <a:lnTo>
                      <a:pt x="45" y="6"/>
                    </a:lnTo>
                    <a:lnTo>
                      <a:pt x="55" y="5"/>
                    </a:lnTo>
                    <a:lnTo>
                      <a:pt x="64" y="5"/>
                    </a:lnTo>
                    <a:lnTo>
                      <a:pt x="72" y="4"/>
                    </a:lnTo>
                    <a:lnTo>
                      <a:pt x="78" y="3"/>
                    </a:lnTo>
                    <a:lnTo>
                      <a:pt x="83" y="2"/>
                    </a:lnTo>
                    <a:lnTo>
                      <a:pt x="86" y="1"/>
                    </a:lnTo>
                    <a:lnTo>
                      <a:pt x="89" y="1"/>
                    </a:lnTo>
                    <a:lnTo>
                      <a:pt x="90" y="0"/>
                    </a:lnTo>
                    <a:lnTo>
                      <a:pt x="87" y="0"/>
                    </a:lnTo>
                    <a:lnTo>
                      <a:pt x="86" y="0"/>
                    </a:lnTo>
                    <a:lnTo>
                      <a:pt x="85" y="1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69" y="4"/>
                    </a:lnTo>
                    <a:lnTo>
                      <a:pt x="62" y="4"/>
                    </a:lnTo>
                    <a:lnTo>
                      <a:pt x="53" y="5"/>
                    </a:lnTo>
                    <a:lnTo>
                      <a:pt x="43" y="6"/>
                    </a:lnTo>
                    <a:lnTo>
                      <a:pt x="34" y="6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8" name="Freeform 724">
                <a:extLst>
                  <a:ext uri="{FF2B5EF4-FFF2-40B4-BE49-F238E27FC236}">
                    <a16:creationId xmlns:a16="http://schemas.microsoft.com/office/drawing/2014/main" id="{36D867B0-E4EC-EC4C-87AC-80A736702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7" cy="6"/>
              </a:xfrm>
              <a:custGeom>
                <a:avLst/>
                <a:gdLst>
                  <a:gd name="T0" fmla="*/ 0 w 87"/>
                  <a:gd name="T1" fmla="*/ 6 h 6"/>
                  <a:gd name="T2" fmla="*/ 12 w 87"/>
                  <a:gd name="T3" fmla="*/ 6 h 6"/>
                  <a:gd name="T4" fmla="*/ 22 w 87"/>
                  <a:gd name="T5" fmla="*/ 6 h 6"/>
                  <a:gd name="T6" fmla="*/ 34 w 87"/>
                  <a:gd name="T7" fmla="*/ 6 h 6"/>
                  <a:gd name="T8" fmla="*/ 43 w 87"/>
                  <a:gd name="T9" fmla="*/ 6 h 6"/>
                  <a:gd name="T10" fmla="*/ 53 w 87"/>
                  <a:gd name="T11" fmla="*/ 5 h 6"/>
                  <a:gd name="T12" fmla="*/ 62 w 87"/>
                  <a:gd name="T13" fmla="*/ 4 h 6"/>
                  <a:gd name="T14" fmla="*/ 69 w 87"/>
                  <a:gd name="T15" fmla="*/ 4 h 6"/>
                  <a:gd name="T16" fmla="*/ 76 w 87"/>
                  <a:gd name="T17" fmla="*/ 3 h 6"/>
                  <a:gd name="T18" fmla="*/ 80 w 87"/>
                  <a:gd name="T19" fmla="*/ 2 h 6"/>
                  <a:gd name="T20" fmla="*/ 85 w 87"/>
                  <a:gd name="T21" fmla="*/ 1 h 6"/>
                  <a:gd name="T22" fmla="*/ 86 w 87"/>
                  <a:gd name="T23" fmla="*/ 0 h 6"/>
                  <a:gd name="T24" fmla="*/ 87 w 87"/>
                  <a:gd name="T25" fmla="*/ 0 h 6"/>
                  <a:gd name="T26" fmla="*/ 85 w 87"/>
                  <a:gd name="T27" fmla="*/ 0 h 6"/>
                  <a:gd name="T28" fmla="*/ 84 w 87"/>
                  <a:gd name="T29" fmla="*/ 1 h 6"/>
                  <a:gd name="T30" fmla="*/ 81 w 87"/>
                  <a:gd name="T31" fmla="*/ 1 h 6"/>
                  <a:gd name="T32" fmla="*/ 77 w 87"/>
                  <a:gd name="T33" fmla="*/ 2 h 6"/>
                  <a:gd name="T34" fmla="*/ 72 w 87"/>
                  <a:gd name="T35" fmla="*/ 3 h 6"/>
                  <a:gd name="T36" fmla="*/ 64 w 87"/>
                  <a:gd name="T37" fmla="*/ 4 h 6"/>
                  <a:gd name="T38" fmla="*/ 56 w 87"/>
                  <a:gd name="T39" fmla="*/ 5 h 6"/>
                  <a:gd name="T40" fmla="*/ 46 w 87"/>
                  <a:gd name="T41" fmla="*/ 5 h 6"/>
                  <a:gd name="T42" fmla="*/ 36 w 87"/>
                  <a:gd name="T43" fmla="*/ 6 h 6"/>
                  <a:gd name="T44" fmla="*/ 24 w 87"/>
                  <a:gd name="T45" fmla="*/ 6 h 6"/>
                  <a:gd name="T46" fmla="*/ 12 w 87"/>
                  <a:gd name="T47" fmla="*/ 6 h 6"/>
                  <a:gd name="T48" fmla="*/ 0 w 87"/>
                  <a:gd name="T49" fmla="*/ 6 h 6"/>
                  <a:gd name="T50" fmla="*/ 0 w 87"/>
                  <a:gd name="T51" fmla="*/ 6 h 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87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4" y="6"/>
                    </a:lnTo>
                    <a:lnTo>
                      <a:pt x="43" y="6"/>
                    </a:lnTo>
                    <a:lnTo>
                      <a:pt x="53" y="5"/>
                    </a:lnTo>
                    <a:lnTo>
                      <a:pt x="62" y="4"/>
                    </a:lnTo>
                    <a:lnTo>
                      <a:pt x="69" y="4"/>
                    </a:lnTo>
                    <a:lnTo>
                      <a:pt x="76" y="3"/>
                    </a:lnTo>
                    <a:lnTo>
                      <a:pt x="80" y="2"/>
                    </a:lnTo>
                    <a:lnTo>
                      <a:pt x="85" y="1"/>
                    </a:lnTo>
                    <a:lnTo>
                      <a:pt x="86" y="0"/>
                    </a:lnTo>
                    <a:lnTo>
                      <a:pt x="87" y="0"/>
                    </a:lnTo>
                    <a:lnTo>
                      <a:pt x="85" y="0"/>
                    </a:lnTo>
                    <a:lnTo>
                      <a:pt x="84" y="1"/>
                    </a:lnTo>
                    <a:lnTo>
                      <a:pt x="81" y="1"/>
                    </a:lnTo>
                    <a:lnTo>
                      <a:pt x="77" y="2"/>
                    </a:lnTo>
                    <a:lnTo>
                      <a:pt x="72" y="3"/>
                    </a:lnTo>
                    <a:lnTo>
                      <a:pt x="64" y="4"/>
                    </a:lnTo>
                    <a:lnTo>
                      <a:pt x="56" y="5"/>
                    </a:lnTo>
                    <a:lnTo>
                      <a:pt x="46" y="5"/>
                    </a:lnTo>
                    <a:lnTo>
                      <a:pt x="36" y="6"/>
                    </a:lnTo>
                    <a:lnTo>
                      <a:pt x="24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49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19" name="Freeform 725">
                <a:extLst>
                  <a:ext uri="{FF2B5EF4-FFF2-40B4-BE49-F238E27FC236}">
                    <a16:creationId xmlns:a16="http://schemas.microsoft.com/office/drawing/2014/main" id="{97DE34EB-1618-6840-B455-9C86AF44C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5" cy="6"/>
              </a:xfrm>
              <a:custGeom>
                <a:avLst/>
                <a:gdLst>
                  <a:gd name="T0" fmla="*/ 0 w 85"/>
                  <a:gd name="T1" fmla="*/ 6 h 6"/>
                  <a:gd name="T2" fmla="*/ 12 w 85"/>
                  <a:gd name="T3" fmla="*/ 6 h 6"/>
                  <a:gd name="T4" fmla="*/ 24 w 85"/>
                  <a:gd name="T5" fmla="*/ 6 h 6"/>
                  <a:gd name="T6" fmla="*/ 36 w 85"/>
                  <a:gd name="T7" fmla="*/ 6 h 6"/>
                  <a:gd name="T8" fmla="*/ 46 w 85"/>
                  <a:gd name="T9" fmla="*/ 5 h 6"/>
                  <a:gd name="T10" fmla="*/ 56 w 85"/>
                  <a:gd name="T11" fmla="*/ 5 h 6"/>
                  <a:gd name="T12" fmla="*/ 64 w 85"/>
                  <a:gd name="T13" fmla="*/ 4 h 6"/>
                  <a:gd name="T14" fmla="*/ 72 w 85"/>
                  <a:gd name="T15" fmla="*/ 3 h 6"/>
                  <a:gd name="T16" fmla="*/ 77 w 85"/>
                  <a:gd name="T17" fmla="*/ 2 h 6"/>
                  <a:gd name="T18" fmla="*/ 81 w 85"/>
                  <a:gd name="T19" fmla="*/ 1 h 6"/>
                  <a:gd name="T20" fmla="*/ 84 w 85"/>
                  <a:gd name="T21" fmla="*/ 1 h 6"/>
                  <a:gd name="T22" fmla="*/ 85 w 85"/>
                  <a:gd name="T23" fmla="*/ 0 h 6"/>
                  <a:gd name="T24" fmla="*/ 82 w 85"/>
                  <a:gd name="T25" fmla="*/ 0 h 6"/>
                  <a:gd name="T26" fmla="*/ 81 w 85"/>
                  <a:gd name="T27" fmla="*/ 1 h 6"/>
                  <a:gd name="T28" fmla="*/ 79 w 85"/>
                  <a:gd name="T29" fmla="*/ 1 h 6"/>
                  <a:gd name="T30" fmla="*/ 75 w 85"/>
                  <a:gd name="T31" fmla="*/ 2 h 6"/>
                  <a:gd name="T32" fmla="*/ 69 w 85"/>
                  <a:gd name="T33" fmla="*/ 3 h 6"/>
                  <a:gd name="T34" fmla="*/ 62 w 85"/>
                  <a:gd name="T35" fmla="*/ 4 h 6"/>
                  <a:gd name="T36" fmla="*/ 54 w 85"/>
                  <a:gd name="T37" fmla="*/ 4 h 6"/>
                  <a:gd name="T38" fmla="*/ 44 w 85"/>
                  <a:gd name="T39" fmla="*/ 5 h 6"/>
                  <a:gd name="T40" fmla="*/ 34 w 85"/>
                  <a:gd name="T41" fmla="*/ 5 h 6"/>
                  <a:gd name="T42" fmla="*/ 23 w 85"/>
                  <a:gd name="T43" fmla="*/ 6 h 6"/>
                  <a:gd name="T44" fmla="*/ 12 w 85"/>
                  <a:gd name="T45" fmla="*/ 6 h 6"/>
                  <a:gd name="T46" fmla="*/ 0 w 85"/>
                  <a:gd name="T47" fmla="*/ 6 h 6"/>
                  <a:gd name="T48" fmla="*/ 0 w 85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5" h="6">
                    <a:moveTo>
                      <a:pt x="0" y="6"/>
                    </a:move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6" y="5"/>
                    </a:lnTo>
                    <a:lnTo>
                      <a:pt x="56" y="5"/>
                    </a:lnTo>
                    <a:lnTo>
                      <a:pt x="64" y="4"/>
                    </a:lnTo>
                    <a:lnTo>
                      <a:pt x="72" y="3"/>
                    </a:lnTo>
                    <a:lnTo>
                      <a:pt x="77" y="2"/>
                    </a:lnTo>
                    <a:lnTo>
                      <a:pt x="81" y="1"/>
                    </a:lnTo>
                    <a:lnTo>
                      <a:pt x="84" y="1"/>
                    </a:lnTo>
                    <a:lnTo>
                      <a:pt x="85" y="0"/>
                    </a:lnTo>
                    <a:lnTo>
                      <a:pt x="82" y="0"/>
                    </a:lnTo>
                    <a:lnTo>
                      <a:pt x="81" y="1"/>
                    </a:lnTo>
                    <a:lnTo>
                      <a:pt x="79" y="1"/>
                    </a:lnTo>
                    <a:lnTo>
                      <a:pt x="75" y="2"/>
                    </a:lnTo>
                    <a:lnTo>
                      <a:pt x="69" y="3"/>
                    </a:lnTo>
                    <a:lnTo>
                      <a:pt x="62" y="4"/>
                    </a:lnTo>
                    <a:lnTo>
                      <a:pt x="54" y="4"/>
                    </a:lnTo>
                    <a:lnTo>
                      <a:pt x="44" y="5"/>
                    </a:lnTo>
                    <a:lnTo>
                      <a:pt x="34" y="5"/>
                    </a:lnTo>
                    <a:lnTo>
                      <a:pt x="23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0" name="Freeform 726">
                <a:extLst>
                  <a:ext uri="{FF2B5EF4-FFF2-40B4-BE49-F238E27FC236}">
                    <a16:creationId xmlns:a16="http://schemas.microsoft.com/office/drawing/2014/main" id="{40A00985-A0A3-E748-8B2E-4B2E23B60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2" cy="6"/>
              </a:xfrm>
              <a:custGeom>
                <a:avLst/>
                <a:gdLst>
                  <a:gd name="T0" fmla="*/ 0 w 82"/>
                  <a:gd name="T1" fmla="*/ 6 h 6"/>
                  <a:gd name="T2" fmla="*/ 12 w 82"/>
                  <a:gd name="T3" fmla="*/ 6 h 6"/>
                  <a:gd name="T4" fmla="*/ 23 w 82"/>
                  <a:gd name="T5" fmla="*/ 6 h 6"/>
                  <a:gd name="T6" fmla="*/ 34 w 82"/>
                  <a:gd name="T7" fmla="*/ 5 h 6"/>
                  <a:gd name="T8" fmla="*/ 44 w 82"/>
                  <a:gd name="T9" fmla="*/ 5 h 6"/>
                  <a:gd name="T10" fmla="*/ 54 w 82"/>
                  <a:gd name="T11" fmla="*/ 4 h 6"/>
                  <a:gd name="T12" fmla="*/ 62 w 82"/>
                  <a:gd name="T13" fmla="*/ 4 h 6"/>
                  <a:gd name="T14" fmla="*/ 69 w 82"/>
                  <a:gd name="T15" fmla="*/ 3 h 6"/>
                  <a:gd name="T16" fmla="*/ 75 w 82"/>
                  <a:gd name="T17" fmla="*/ 2 h 6"/>
                  <a:gd name="T18" fmla="*/ 79 w 82"/>
                  <a:gd name="T19" fmla="*/ 1 h 6"/>
                  <a:gd name="T20" fmla="*/ 81 w 82"/>
                  <a:gd name="T21" fmla="*/ 1 h 6"/>
                  <a:gd name="T22" fmla="*/ 82 w 82"/>
                  <a:gd name="T23" fmla="*/ 0 h 6"/>
                  <a:gd name="T24" fmla="*/ 79 w 82"/>
                  <a:gd name="T25" fmla="*/ 0 h 6"/>
                  <a:gd name="T26" fmla="*/ 79 w 82"/>
                  <a:gd name="T27" fmla="*/ 0 h 6"/>
                  <a:gd name="T28" fmla="*/ 76 w 82"/>
                  <a:gd name="T29" fmla="*/ 1 h 6"/>
                  <a:gd name="T30" fmla="*/ 72 w 82"/>
                  <a:gd name="T31" fmla="*/ 2 h 6"/>
                  <a:gd name="T32" fmla="*/ 67 w 82"/>
                  <a:gd name="T33" fmla="*/ 3 h 6"/>
                  <a:gd name="T34" fmla="*/ 60 w 82"/>
                  <a:gd name="T35" fmla="*/ 4 h 6"/>
                  <a:gd name="T36" fmla="*/ 52 w 82"/>
                  <a:gd name="T37" fmla="*/ 4 h 6"/>
                  <a:gd name="T38" fmla="*/ 43 w 82"/>
                  <a:gd name="T39" fmla="*/ 5 h 6"/>
                  <a:gd name="T40" fmla="*/ 33 w 82"/>
                  <a:gd name="T41" fmla="*/ 5 h 6"/>
                  <a:gd name="T42" fmla="*/ 22 w 82"/>
                  <a:gd name="T43" fmla="*/ 6 h 6"/>
                  <a:gd name="T44" fmla="*/ 12 w 82"/>
                  <a:gd name="T45" fmla="*/ 6 h 6"/>
                  <a:gd name="T46" fmla="*/ 0 w 82"/>
                  <a:gd name="T47" fmla="*/ 6 h 6"/>
                  <a:gd name="T48" fmla="*/ 0 w 82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82" h="6">
                    <a:moveTo>
                      <a:pt x="0" y="6"/>
                    </a:moveTo>
                    <a:lnTo>
                      <a:pt x="12" y="6"/>
                    </a:lnTo>
                    <a:lnTo>
                      <a:pt x="23" y="6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4" y="4"/>
                    </a:lnTo>
                    <a:lnTo>
                      <a:pt x="62" y="4"/>
                    </a:lnTo>
                    <a:lnTo>
                      <a:pt x="69" y="3"/>
                    </a:lnTo>
                    <a:lnTo>
                      <a:pt x="75" y="2"/>
                    </a:lnTo>
                    <a:lnTo>
                      <a:pt x="79" y="1"/>
                    </a:lnTo>
                    <a:lnTo>
                      <a:pt x="81" y="1"/>
                    </a:lnTo>
                    <a:lnTo>
                      <a:pt x="82" y="0"/>
                    </a:lnTo>
                    <a:lnTo>
                      <a:pt x="79" y="0"/>
                    </a:lnTo>
                    <a:lnTo>
                      <a:pt x="76" y="1"/>
                    </a:lnTo>
                    <a:lnTo>
                      <a:pt x="72" y="2"/>
                    </a:lnTo>
                    <a:lnTo>
                      <a:pt x="67" y="3"/>
                    </a:lnTo>
                    <a:lnTo>
                      <a:pt x="60" y="4"/>
                    </a:lnTo>
                    <a:lnTo>
                      <a:pt x="52" y="4"/>
                    </a:lnTo>
                    <a:lnTo>
                      <a:pt x="43" y="5"/>
                    </a:lnTo>
                    <a:lnTo>
                      <a:pt x="33" y="5"/>
                    </a:lnTo>
                    <a:lnTo>
                      <a:pt x="22" y="6"/>
                    </a:lnTo>
                    <a:lnTo>
                      <a:pt x="12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E8E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1" name="Freeform 727">
                <a:extLst>
                  <a:ext uri="{FF2B5EF4-FFF2-40B4-BE49-F238E27FC236}">
                    <a16:creationId xmlns:a16="http://schemas.microsoft.com/office/drawing/2014/main" id="{73C78D99-F77E-394F-AC04-B44EBE21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9" cy="6"/>
              </a:xfrm>
              <a:custGeom>
                <a:avLst/>
                <a:gdLst>
                  <a:gd name="T0" fmla="*/ 0 w 79"/>
                  <a:gd name="T1" fmla="*/ 6 h 6"/>
                  <a:gd name="T2" fmla="*/ 12 w 79"/>
                  <a:gd name="T3" fmla="*/ 6 h 6"/>
                  <a:gd name="T4" fmla="*/ 22 w 79"/>
                  <a:gd name="T5" fmla="*/ 6 h 6"/>
                  <a:gd name="T6" fmla="*/ 33 w 79"/>
                  <a:gd name="T7" fmla="*/ 5 h 6"/>
                  <a:gd name="T8" fmla="*/ 43 w 79"/>
                  <a:gd name="T9" fmla="*/ 5 h 6"/>
                  <a:gd name="T10" fmla="*/ 52 w 79"/>
                  <a:gd name="T11" fmla="*/ 4 h 6"/>
                  <a:gd name="T12" fmla="*/ 60 w 79"/>
                  <a:gd name="T13" fmla="*/ 4 h 6"/>
                  <a:gd name="T14" fmla="*/ 67 w 79"/>
                  <a:gd name="T15" fmla="*/ 3 h 6"/>
                  <a:gd name="T16" fmla="*/ 72 w 79"/>
                  <a:gd name="T17" fmla="*/ 2 h 6"/>
                  <a:gd name="T18" fmla="*/ 76 w 79"/>
                  <a:gd name="T19" fmla="*/ 1 h 6"/>
                  <a:gd name="T20" fmla="*/ 79 w 79"/>
                  <a:gd name="T21" fmla="*/ 0 h 6"/>
                  <a:gd name="T22" fmla="*/ 79 w 79"/>
                  <a:gd name="T23" fmla="*/ 0 h 6"/>
                  <a:gd name="T24" fmla="*/ 77 w 79"/>
                  <a:gd name="T25" fmla="*/ 0 h 6"/>
                  <a:gd name="T26" fmla="*/ 76 w 79"/>
                  <a:gd name="T27" fmla="*/ 0 h 6"/>
                  <a:gd name="T28" fmla="*/ 73 w 79"/>
                  <a:gd name="T29" fmla="*/ 1 h 6"/>
                  <a:gd name="T30" fmla="*/ 70 w 79"/>
                  <a:gd name="T31" fmla="*/ 2 h 6"/>
                  <a:gd name="T32" fmla="*/ 64 w 79"/>
                  <a:gd name="T33" fmla="*/ 3 h 6"/>
                  <a:gd name="T34" fmla="*/ 58 w 79"/>
                  <a:gd name="T35" fmla="*/ 4 h 6"/>
                  <a:gd name="T36" fmla="*/ 50 w 79"/>
                  <a:gd name="T37" fmla="*/ 4 h 6"/>
                  <a:gd name="T38" fmla="*/ 42 w 79"/>
                  <a:gd name="T39" fmla="*/ 5 h 6"/>
                  <a:gd name="T40" fmla="*/ 32 w 79"/>
                  <a:gd name="T41" fmla="*/ 5 h 6"/>
                  <a:gd name="T42" fmla="*/ 21 w 79"/>
                  <a:gd name="T43" fmla="*/ 5 h 6"/>
                  <a:gd name="T44" fmla="*/ 11 w 79"/>
                  <a:gd name="T45" fmla="*/ 6 h 6"/>
                  <a:gd name="T46" fmla="*/ 0 w 79"/>
                  <a:gd name="T47" fmla="*/ 6 h 6"/>
                  <a:gd name="T48" fmla="*/ 0 w 79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9" h="6">
                    <a:moveTo>
                      <a:pt x="0" y="6"/>
                    </a:moveTo>
                    <a:lnTo>
                      <a:pt x="12" y="6"/>
                    </a:lnTo>
                    <a:lnTo>
                      <a:pt x="22" y="6"/>
                    </a:lnTo>
                    <a:lnTo>
                      <a:pt x="33" y="5"/>
                    </a:lnTo>
                    <a:lnTo>
                      <a:pt x="43" y="5"/>
                    </a:lnTo>
                    <a:lnTo>
                      <a:pt x="52" y="4"/>
                    </a:lnTo>
                    <a:lnTo>
                      <a:pt x="60" y="4"/>
                    </a:lnTo>
                    <a:lnTo>
                      <a:pt x="67" y="3"/>
                    </a:lnTo>
                    <a:lnTo>
                      <a:pt x="72" y="2"/>
                    </a:lnTo>
                    <a:lnTo>
                      <a:pt x="76" y="1"/>
                    </a:lnTo>
                    <a:lnTo>
                      <a:pt x="79" y="0"/>
                    </a:lnTo>
                    <a:lnTo>
                      <a:pt x="77" y="0"/>
                    </a:lnTo>
                    <a:lnTo>
                      <a:pt x="76" y="0"/>
                    </a:lnTo>
                    <a:lnTo>
                      <a:pt x="73" y="1"/>
                    </a:lnTo>
                    <a:lnTo>
                      <a:pt x="70" y="2"/>
                    </a:lnTo>
                    <a:lnTo>
                      <a:pt x="64" y="3"/>
                    </a:lnTo>
                    <a:lnTo>
                      <a:pt x="58" y="4"/>
                    </a:lnTo>
                    <a:lnTo>
                      <a:pt x="50" y="4"/>
                    </a:lnTo>
                    <a:lnTo>
                      <a:pt x="42" y="5"/>
                    </a:lnTo>
                    <a:lnTo>
                      <a:pt x="32" y="5"/>
                    </a:lnTo>
                    <a:lnTo>
                      <a:pt x="21" y="5"/>
                    </a:lnTo>
                    <a:lnTo>
                      <a:pt x="11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B8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2" name="Freeform 728">
                <a:extLst>
                  <a:ext uri="{FF2B5EF4-FFF2-40B4-BE49-F238E27FC236}">
                    <a16:creationId xmlns:a16="http://schemas.microsoft.com/office/drawing/2014/main" id="{A714732D-DA2D-204D-A032-A945C26B3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7" cy="6"/>
              </a:xfrm>
              <a:custGeom>
                <a:avLst/>
                <a:gdLst>
                  <a:gd name="T0" fmla="*/ 0 w 77"/>
                  <a:gd name="T1" fmla="*/ 6 h 6"/>
                  <a:gd name="T2" fmla="*/ 11 w 77"/>
                  <a:gd name="T3" fmla="*/ 6 h 6"/>
                  <a:gd name="T4" fmla="*/ 21 w 77"/>
                  <a:gd name="T5" fmla="*/ 5 h 6"/>
                  <a:gd name="T6" fmla="*/ 32 w 77"/>
                  <a:gd name="T7" fmla="*/ 5 h 6"/>
                  <a:gd name="T8" fmla="*/ 42 w 77"/>
                  <a:gd name="T9" fmla="*/ 5 h 6"/>
                  <a:gd name="T10" fmla="*/ 50 w 77"/>
                  <a:gd name="T11" fmla="*/ 4 h 6"/>
                  <a:gd name="T12" fmla="*/ 58 w 77"/>
                  <a:gd name="T13" fmla="*/ 4 h 6"/>
                  <a:gd name="T14" fmla="*/ 64 w 77"/>
                  <a:gd name="T15" fmla="*/ 3 h 6"/>
                  <a:gd name="T16" fmla="*/ 70 w 77"/>
                  <a:gd name="T17" fmla="*/ 2 h 6"/>
                  <a:gd name="T18" fmla="*/ 73 w 77"/>
                  <a:gd name="T19" fmla="*/ 1 h 6"/>
                  <a:gd name="T20" fmla="*/ 76 w 77"/>
                  <a:gd name="T21" fmla="*/ 0 h 6"/>
                  <a:gd name="T22" fmla="*/ 77 w 77"/>
                  <a:gd name="T23" fmla="*/ 0 h 6"/>
                  <a:gd name="T24" fmla="*/ 74 w 77"/>
                  <a:gd name="T25" fmla="*/ 0 h 6"/>
                  <a:gd name="T26" fmla="*/ 73 w 77"/>
                  <a:gd name="T27" fmla="*/ 0 h 6"/>
                  <a:gd name="T28" fmla="*/ 72 w 77"/>
                  <a:gd name="T29" fmla="*/ 1 h 6"/>
                  <a:gd name="T30" fmla="*/ 67 w 77"/>
                  <a:gd name="T31" fmla="*/ 2 h 6"/>
                  <a:gd name="T32" fmla="*/ 63 w 77"/>
                  <a:gd name="T33" fmla="*/ 3 h 6"/>
                  <a:gd name="T34" fmla="*/ 56 w 77"/>
                  <a:gd name="T35" fmla="*/ 3 h 6"/>
                  <a:gd name="T36" fmla="*/ 49 w 77"/>
                  <a:gd name="T37" fmla="*/ 4 h 6"/>
                  <a:gd name="T38" fmla="*/ 40 w 77"/>
                  <a:gd name="T39" fmla="*/ 5 h 6"/>
                  <a:gd name="T40" fmla="*/ 31 w 77"/>
                  <a:gd name="T41" fmla="*/ 5 h 6"/>
                  <a:gd name="T42" fmla="*/ 21 w 77"/>
                  <a:gd name="T43" fmla="*/ 5 h 6"/>
                  <a:gd name="T44" fmla="*/ 11 w 77"/>
                  <a:gd name="T45" fmla="*/ 5 h 6"/>
                  <a:gd name="T46" fmla="*/ 0 w 77"/>
                  <a:gd name="T47" fmla="*/ 5 h 6"/>
                  <a:gd name="T48" fmla="*/ 0 w 77"/>
                  <a:gd name="T49" fmla="*/ 6 h 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7" h="6">
                    <a:moveTo>
                      <a:pt x="0" y="6"/>
                    </a:moveTo>
                    <a:lnTo>
                      <a:pt x="11" y="6"/>
                    </a:lnTo>
                    <a:lnTo>
                      <a:pt x="21" y="5"/>
                    </a:lnTo>
                    <a:lnTo>
                      <a:pt x="32" y="5"/>
                    </a:lnTo>
                    <a:lnTo>
                      <a:pt x="42" y="5"/>
                    </a:lnTo>
                    <a:lnTo>
                      <a:pt x="50" y="4"/>
                    </a:lnTo>
                    <a:lnTo>
                      <a:pt x="58" y="4"/>
                    </a:lnTo>
                    <a:lnTo>
                      <a:pt x="64" y="3"/>
                    </a:lnTo>
                    <a:lnTo>
                      <a:pt x="70" y="2"/>
                    </a:lnTo>
                    <a:lnTo>
                      <a:pt x="73" y="1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72" y="1"/>
                    </a:lnTo>
                    <a:lnTo>
                      <a:pt x="67" y="2"/>
                    </a:lnTo>
                    <a:lnTo>
                      <a:pt x="63" y="3"/>
                    </a:lnTo>
                    <a:lnTo>
                      <a:pt x="56" y="3"/>
                    </a:lnTo>
                    <a:lnTo>
                      <a:pt x="49" y="4"/>
                    </a:lnTo>
                    <a:lnTo>
                      <a:pt x="40" y="5"/>
                    </a:lnTo>
                    <a:lnTo>
                      <a:pt x="31" y="5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8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3" name="Freeform 729">
                <a:extLst>
                  <a:ext uri="{FF2B5EF4-FFF2-40B4-BE49-F238E27FC236}">
                    <a16:creationId xmlns:a16="http://schemas.microsoft.com/office/drawing/2014/main" id="{8B36AFE0-243A-D84F-B91C-E8556C420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4" cy="5"/>
              </a:xfrm>
              <a:custGeom>
                <a:avLst/>
                <a:gdLst>
                  <a:gd name="T0" fmla="*/ 0 w 74"/>
                  <a:gd name="T1" fmla="*/ 5 h 5"/>
                  <a:gd name="T2" fmla="*/ 11 w 74"/>
                  <a:gd name="T3" fmla="*/ 5 h 5"/>
                  <a:gd name="T4" fmla="*/ 21 w 74"/>
                  <a:gd name="T5" fmla="*/ 5 h 5"/>
                  <a:gd name="T6" fmla="*/ 31 w 74"/>
                  <a:gd name="T7" fmla="*/ 5 h 5"/>
                  <a:gd name="T8" fmla="*/ 40 w 74"/>
                  <a:gd name="T9" fmla="*/ 5 h 5"/>
                  <a:gd name="T10" fmla="*/ 49 w 74"/>
                  <a:gd name="T11" fmla="*/ 4 h 5"/>
                  <a:gd name="T12" fmla="*/ 56 w 74"/>
                  <a:gd name="T13" fmla="*/ 3 h 5"/>
                  <a:gd name="T14" fmla="*/ 63 w 74"/>
                  <a:gd name="T15" fmla="*/ 3 h 5"/>
                  <a:gd name="T16" fmla="*/ 67 w 74"/>
                  <a:gd name="T17" fmla="*/ 2 h 5"/>
                  <a:gd name="T18" fmla="*/ 72 w 74"/>
                  <a:gd name="T19" fmla="*/ 1 h 5"/>
                  <a:gd name="T20" fmla="*/ 73 w 74"/>
                  <a:gd name="T21" fmla="*/ 0 h 5"/>
                  <a:gd name="T22" fmla="*/ 74 w 74"/>
                  <a:gd name="T23" fmla="*/ 0 h 5"/>
                  <a:gd name="T24" fmla="*/ 72 w 74"/>
                  <a:gd name="T25" fmla="*/ 0 h 5"/>
                  <a:gd name="T26" fmla="*/ 71 w 74"/>
                  <a:gd name="T27" fmla="*/ 0 h 5"/>
                  <a:gd name="T28" fmla="*/ 69 w 74"/>
                  <a:gd name="T29" fmla="*/ 1 h 5"/>
                  <a:gd name="T30" fmla="*/ 65 w 74"/>
                  <a:gd name="T31" fmla="*/ 2 h 5"/>
                  <a:gd name="T32" fmla="*/ 60 w 74"/>
                  <a:gd name="T33" fmla="*/ 3 h 5"/>
                  <a:gd name="T34" fmla="*/ 54 w 74"/>
                  <a:gd name="T35" fmla="*/ 3 h 5"/>
                  <a:gd name="T36" fmla="*/ 47 w 74"/>
                  <a:gd name="T37" fmla="*/ 4 h 5"/>
                  <a:gd name="T38" fmla="*/ 39 w 74"/>
                  <a:gd name="T39" fmla="*/ 4 h 5"/>
                  <a:gd name="T40" fmla="*/ 29 w 74"/>
                  <a:gd name="T41" fmla="*/ 5 h 5"/>
                  <a:gd name="T42" fmla="*/ 21 w 74"/>
                  <a:gd name="T43" fmla="*/ 5 h 5"/>
                  <a:gd name="T44" fmla="*/ 10 w 74"/>
                  <a:gd name="T45" fmla="*/ 5 h 5"/>
                  <a:gd name="T46" fmla="*/ 0 w 74"/>
                  <a:gd name="T47" fmla="*/ 5 h 5"/>
                  <a:gd name="T48" fmla="*/ 0 w 74"/>
                  <a:gd name="T49" fmla="*/ 5 h 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4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5"/>
                    </a:lnTo>
                    <a:lnTo>
                      <a:pt x="40" y="5"/>
                    </a:lnTo>
                    <a:lnTo>
                      <a:pt x="49" y="4"/>
                    </a:lnTo>
                    <a:lnTo>
                      <a:pt x="56" y="3"/>
                    </a:lnTo>
                    <a:lnTo>
                      <a:pt x="63" y="3"/>
                    </a:lnTo>
                    <a:lnTo>
                      <a:pt x="67" y="2"/>
                    </a:lnTo>
                    <a:lnTo>
                      <a:pt x="72" y="1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9" y="1"/>
                    </a:lnTo>
                    <a:lnTo>
                      <a:pt x="65" y="2"/>
                    </a:lnTo>
                    <a:lnTo>
                      <a:pt x="60" y="3"/>
                    </a:lnTo>
                    <a:lnTo>
                      <a:pt x="54" y="3"/>
                    </a:lnTo>
                    <a:lnTo>
                      <a:pt x="47" y="4"/>
                    </a:lnTo>
                    <a:lnTo>
                      <a:pt x="39" y="4"/>
                    </a:lnTo>
                    <a:lnTo>
                      <a:pt x="29" y="5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4" name="Freeform 730">
                <a:extLst>
                  <a:ext uri="{FF2B5EF4-FFF2-40B4-BE49-F238E27FC236}">
                    <a16:creationId xmlns:a16="http://schemas.microsoft.com/office/drawing/2014/main" id="{547497CC-B23E-2B4D-8DFE-1A0B89E7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72" cy="5"/>
              </a:xfrm>
              <a:custGeom>
                <a:avLst/>
                <a:gdLst>
                  <a:gd name="T0" fmla="*/ 0 w 72"/>
                  <a:gd name="T1" fmla="*/ 5 h 5"/>
                  <a:gd name="T2" fmla="*/ 10 w 72"/>
                  <a:gd name="T3" fmla="*/ 5 h 5"/>
                  <a:gd name="T4" fmla="*/ 21 w 72"/>
                  <a:gd name="T5" fmla="*/ 5 h 5"/>
                  <a:gd name="T6" fmla="*/ 29 w 72"/>
                  <a:gd name="T7" fmla="*/ 5 h 5"/>
                  <a:gd name="T8" fmla="*/ 39 w 72"/>
                  <a:gd name="T9" fmla="*/ 4 h 5"/>
                  <a:gd name="T10" fmla="*/ 47 w 72"/>
                  <a:gd name="T11" fmla="*/ 4 h 5"/>
                  <a:gd name="T12" fmla="*/ 54 w 72"/>
                  <a:gd name="T13" fmla="*/ 3 h 5"/>
                  <a:gd name="T14" fmla="*/ 60 w 72"/>
                  <a:gd name="T15" fmla="*/ 3 h 5"/>
                  <a:gd name="T16" fmla="*/ 65 w 72"/>
                  <a:gd name="T17" fmla="*/ 2 h 5"/>
                  <a:gd name="T18" fmla="*/ 69 w 72"/>
                  <a:gd name="T19" fmla="*/ 1 h 5"/>
                  <a:gd name="T20" fmla="*/ 71 w 72"/>
                  <a:gd name="T21" fmla="*/ 0 h 5"/>
                  <a:gd name="T22" fmla="*/ 72 w 72"/>
                  <a:gd name="T23" fmla="*/ 0 h 5"/>
                  <a:gd name="T24" fmla="*/ 69 w 72"/>
                  <a:gd name="T25" fmla="*/ 0 h 5"/>
                  <a:gd name="T26" fmla="*/ 68 w 72"/>
                  <a:gd name="T27" fmla="*/ 0 h 5"/>
                  <a:gd name="T28" fmla="*/ 65 w 72"/>
                  <a:gd name="T29" fmla="*/ 1 h 5"/>
                  <a:gd name="T30" fmla="*/ 61 w 72"/>
                  <a:gd name="T31" fmla="*/ 2 h 5"/>
                  <a:gd name="T32" fmla="*/ 56 w 72"/>
                  <a:gd name="T33" fmla="*/ 3 h 5"/>
                  <a:gd name="T34" fmla="*/ 49 w 72"/>
                  <a:gd name="T35" fmla="*/ 3 h 5"/>
                  <a:gd name="T36" fmla="*/ 41 w 72"/>
                  <a:gd name="T37" fmla="*/ 4 h 5"/>
                  <a:gd name="T38" fmla="*/ 31 w 72"/>
                  <a:gd name="T39" fmla="*/ 4 h 5"/>
                  <a:gd name="T40" fmla="*/ 21 w 72"/>
                  <a:gd name="T41" fmla="*/ 5 h 5"/>
                  <a:gd name="T42" fmla="*/ 11 w 72"/>
                  <a:gd name="T43" fmla="*/ 5 h 5"/>
                  <a:gd name="T44" fmla="*/ 0 w 72"/>
                  <a:gd name="T45" fmla="*/ 5 h 5"/>
                  <a:gd name="T46" fmla="*/ 0 w 72"/>
                  <a:gd name="T47" fmla="*/ 5 h 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2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29" y="5"/>
                    </a:lnTo>
                    <a:lnTo>
                      <a:pt x="39" y="4"/>
                    </a:lnTo>
                    <a:lnTo>
                      <a:pt x="47" y="4"/>
                    </a:lnTo>
                    <a:lnTo>
                      <a:pt x="54" y="3"/>
                    </a:lnTo>
                    <a:lnTo>
                      <a:pt x="60" y="3"/>
                    </a:lnTo>
                    <a:lnTo>
                      <a:pt x="65" y="2"/>
                    </a:lnTo>
                    <a:lnTo>
                      <a:pt x="69" y="1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5" y="1"/>
                    </a:lnTo>
                    <a:lnTo>
                      <a:pt x="61" y="2"/>
                    </a:lnTo>
                    <a:lnTo>
                      <a:pt x="56" y="3"/>
                    </a:lnTo>
                    <a:lnTo>
                      <a:pt x="49" y="3"/>
                    </a:lnTo>
                    <a:lnTo>
                      <a:pt x="41" y="4"/>
                    </a:lnTo>
                    <a:lnTo>
                      <a:pt x="31" y="4"/>
                    </a:lnTo>
                    <a:lnTo>
                      <a:pt x="21" y="5"/>
                    </a:lnTo>
                    <a:lnTo>
                      <a:pt x="11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282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5" name="Freeform 731">
                <a:extLst>
                  <a:ext uri="{FF2B5EF4-FFF2-40B4-BE49-F238E27FC236}">
                    <a16:creationId xmlns:a16="http://schemas.microsoft.com/office/drawing/2014/main" id="{8BA5875F-D807-F94A-9003-018233B7E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9" cy="5"/>
              </a:xfrm>
              <a:custGeom>
                <a:avLst/>
                <a:gdLst>
                  <a:gd name="T0" fmla="*/ 0 w 69"/>
                  <a:gd name="T1" fmla="*/ 5 h 5"/>
                  <a:gd name="T2" fmla="*/ 11 w 69"/>
                  <a:gd name="T3" fmla="*/ 5 h 5"/>
                  <a:gd name="T4" fmla="*/ 21 w 69"/>
                  <a:gd name="T5" fmla="*/ 5 h 5"/>
                  <a:gd name="T6" fmla="*/ 31 w 69"/>
                  <a:gd name="T7" fmla="*/ 4 h 5"/>
                  <a:gd name="T8" fmla="*/ 41 w 69"/>
                  <a:gd name="T9" fmla="*/ 4 h 5"/>
                  <a:gd name="T10" fmla="*/ 49 w 69"/>
                  <a:gd name="T11" fmla="*/ 3 h 5"/>
                  <a:gd name="T12" fmla="*/ 56 w 69"/>
                  <a:gd name="T13" fmla="*/ 3 h 5"/>
                  <a:gd name="T14" fmla="*/ 61 w 69"/>
                  <a:gd name="T15" fmla="*/ 2 h 5"/>
                  <a:gd name="T16" fmla="*/ 65 w 69"/>
                  <a:gd name="T17" fmla="*/ 1 h 5"/>
                  <a:gd name="T18" fmla="*/ 68 w 69"/>
                  <a:gd name="T19" fmla="*/ 0 h 5"/>
                  <a:gd name="T20" fmla="*/ 69 w 69"/>
                  <a:gd name="T21" fmla="*/ 0 h 5"/>
                  <a:gd name="T22" fmla="*/ 66 w 69"/>
                  <a:gd name="T23" fmla="*/ 0 h 5"/>
                  <a:gd name="T24" fmla="*/ 65 w 69"/>
                  <a:gd name="T25" fmla="*/ 0 h 5"/>
                  <a:gd name="T26" fmla="*/ 63 w 69"/>
                  <a:gd name="T27" fmla="*/ 1 h 5"/>
                  <a:gd name="T28" fmla="*/ 59 w 69"/>
                  <a:gd name="T29" fmla="*/ 2 h 5"/>
                  <a:gd name="T30" fmla="*/ 54 w 69"/>
                  <a:gd name="T31" fmla="*/ 3 h 5"/>
                  <a:gd name="T32" fmla="*/ 47 w 69"/>
                  <a:gd name="T33" fmla="*/ 3 h 5"/>
                  <a:gd name="T34" fmla="*/ 39 w 69"/>
                  <a:gd name="T35" fmla="*/ 4 h 5"/>
                  <a:gd name="T36" fmla="*/ 30 w 69"/>
                  <a:gd name="T37" fmla="*/ 4 h 5"/>
                  <a:gd name="T38" fmla="*/ 21 w 69"/>
                  <a:gd name="T39" fmla="*/ 5 h 5"/>
                  <a:gd name="T40" fmla="*/ 10 w 69"/>
                  <a:gd name="T41" fmla="*/ 5 h 5"/>
                  <a:gd name="T42" fmla="*/ 0 w 69"/>
                  <a:gd name="T43" fmla="*/ 5 h 5"/>
                  <a:gd name="T44" fmla="*/ 0 w 69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9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49" y="3"/>
                    </a:lnTo>
                    <a:lnTo>
                      <a:pt x="56" y="3"/>
                    </a:lnTo>
                    <a:lnTo>
                      <a:pt x="61" y="2"/>
                    </a:lnTo>
                    <a:lnTo>
                      <a:pt x="65" y="1"/>
                    </a:lnTo>
                    <a:lnTo>
                      <a:pt x="68" y="0"/>
                    </a:lnTo>
                    <a:lnTo>
                      <a:pt x="69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3" y="1"/>
                    </a:lnTo>
                    <a:lnTo>
                      <a:pt x="59" y="2"/>
                    </a:lnTo>
                    <a:lnTo>
                      <a:pt x="54" y="3"/>
                    </a:lnTo>
                    <a:lnTo>
                      <a:pt x="47" y="3"/>
                    </a:lnTo>
                    <a:lnTo>
                      <a:pt x="39" y="4"/>
                    </a:lnTo>
                    <a:lnTo>
                      <a:pt x="30" y="4"/>
                    </a:lnTo>
                    <a:lnTo>
                      <a:pt x="21" y="5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6" name="Freeform 732">
                <a:extLst>
                  <a:ext uri="{FF2B5EF4-FFF2-40B4-BE49-F238E27FC236}">
                    <a16:creationId xmlns:a16="http://schemas.microsoft.com/office/drawing/2014/main" id="{CB122402-5B7A-624E-AD0F-B741ED31F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6" cy="5"/>
              </a:xfrm>
              <a:custGeom>
                <a:avLst/>
                <a:gdLst>
                  <a:gd name="T0" fmla="*/ 0 w 66"/>
                  <a:gd name="T1" fmla="*/ 5 h 5"/>
                  <a:gd name="T2" fmla="*/ 10 w 66"/>
                  <a:gd name="T3" fmla="*/ 5 h 5"/>
                  <a:gd name="T4" fmla="*/ 21 w 66"/>
                  <a:gd name="T5" fmla="*/ 5 h 5"/>
                  <a:gd name="T6" fmla="*/ 30 w 66"/>
                  <a:gd name="T7" fmla="*/ 4 h 5"/>
                  <a:gd name="T8" fmla="*/ 39 w 66"/>
                  <a:gd name="T9" fmla="*/ 4 h 5"/>
                  <a:gd name="T10" fmla="*/ 47 w 66"/>
                  <a:gd name="T11" fmla="*/ 3 h 5"/>
                  <a:gd name="T12" fmla="*/ 54 w 66"/>
                  <a:gd name="T13" fmla="*/ 3 h 5"/>
                  <a:gd name="T14" fmla="*/ 59 w 66"/>
                  <a:gd name="T15" fmla="*/ 2 h 5"/>
                  <a:gd name="T16" fmla="*/ 63 w 66"/>
                  <a:gd name="T17" fmla="*/ 1 h 5"/>
                  <a:gd name="T18" fmla="*/ 65 w 66"/>
                  <a:gd name="T19" fmla="*/ 0 h 5"/>
                  <a:gd name="T20" fmla="*/ 66 w 66"/>
                  <a:gd name="T21" fmla="*/ 0 h 5"/>
                  <a:gd name="T22" fmla="*/ 64 w 66"/>
                  <a:gd name="T23" fmla="*/ 0 h 5"/>
                  <a:gd name="T24" fmla="*/ 63 w 66"/>
                  <a:gd name="T25" fmla="*/ 0 h 5"/>
                  <a:gd name="T26" fmla="*/ 60 w 66"/>
                  <a:gd name="T27" fmla="*/ 1 h 5"/>
                  <a:gd name="T28" fmla="*/ 57 w 66"/>
                  <a:gd name="T29" fmla="*/ 2 h 5"/>
                  <a:gd name="T30" fmla="*/ 51 w 66"/>
                  <a:gd name="T31" fmla="*/ 3 h 5"/>
                  <a:gd name="T32" fmla="*/ 45 w 66"/>
                  <a:gd name="T33" fmla="*/ 3 h 5"/>
                  <a:gd name="T34" fmla="*/ 37 w 66"/>
                  <a:gd name="T35" fmla="*/ 4 h 5"/>
                  <a:gd name="T36" fmla="*/ 28 w 66"/>
                  <a:gd name="T37" fmla="*/ 4 h 5"/>
                  <a:gd name="T38" fmla="*/ 20 w 66"/>
                  <a:gd name="T39" fmla="*/ 4 h 5"/>
                  <a:gd name="T40" fmla="*/ 10 w 66"/>
                  <a:gd name="T41" fmla="*/ 5 h 5"/>
                  <a:gd name="T42" fmla="*/ 0 w 66"/>
                  <a:gd name="T43" fmla="*/ 5 h 5"/>
                  <a:gd name="T44" fmla="*/ 0 w 66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6" h="5">
                    <a:moveTo>
                      <a:pt x="0" y="5"/>
                    </a:moveTo>
                    <a:lnTo>
                      <a:pt x="10" y="5"/>
                    </a:lnTo>
                    <a:lnTo>
                      <a:pt x="21" y="5"/>
                    </a:lnTo>
                    <a:lnTo>
                      <a:pt x="30" y="4"/>
                    </a:lnTo>
                    <a:lnTo>
                      <a:pt x="39" y="4"/>
                    </a:lnTo>
                    <a:lnTo>
                      <a:pt x="47" y="3"/>
                    </a:lnTo>
                    <a:lnTo>
                      <a:pt x="54" y="3"/>
                    </a:lnTo>
                    <a:lnTo>
                      <a:pt x="59" y="2"/>
                    </a:lnTo>
                    <a:lnTo>
                      <a:pt x="63" y="1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3" y="0"/>
                    </a:lnTo>
                    <a:lnTo>
                      <a:pt x="60" y="1"/>
                    </a:lnTo>
                    <a:lnTo>
                      <a:pt x="57" y="2"/>
                    </a:lnTo>
                    <a:lnTo>
                      <a:pt x="51" y="3"/>
                    </a:lnTo>
                    <a:lnTo>
                      <a:pt x="45" y="3"/>
                    </a:lnTo>
                    <a:lnTo>
                      <a:pt x="37" y="4"/>
                    </a:lnTo>
                    <a:lnTo>
                      <a:pt x="28" y="4"/>
                    </a:lnTo>
                    <a:lnTo>
                      <a:pt x="20" y="4"/>
                    </a:lnTo>
                    <a:lnTo>
                      <a:pt x="1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7" name="Freeform 733">
                <a:extLst>
                  <a:ext uri="{FF2B5EF4-FFF2-40B4-BE49-F238E27FC236}">
                    <a16:creationId xmlns:a16="http://schemas.microsoft.com/office/drawing/2014/main" id="{6923E3CE-A44E-5447-9B54-2EE116E5D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4" cy="5"/>
              </a:xfrm>
              <a:custGeom>
                <a:avLst/>
                <a:gdLst>
                  <a:gd name="T0" fmla="*/ 0 w 64"/>
                  <a:gd name="T1" fmla="*/ 5 h 5"/>
                  <a:gd name="T2" fmla="*/ 10 w 64"/>
                  <a:gd name="T3" fmla="*/ 5 h 5"/>
                  <a:gd name="T4" fmla="*/ 20 w 64"/>
                  <a:gd name="T5" fmla="*/ 4 h 5"/>
                  <a:gd name="T6" fmla="*/ 28 w 64"/>
                  <a:gd name="T7" fmla="*/ 4 h 5"/>
                  <a:gd name="T8" fmla="*/ 37 w 64"/>
                  <a:gd name="T9" fmla="*/ 4 h 5"/>
                  <a:gd name="T10" fmla="*/ 45 w 64"/>
                  <a:gd name="T11" fmla="*/ 3 h 5"/>
                  <a:gd name="T12" fmla="*/ 51 w 64"/>
                  <a:gd name="T13" fmla="*/ 3 h 5"/>
                  <a:gd name="T14" fmla="*/ 57 w 64"/>
                  <a:gd name="T15" fmla="*/ 2 h 5"/>
                  <a:gd name="T16" fmla="*/ 60 w 64"/>
                  <a:gd name="T17" fmla="*/ 1 h 5"/>
                  <a:gd name="T18" fmla="*/ 63 w 64"/>
                  <a:gd name="T19" fmla="*/ 0 h 5"/>
                  <a:gd name="T20" fmla="*/ 64 w 64"/>
                  <a:gd name="T21" fmla="*/ 0 h 5"/>
                  <a:gd name="T22" fmla="*/ 61 w 64"/>
                  <a:gd name="T23" fmla="*/ 0 h 5"/>
                  <a:gd name="T24" fmla="*/ 60 w 64"/>
                  <a:gd name="T25" fmla="*/ 0 h 5"/>
                  <a:gd name="T26" fmla="*/ 57 w 64"/>
                  <a:gd name="T27" fmla="*/ 1 h 5"/>
                  <a:gd name="T28" fmla="*/ 54 w 64"/>
                  <a:gd name="T29" fmla="*/ 2 h 5"/>
                  <a:gd name="T30" fmla="*/ 50 w 64"/>
                  <a:gd name="T31" fmla="*/ 2 h 5"/>
                  <a:gd name="T32" fmla="*/ 43 w 64"/>
                  <a:gd name="T33" fmla="*/ 3 h 5"/>
                  <a:gd name="T34" fmla="*/ 36 w 64"/>
                  <a:gd name="T35" fmla="*/ 3 h 5"/>
                  <a:gd name="T36" fmla="*/ 28 w 64"/>
                  <a:gd name="T37" fmla="*/ 4 h 5"/>
                  <a:gd name="T38" fmla="*/ 19 w 64"/>
                  <a:gd name="T39" fmla="*/ 4 h 5"/>
                  <a:gd name="T40" fmla="*/ 10 w 64"/>
                  <a:gd name="T41" fmla="*/ 4 h 5"/>
                  <a:gd name="T42" fmla="*/ 0 w 64"/>
                  <a:gd name="T43" fmla="*/ 4 h 5"/>
                  <a:gd name="T44" fmla="*/ 0 w 64"/>
                  <a:gd name="T45" fmla="*/ 5 h 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4" h="5">
                    <a:moveTo>
                      <a:pt x="0" y="5"/>
                    </a:moveTo>
                    <a:lnTo>
                      <a:pt x="10" y="5"/>
                    </a:lnTo>
                    <a:lnTo>
                      <a:pt x="20" y="4"/>
                    </a:lnTo>
                    <a:lnTo>
                      <a:pt x="28" y="4"/>
                    </a:lnTo>
                    <a:lnTo>
                      <a:pt x="37" y="4"/>
                    </a:lnTo>
                    <a:lnTo>
                      <a:pt x="45" y="3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60" y="1"/>
                    </a:lnTo>
                    <a:lnTo>
                      <a:pt x="63" y="0"/>
                    </a:lnTo>
                    <a:lnTo>
                      <a:pt x="64" y="0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7" y="1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3" y="3"/>
                    </a:lnTo>
                    <a:lnTo>
                      <a:pt x="36" y="3"/>
                    </a:lnTo>
                    <a:lnTo>
                      <a:pt x="28" y="4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8" name="Freeform 734">
                <a:extLst>
                  <a:ext uri="{FF2B5EF4-FFF2-40B4-BE49-F238E27FC236}">
                    <a16:creationId xmlns:a16="http://schemas.microsoft.com/office/drawing/2014/main" id="{3916EA5D-5592-C649-BCB6-82F7A834E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1" cy="4"/>
              </a:xfrm>
              <a:custGeom>
                <a:avLst/>
                <a:gdLst>
                  <a:gd name="T0" fmla="*/ 0 w 61"/>
                  <a:gd name="T1" fmla="*/ 4 h 4"/>
                  <a:gd name="T2" fmla="*/ 10 w 61"/>
                  <a:gd name="T3" fmla="*/ 4 h 4"/>
                  <a:gd name="T4" fmla="*/ 19 w 61"/>
                  <a:gd name="T5" fmla="*/ 4 h 4"/>
                  <a:gd name="T6" fmla="*/ 28 w 61"/>
                  <a:gd name="T7" fmla="*/ 4 h 4"/>
                  <a:gd name="T8" fmla="*/ 36 w 61"/>
                  <a:gd name="T9" fmla="*/ 3 h 4"/>
                  <a:gd name="T10" fmla="*/ 43 w 61"/>
                  <a:gd name="T11" fmla="*/ 3 h 4"/>
                  <a:gd name="T12" fmla="*/ 50 w 61"/>
                  <a:gd name="T13" fmla="*/ 2 h 4"/>
                  <a:gd name="T14" fmla="*/ 54 w 61"/>
                  <a:gd name="T15" fmla="*/ 2 h 4"/>
                  <a:gd name="T16" fmla="*/ 57 w 61"/>
                  <a:gd name="T17" fmla="*/ 1 h 4"/>
                  <a:gd name="T18" fmla="*/ 60 w 61"/>
                  <a:gd name="T19" fmla="*/ 0 h 4"/>
                  <a:gd name="T20" fmla="*/ 61 w 61"/>
                  <a:gd name="T21" fmla="*/ 0 h 4"/>
                  <a:gd name="T22" fmla="*/ 58 w 61"/>
                  <a:gd name="T23" fmla="*/ 0 h 4"/>
                  <a:gd name="T24" fmla="*/ 57 w 61"/>
                  <a:gd name="T25" fmla="*/ 0 h 4"/>
                  <a:gd name="T26" fmla="*/ 56 w 61"/>
                  <a:gd name="T27" fmla="*/ 1 h 4"/>
                  <a:gd name="T28" fmla="*/ 52 w 61"/>
                  <a:gd name="T29" fmla="*/ 2 h 4"/>
                  <a:gd name="T30" fmla="*/ 47 w 61"/>
                  <a:gd name="T31" fmla="*/ 2 h 4"/>
                  <a:gd name="T32" fmla="*/ 41 w 61"/>
                  <a:gd name="T33" fmla="*/ 3 h 4"/>
                  <a:gd name="T34" fmla="*/ 35 w 61"/>
                  <a:gd name="T35" fmla="*/ 3 h 4"/>
                  <a:gd name="T36" fmla="*/ 27 w 61"/>
                  <a:gd name="T37" fmla="*/ 4 h 4"/>
                  <a:gd name="T38" fmla="*/ 18 w 61"/>
                  <a:gd name="T39" fmla="*/ 4 h 4"/>
                  <a:gd name="T40" fmla="*/ 9 w 61"/>
                  <a:gd name="T41" fmla="*/ 4 h 4"/>
                  <a:gd name="T42" fmla="*/ 0 w 61"/>
                  <a:gd name="T43" fmla="*/ 4 h 4"/>
                  <a:gd name="T44" fmla="*/ 0 w 61"/>
                  <a:gd name="T45" fmla="*/ 4 h 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1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4"/>
                    </a:lnTo>
                    <a:lnTo>
                      <a:pt x="36" y="3"/>
                    </a:lnTo>
                    <a:lnTo>
                      <a:pt x="43" y="3"/>
                    </a:lnTo>
                    <a:lnTo>
                      <a:pt x="50" y="2"/>
                    </a:lnTo>
                    <a:lnTo>
                      <a:pt x="54" y="2"/>
                    </a:lnTo>
                    <a:lnTo>
                      <a:pt x="57" y="1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6" y="1"/>
                    </a:lnTo>
                    <a:lnTo>
                      <a:pt x="52" y="2"/>
                    </a:lnTo>
                    <a:lnTo>
                      <a:pt x="47" y="2"/>
                    </a:lnTo>
                    <a:lnTo>
                      <a:pt x="41" y="3"/>
                    </a:lnTo>
                    <a:lnTo>
                      <a:pt x="35" y="3"/>
                    </a:lnTo>
                    <a:lnTo>
                      <a:pt x="27" y="4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979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29" name="Freeform 735">
                <a:extLst>
                  <a:ext uri="{FF2B5EF4-FFF2-40B4-BE49-F238E27FC236}">
                    <a16:creationId xmlns:a16="http://schemas.microsoft.com/office/drawing/2014/main" id="{43157FEB-FF8E-7746-A824-3CDB3A3D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8" cy="4"/>
              </a:xfrm>
              <a:custGeom>
                <a:avLst/>
                <a:gdLst>
                  <a:gd name="T0" fmla="*/ 0 w 58"/>
                  <a:gd name="T1" fmla="*/ 4 h 4"/>
                  <a:gd name="T2" fmla="*/ 9 w 58"/>
                  <a:gd name="T3" fmla="*/ 4 h 4"/>
                  <a:gd name="T4" fmla="*/ 18 w 58"/>
                  <a:gd name="T5" fmla="*/ 4 h 4"/>
                  <a:gd name="T6" fmla="*/ 27 w 58"/>
                  <a:gd name="T7" fmla="*/ 4 h 4"/>
                  <a:gd name="T8" fmla="*/ 35 w 58"/>
                  <a:gd name="T9" fmla="*/ 3 h 4"/>
                  <a:gd name="T10" fmla="*/ 41 w 58"/>
                  <a:gd name="T11" fmla="*/ 3 h 4"/>
                  <a:gd name="T12" fmla="*/ 47 w 58"/>
                  <a:gd name="T13" fmla="*/ 2 h 4"/>
                  <a:gd name="T14" fmla="*/ 52 w 58"/>
                  <a:gd name="T15" fmla="*/ 2 h 4"/>
                  <a:gd name="T16" fmla="*/ 56 w 58"/>
                  <a:gd name="T17" fmla="*/ 1 h 4"/>
                  <a:gd name="T18" fmla="*/ 57 w 58"/>
                  <a:gd name="T19" fmla="*/ 0 h 4"/>
                  <a:gd name="T20" fmla="*/ 58 w 58"/>
                  <a:gd name="T21" fmla="*/ 0 h 4"/>
                  <a:gd name="T22" fmla="*/ 56 w 58"/>
                  <a:gd name="T23" fmla="*/ 0 h 4"/>
                  <a:gd name="T24" fmla="*/ 55 w 58"/>
                  <a:gd name="T25" fmla="*/ 0 h 4"/>
                  <a:gd name="T26" fmla="*/ 52 w 58"/>
                  <a:gd name="T27" fmla="*/ 1 h 4"/>
                  <a:gd name="T28" fmla="*/ 48 w 58"/>
                  <a:gd name="T29" fmla="*/ 2 h 4"/>
                  <a:gd name="T30" fmla="*/ 43 w 58"/>
                  <a:gd name="T31" fmla="*/ 2 h 4"/>
                  <a:gd name="T32" fmla="*/ 36 w 58"/>
                  <a:gd name="T33" fmla="*/ 3 h 4"/>
                  <a:gd name="T34" fmla="*/ 28 w 58"/>
                  <a:gd name="T35" fmla="*/ 3 h 4"/>
                  <a:gd name="T36" fmla="*/ 19 w 58"/>
                  <a:gd name="T37" fmla="*/ 4 h 4"/>
                  <a:gd name="T38" fmla="*/ 10 w 58"/>
                  <a:gd name="T39" fmla="*/ 4 h 4"/>
                  <a:gd name="T40" fmla="*/ 0 w 58"/>
                  <a:gd name="T41" fmla="*/ 4 h 4"/>
                  <a:gd name="T42" fmla="*/ 0 w 58"/>
                  <a:gd name="T43" fmla="*/ 4 h 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58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4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7" y="2"/>
                    </a:lnTo>
                    <a:lnTo>
                      <a:pt x="52" y="2"/>
                    </a:lnTo>
                    <a:lnTo>
                      <a:pt x="56" y="1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56" y="0"/>
                    </a:lnTo>
                    <a:lnTo>
                      <a:pt x="55" y="0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3" y="2"/>
                    </a:lnTo>
                    <a:lnTo>
                      <a:pt x="36" y="3"/>
                    </a:lnTo>
                    <a:lnTo>
                      <a:pt x="28" y="3"/>
                    </a:lnTo>
                    <a:lnTo>
                      <a:pt x="19" y="4"/>
                    </a:lnTo>
                    <a:lnTo>
                      <a:pt x="1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0" name="Freeform 736">
                <a:extLst>
                  <a:ext uri="{FF2B5EF4-FFF2-40B4-BE49-F238E27FC236}">
                    <a16:creationId xmlns:a16="http://schemas.microsoft.com/office/drawing/2014/main" id="{A45E27B4-A2DE-074F-AC14-A7BD224ED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6" cy="4"/>
              </a:xfrm>
              <a:custGeom>
                <a:avLst/>
                <a:gdLst>
                  <a:gd name="T0" fmla="*/ 0 w 56"/>
                  <a:gd name="T1" fmla="*/ 4 h 4"/>
                  <a:gd name="T2" fmla="*/ 10 w 56"/>
                  <a:gd name="T3" fmla="*/ 4 h 4"/>
                  <a:gd name="T4" fmla="*/ 19 w 56"/>
                  <a:gd name="T5" fmla="*/ 4 h 4"/>
                  <a:gd name="T6" fmla="*/ 28 w 56"/>
                  <a:gd name="T7" fmla="*/ 3 h 4"/>
                  <a:gd name="T8" fmla="*/ 36 w 56"/>
                  <a:gd name="T9" fmla="*/ 3 h 4"/>
                  <a:gd name="T10" fmla="*/ 43 w 56"/>
                  <a:gd name="T11" fmla="*/ 2 h 4"/>
                  <a:gd name="T12" fmla="*/ 48 w 56"/>
                  <a:gd name="T13" fmla="*/ 2 h 4"/>
                  <a:gd name="T14" fmla="*/ 52 w 56"/>
                  <a:gd name="T15" fmla="*/ 1 h 4"/>
                  <a:gd name="T16" fmla="*/ 55 w 56"/>
                  <a:gd name="T17" fmla="*/ 0 h 4"/>
                  <a:gd name="T18" fmla="*/ 56 w 56"/>
                  <a:gd name="T19" fmla="*/ 0 h 4"/>
                  <a:gd name="T20" fmla="*/ 53 w 56"/>
                  <a:gd name="T21" fmla="*/ 0 h 4"/>
                  <a:gd name="T22" fmla="*/ 52 w 56"/>
                  <a:gd name="T23" fmla="*/ 0 h 4"/>
                  <a:gd name="T24" fmla="*/ 50 w 56"/>
                  <a:gd name="T25" fmla="*/ 1 h 4"/>
                  <a:gd name="T26" fmla="*/ 46 w 56"/>
                  <a:gd name="T27" fmla="*/ 2 h 4"/>
                  <a:gd name="T28" fmla="*/ 41 w 56"/>
                  <a:gd name="T29" fmla="*/ 2 h 4"/>
                  <a:gd name="T30" fmla="*/ 34 w 56"/>
                  <a:gd name="T31" fmla="*/ 3 h 4"/>
                  <a:gd name="T32" fmla="*/ 27 w 56"/>
                  <a:gd name="T33" fmla="*/ 3 h 4"/>
                  <a:gd name="T34" fmla="*/ 18 w 56"/>
                  <a:gd name="T35" fmla="*/ 4 h 4"/>
                  <a:gd name="T36" fmla="*/ 9 w 56"/>
                  <a:gd name="T37" fmla="*/ 4 h 4"/>
                  <a:gd name="T38" fmla="*/ 0 w 56"/>
                  <a:gd name="T39" fmla="*/ 4 h 4"/>
                  <a:gd name="T40" fmla="*/ 0 w 56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6" h="4">
                    <a:moveTo>
                      <a:pt x="0" y="4"/>
                    </a:moveTo>
                    <a:lnTo>
                      <a:pt x="10" y="4"/>
                    </a:lnTo>
                    <a:lnTo>
                      <a:pt x="19" y="4"/>
                    </a:lnTo>
                    <a:lnTo>
                      <a:pt x="28" y="3"/>
                    </a:lnTo>
                    <a:lnTo>
                      <a:pt x="36" y="3"/>
                    </a:lnTo>
                    <a:lnTo>
                      <a:pt x="43" y="2"/>
                    </a:lnTo>
                    <a:lnTo>
                      <a:pt x="48" y="2"/>
                    </a:lnTo>
                    <a:lnTo>
                      <a:pt x="52" y="1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2" y="0"/>
                    </a:lnTo>
                    <a:lnTo>
                      <a:pt x="50" y="1"/>
                    </a:lnTo>
                    <a:lnTo>
                      <a:pt x="46" y="2"/>
                    </a:lnTo>
                    <a:lnTo>
                      <a:pt x="41" y="2"/>
                    </a:lnTo>
                    <a:lnTo>
                      <a:pt x="34" y="3"/>
                    </a:lnTo>
                    <a:lnTo>
                      <a:pt x="27" y="3"/>
                    </a:lnTo>
                    <a:lnTo>
                      <a:pt x="18" y="4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676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1" name="Freeform 737">
                <a:extLst>
                  <a:ext uri="{FF2B5EF4-FFF2-40B4-BE49-F238E27FC236}">
                    <a16:creationId xmlns:a16="http://schemas.microsoft.com/office/drawing/2014/main" id="{B88269B9-3CBD-0A47-9462-E8EA7D96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3" cy="4"/>
              </a:xfrm>
              <a:custGeom>
                <a:avLst/>
                <a:gdLst>
                  <a:gd name="T0" fmla="*/ 0 w 53"/>
                  <a:gd name="T1" fmla="*/ 4 h 4"/>
                  <a:gd name="T2" fmla="*/ 9 w 53"/>
                  <a:gd name="T3" fmla="*/ 4 h 4"/>
                  <a:gd name="T4" fmla="*/ 18 w 53"/>
                  <a:gd name="T5" fmla="*/ 4 h 4"/>
                  <a:gd name="T6" fmla="*/ 27 w 53"/>
                  <a:gd name="T7" fmla="*/ 3 h 4"/>
                  <a:gd name="T8" fmla="*/ 34 w 53"/>
                  <a:gd name="T9" fmla="*/ 3 h 4"/>
                  <a:gd name="T10" fmla="*/ 41 w 53"/>
                  <a:gd name="T11" fmla="*/ 2 h 4"/>
                  <a:gd name="T12" fmla="*/ 46 w 53"/>
                  <a:gd name="T13" fmla="*/ 2 h 4"/>
                  <a:gd name="T14" fmla="*/ 50 w 53"/>
                  <a:gd name="T15" fmla="*/ 1 h 4"/>
                  <a:gd name="T16" fmla="*/ 52 w 53"/>
                  <a:gd name="T17" fmla="*/ 0 h 4"/>
                  <a:gd name="T18" fmla="*/ 53 w 53"/>
                  <a:gd name="T19" fmla="*/ 0 h 4"/>
                  <a:gd name="T20" fmla="*/ 50 w 53"/>
                  <a:gd name="T21" fmla="*/ 0 h 4"/>
                  <a:gd name="T22" fmla="*/ 50 w 53"/>
                  <a:gd name="T23" fmla="*/ 0 h 4"/>
                  <a:gd name="T24" fmla="*/ 47 w 53"/>
                  <a:gd name="T25" fmla="*/ 1 h 4"/>
                  <a:gd name="T26" fmla="*/ 43 w 53"/>
                  <a:gd name="T27" fmla="*/ 2 h 4"/>
                  <a:gd name="T28" fmla="*/ 38 w 53"/>
                  <a:gd name="T29" fmla="*/ 2 h 4"/>
                  <a:gd name="T30" fmla="*/ 32 w 53"/>
                  <a:gd name="T31" fmla="*/ 3 h 4"/>
                  <a:gd name="T32" fmla="*/ 25 w 53"/>
                  <a:gd name="T33" fmla="*/ 3 h 4"/>
                  <a:gd name="T34" fmla="*/ 17 w 53"/>
                  <a:gd name="T35" fmla="*/ 3 h 4"/>
                  <a:gd name="T36" fmla="*/ 9 w 53"/>
                  <a:gd name="T37" fmla="*/ 4 h 4"/>
                  <a:gd name="T38" fmla="*/ 0 w 53"/>
                  <a:gd name="T39" fmla="*/ 4 h 4"/>
                  <a:gd name="T40" fmla="*/ 0 w 53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3" h="4">
                    <a:moveTo>
                      <a:pt x="0" y="4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27" y="3"/>
                    </a:lnTo>
                    <a:lnTo>
                      <a:pt x="34" y="3"/>
                    </a:lnTo>
                    <a:lnTo>
                      <a:pt x="41" y="2"/>
                    </a:lnTo>
                    <a:lnTo>
                      <a:pt x="46" y="2"/>
                    </a:lnTo>
                    <a:lnTo>
                      <a:pt x="50" y="1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7" y="1"/>
                    </a:lnTo>
                    <a:lnTo>
                      <a:pt x="43" y="2"/>
                    </a:lnTo>
                    <a:lnTo>
                      <a:pt x="38" y="2"/>
                    </a:lnTo>
                    <a:lnTo>
                      <a:pt x="32" y="3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474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2" name="Freeform 738">
                <a:extLst>
                  <a:ext uri="{FF2B5EF4-FFF2-40B4-BE49-F238E27FC236}">
                    <a16:creationId xmlns:a16="http://schemas.microsoft.com/office/drawing/2014/main" id="{19CBC800-2505-AC43-BF2D-6D06FE2F6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50" cy="4"/>
              </a:xfrm>
              <a:custGeom>
                <a:avLst/>
                <a:gdLst>
                  <a:gd name="T0" fmla="*/ 0 w 50"/>
                  <a:gd name="T1" fmla="*/ 4 h 4"/>
                  <a:gd name="T2" fmla="*/ 9 w 50"/>
                  <a:gd name="T3" fmla="*/ 4 h 4"/>
                  <a:gd name="T4" fmla="*/ 17 w 50"/>
                  <a:gd name="T5" fmla="*/ 3 h 4"/>
                  <a:gd name="T6" fmla="*/ 25 w 50"/>
                  <a:gd name="T7" fmla="*/ 3 h 4"/>
                  <a:gd name="T8" fmla="*/ 32 w 50"/>
                  <a:gd name="T9" fmla="*/ 3 h 4"/>
                  <a:gd name="T10" fmla="*/ 38 w 50"/>
                  <a:gd name="T11" fmla="*/ 2 h 4"/>
                  <a:gd name="T12" fmla="*/ 43 w 50"/>
                  <a:gd name="T13" fmla="*/ 2 h 4"/>
                  <a:gd name="T14" fmla="*/ 47 w 50"/>
                  <a:gd name="T15" fmla="*/ 1 h 4"/>
                  <a:gd name="T16" fmla="*/ 50 w 50"/>
                  <a:gd name="T17" fmla="*/ 0 h 4"/>
                  <a:gd name="T18" fmla="*/ 50 w 50"/>
                  <a:gd name="T19" fmla="*/ 0 h 4"/>
                  <a:gd name="T20" fmla="*/ 48 w 50"/>
                  <a:gd name="T21" fmla="*/ 0 h 4"/>
                  <a:gd name="T22" fmla="*/ 47 w 50"/>
                  <a:gd name="T23" fmla="*/ 0 h 4"/>
                  <a:gd name="T24" fmla="*/ 45 w 50"/>
                  <a:gd name="T25" fmla="*/ 1 h 4"/>
                  <a:gd name="T26" fmla="*/ 42 w 50"/>
                  <a:gd name="T27" fmla="*/ 1 h 4"/>
                  <a:gd name="T28" fmla="*/ 36 w 50"/>
                  <a:gd name="T29" fmla="*/ 2 h 4"/>
                  <a:gd name="T30" fmla="*/ 30 w 50"/>
                  <a:gd name="T31" fmla="*/ 2 h 4"/>
                  <a:gd name="T32" fmla="*/ 24 w 50"/>
                  <a:gd name="T33" fmla="*/ 3 h 4"/>
                  <a:gd name="T34" fmla="*/ 16 w 50"/>
                  <a:gd name="T35" fmla="*/ 3 h 4"/>
                  <a:gd name="T36" fmla="*/ 8 w 50"/>
                  <a:gd name="T37" fmla="*/ 3 h 4"/>
                  <a:gd name="T38" fmla="*/ 0 w 50"/>
                  <a:gd name="T39" fmla="*/ 3 h 4"/>
                  <a:gd name="T40" fmla="*/ 0 w 50"/>
                  <a:gd name="T41" fmla="*/ 4 h 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0" h="4">
                    <a:moveTo>
                      <a:pt x="0" y="4"/>
                    </a:moveTo>
                    <a:lnTo>
                      <a:pt x="9" y="4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3"/>
                    </a:lnTo>
                    <a:lnTo>
                      <a:pt x="38" y="2"/>
                    </a:lnTo>
                    <a:lnTo>
                      <a:pt x="43" y="2"/>
                    </a:lnTo>
                    <a:lnTo>
                      <a:pt x="47" y="1"/>
                    </a:lnTo>
                    <a:lnTo>
                      <a:pt x="50" y="0"/>
                    </a:lnTo>
                    <a:lnTo>
                      <a:pt x="48" y="0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2" y="1"/>
                    </a:lnTo>
                    <a:lnTo>
                      <a:pt x="36" y="2"/>
                    </a:lnTo>
                    <a:lnTo>
                      <a:pt x="30" y="2"/>
                    </a:lnTo>
                    <a:lnTo>
                      <a:pt x="24" y="3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3" name="Freeform 739">
                <a:extLst>
                  <a:ext uri="{FF2B5EF4-FFF2-40B4-BE49-F238E27FC236}">
                    <a16:creationId xmlns:a16="http://schemas.microsoft.com/office/drawing/2014/main" id="{19EFC2FE-072D-B34E-8113-0703AC41E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8" cy="3"/>
              </a:xfrm>
              <a:custGeom>
                <a:avLst/>
                <a:gdLst>
                  <a:gd name="T0" fmla="*/ 0 w 48"/>
                  <a:gd name="T1" fmla="*/ 3 h 3"/>
                  <a:gd name="T2" fmla="*/ 8 w 48"/>
                  <a:gd name="T3" fmla="*/ 3 h 3"/>
                  <a:gd name="T4" fmla="*/ 16 w 48"/>
                  <a:gd name="T5" fmla="*/ 3 h 3"/>
                  <a:gd name="T6" fmla="*/ 24 w 48"/>
                  <a:gd name="T7" fmla="*/ 3 h 3"/>
                  <a:gd name="T8" fmla="*/ 30 w 48"/>
                  <a:gd name="T9" fmla="*/ 2 h 3"/>
                  <a:gd name="T10" fmla="*/ 36 w 48"/>
                  <a:gd name="T11" fmla="*/ 2 h 3"/>
                  <a:gd name="T12" fmla="*/ 42 w 48"/>
                  <a:gd name="T13" fmla="*/ 1 h 3"/>
                  <a:gd name="T14" fmla="*/ 45 w 48"/>
                  <a:gd name="T15" fmla="*/ 1 h 3"/>
                  <a:gd name="T16" fmla="*/ 47 w 48"/>
                  <a:gd name="T17" fmla="*/ 0 h 3"/>
                  <a:gd name="T18" fmla="*/ 48 w 48"/>
                  <a:gd name="T19" fmla="*/ 0 h 3"/>
                  <a:gd name="T20" fmla="*/ 45 w 48"/>
                  <a:gd name="T21" fmla="*/ 0 h 3"/>
                  <a:gd name="T22" fmla="*/ 44 w 48"/>
                  <a:gd name="T23" fmla="*/ 0 h 3"/>
                  <a:gd name="T24" fmla="*/ 42 w 48"/>
                  <a:gd name="T25" fmla="*/ 1 h 3"/>
                  <a:gd name="T26" fmla="*/ 37 w 48"/>
                  <a:gd name="T27" fmla="*/ 2 h 3"/>
                  <a:gd name="T28" fmla="*/ 32 w 48"/>
                  <a:gd name="T29" fmla="*/ 2 h 3"/>
                  <a:gd name="T30" fmla="*/ 25 w 48"/>
                  <a:gd name="T31" fmla="*/ 3 h 3"/>
                  <a:gd name="T32" fmla="*/ 17 w 48"/>
                  <a:gd name="T33" fmla="*/ 3 h 3"/>
                  <a:gd name="T34" fmla="*/ 9 w 48"/>
                  <a:gd name="T35" fmla="*/ 3 h 3"/>
                  <a:gd name="T36" fmla="*/ 0 w 48"/>
                  <a:gd name="T37" fmla="*/ 3 h 3"/>
                  <a:gd name="T38" fmla="*/ 0 w 48"/>
                  <a:gd name="T39" fmla="*/ 3 h 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8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4" y="3"/>
                    </a:lnTo>
                    <a:lnTo>
                      <a:pt x="30" y="2"/>
                    </a:lnTo>
                    <a:lnTo>
                      <a:pt x="36" y="2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7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4" y="0"/>
                    </a:lnTo>
                    <a:lnTo>
                      <a:pt x="42" y="1"/>
                    </a:lnTo>
                    <a:lnTo>
                      <a:pt x="37" y="2"/>
                    </a:lnTo>
                    <a:lnTo>
                      <a:pt x="32" y="2"/>
                    </a:lnTo>
                    <a:lnTo>
                      <a:pt x="25" y="3"/>
                    </a:lnTo>
                    <a:lnTo>
                      <a:pt x="17" y="3"/>
                    </a:lnTo>
                    <a:lnTo>
                      <a:pt x="9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4" name="Freeform 740">
                <a:extLst>
                  <a:ext uri="{FF2B5EF4-FFF2-40B4-BE49-F238E27FC236}">
                    <a16:creationId xmlns:a16="http://schemas.microsoft.com/office/drawing/2014/main" id="{B8D58862-8D20-D343-BE1D-200625741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5" cy="3"/>
              </a:xfrm>
              <a:custGeom>
                <a:avLst/>
                <a:gdLst>
                  <a:gd name="T0" fmla="*/ 0 w 45"/>
                  <a:gd name="T1" fmla="*/ 3 h 3"/>
                  <a:gd name="T2" fmla="*/ 9 w 45"/>
                  <a:gd name="T3" fmla="*/ 3 h 3"/>
                  <a:gd name="T4" fmla="*/ 17 w 45"/>
                  <a:gd name="T5" fmla="*/ 3 h 3"/>
                  <a:gd name="T6" fmla="*/ 25 w 45"/>
                  <a:gd name="T7" fmla="*/ 3 h 3"/>
                  <a:gd name="T8" fmla="*/ 32 w 45"/>
                  <a:gd name="T9" fmla="*/ 2 h 3"/>
                  <a:gd name="T10" fmla="*/ 37 w 45"/>
                  <a:gd name="T11" fmla="*/ 2 h 3"/>
                  <a:gd name="T12" fmla="*/ 42 w 45"/>
                  <a:gd name="T13" fmla="*/ 1 h 3"/>
                  <a:gd name="T14" fmla="*/ 44 w 45"/>
                  <a:gd name="T15" fmla="*/ 0 h 3"/>
                  <a:gd name="T16" fmla="*/ 45 w 45"/>
                  <a:gd name="T17" fmla="*/ 0 h 3"/>
                  <a:gd name="T18" fmla="*/ 43 w 45"/>
                  <a:gd name="T19" fmla="*/ 0 h 3"/>
                  <a:gd name="T20" fmla="*/ 42 w 45"/>
                  <a:gd name="T21" fmla="*/ 0 h 3"/>
                  <a:gd name="T22" fmla="*/ 39 w 45"/>
                  <a:gd name="T23" fmla="*/ 1 h 3"/>
                  <a:gd name="T24" fmla="*/ 36 w 45"/>
                  <a:gd name="T25" fmla="*/ 1 h 3"/>
                  <a:gd name="T26" fmla="*/ 30 w 45"/>
                  <a:gd name="T27" fmla="*/ 2 h 3"/>
                  <a:gd name="T28" fmla="*/ 23 w 45"/>
                  <a:gd name="T29" fmla="*/ 2 h 3"/>
                  <a:gd name="T30" fmla="*/ 16 w 45"/>
                  <a:gd name="T31" fmla="*/ 3 h 3"/>
                  <a:gd name="T32" fmla="*/ 8 w 45"/>
                  <a:gd name="T33" fmla="*/ 3 h 3"/>
                  <a:gd name="T34" fmla="*/ 0 w 45"/>
                  <a:gd name="T35" fmla="*/ 3 h 3"/>
                  <a:gd name="T36" fmla="*/ 0 w 45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lnTo>
                      <a:pt x="9" y="3"/>
                    </a:lnTo>
                    <a:lnTo>
                      <a:pt x="17" y="3"/>
                    </a:lnTo>
                    <a:lnTo>
                      <a:pt x="25" y="3"/>
                    </a:lnTo>
                    <a:lnTo>
                      <a:pt x="32" y="2"/>
                    </a:lnTo>
                    <a:lnTo>
                      <a:pt x="37" y="2"/>
                    </a:lnTo>
                    <a:lnTo>
                      <a:pt x="42" y="1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39" y="1"/>
                    </a:lnTo>
                    <a:lnTo>
                      <a:pt x="36" y="1"/>
                    </a:lnTo>
                    <a:lnTo>
                      <a:pt x="30" y="2"/>
                    </a:lnTo>
                    <a:lnTo>
                      <a:pt x="23" y="2"/>
                    </a:lnTo>
                    <a:lnTo>
                      <a:pt x="16" y="3"/>
                    </a:lnTo>
                    <a:lnTo>
                      <a:pt x="8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5" name="Freeform 741">
                <a:extLst>
                  <a:ext uri="{FF2B5EF4-FFF2-40B4-BE49-F238E27FC236}">
                    <a16:creationId xmlns:a16="http://schemas.microsoft.com/office/drawing/2014/main" id="{3DCCF538-73BC-0246-BCE2-5C9C727C8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3" cy="3"/>
              </a:xfrm>
              <a:custGeom>
                <a:avLst/>
                <a:gdLst>
                  <a:gd name="T0" fmla="*/ 0 w 43"/>
                  <a:gd name="T1" fmla="*/ 3 h 3"/>
                  <a:gd name="T2" fmla="*/ 8 w 43"/>
                  <a:gd name="T3" fmla="*/ 3 h 3"/>
                  <a:gd name="T4" fmla="*/ 16 w 43"/>
                  <a:gd name="T5" fmla="*/ 3 h 3"/>
                  <a:gd name="T6" fmla="*/ 23 w 43"/>
                  <a:gd name="T7" fmla="*/ 2 h 3"/>
                  <a:gd name="T8" fmla="*/ 30 w 43"/>
                  <a:gd name="T9" fmla="*/ 2 h 3"/>
                  <a:gd name="T10" fmla="*/ 36 w 43"/>
                  <a:gd name="T11" fmla="*/ 1 h 3"/>
                  <a:gd name="T12" fmla="*/ 39 w 43"/>
                  <a:gd name="T13" fmla="*/ 1 h 3"/>
                  <a:gd name="T14" fmla="*/ 42 w 43"/>
                  <a:gd name="T15" fmla="*/ 0 h 3"/>
                  <a:gd name="T16" fmla="*/ 43 w 43"/>
                  <a:gd name="T17" fmla="*/ 0 h 3"/>
                  <a:gd name="T18" fmla="*/ 40 w 43"/>
                  <a:gd name="T19" fmla="*/ 0 h 3"/>
                  <a:gd name="T20" fmla="*/ 39 w 43"/>
                  <a:gd name="T21" fmla="*/ 0 h 3"/>
                  <a:gd name="T22" fmla="*/ 36 w 43"/>
                  <a:gd name="T23" fmla="*/ 1 h 3"/>
                  <a:gd name="T24" fmla="*/ 33 w 43"/>
                  <a:gd name="T25" fmla="*/ 1 h 3"/>
                  <a:gd name="T26" fmla="*/ 28 w 43"/>
                  <a:gd name="T27" fmla="*/ 2 h 3"/>
                  <a:gd name="T28" fmla="*/ 22 w 43"/>
                  <a:gd name="T29" fmla="*/ 2 h 3"/>
                  <a:gd name="T30" fmla="*/ 15 w 43"/>
                  <a:gd name="T31" fmla="*/ 2 h 3"/>
                  <a:gd name="T32" fmla="*/ 7 w 43"/>
                  <a:gd name="T33" fmla="*/ 3 h 3"/>
                  <a:gd name="T34" fmla="*/ 0 w 43"/>
                  <a:gd name="T35" fmla="*/ 3 h 3"/>
                  <a:gd name="T36" fmla="*/ 0 w 43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3" h="3">
                    <a:moveTo>
                      <a:pt x="0" y="3"/>
                    </a:moveTo>
                    <a:lnTo>
                      <a:pt x="8" y="3"/>
                    </a:lnTo>
                    <a:lnTo>
                      <a:pt x="16" y="3"/>
                    </a:lnTo>
                    <a:lnTo>
                      <a:pt x="23" y="2"/>
                    </a:lnTo>
                    <a:lnTo>
                      <a:pt x="30" y="2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28" y="2"/>
                    </a:lnTo>
                    <a:lnTo>
                      <a:pt x="22" y="2"/>
                    </a:lnTo>
                    <a:lnTo>
                      <a:pt x="15" y="2"/>
                    </a:lnTo>
                    <a:lnTo>
                      <a:pt x="7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6" name="Freeform 742">
                <a:extLst>
                  <a:ext uri="{FF2B5EF4-FFF2-40B4-BE49-F238E27FC236}">
                    <a16:creationId xmlns:a16="http://schemas.microsoft.com/office/drawing/2014/main" id="{A785AFBA-70FD-7245-B316-285BE8031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40" cy="3"/>
              </a:xfrm>
              <a:custGeom>
                <a:avLst/>
                <a:gdLst>
                  <a:gd name="T0" fmla="*/ 0 w 40"/>
                  <a:gd name="T1" fmla="*/ 3 h 3"/>
                  <a:gd name="T2" fmla="*/ 7 w 40"/>
                  <a:gd name="T3" fmla="*/ 3 h 3"/>
                  <a:gd name="T4" fmla="*/ 15 w 40"/>
                  <a:gd name="T5" fmla="*/ 2 h 3"/>
                  <a:gd name="T6" fmla="*/ 22 w 40"/>
                  <a:gd name="T7" fmla="*/ 2 h 3"/>
                  <a:gd name="T8" fmla="*/ 28 w 40"/>
                  <a:gd name="T9" fmla="*/ 2 h 3"/>
                  <a:gd name="T10" fmla="*/ 33 w 40"/>
                  <a:gd name="T11" fmla="*/ 1 h 3"/>
                  <a:gd name="T12" fmla="*/ 36 w 40"/>
                  <a:gd name="T13" fmla="*/ 1 h 3"/>
                  <a:gd name="T14" fmla="*/ 39 w 40"/>
                  <a:gd name="T15" fmla="*/ 0 h 3"/>
                  <a:gd name="T16" fmla="*/ 40 w 40"/>
                  <a:gd name="T17" fmla="*/ 0 h 3"/>
                  <a:gd name="T18" fmla="*/ 37 w 40"/>
                  <a:gd name="T19" fmla="*/ 0 h 3"/>
                  <a:gd name="T20" fmla="*/ 36 w 40"/>
                  <a:gd name="T21" fmla="*/ 0 h 3"/>
                  <a:gd name="T22" fmla="*/ 35 w 40"/>
                  <a:gd name="T23" fmla="*/ 1 h 3"/>
                  <a:gd name="T24" fmla="*/ 31 w 40"/>
                  <a:gd name="T25" fmla="*/ 1 h 3"/>
                  <a:gd name="T26" fmla="*/ 26 w 40"/>
                  <a:gd name="T27" fmla="*/ 2 h 3"/>
                  <a:gd name="T28" fmla="*/ 21 w 40"/>
                  <a:gd name="T29" fmla="*/ 2 h 3"/>
                  <a:gd name="T30" fmla="*/ 14 w 40"/>
                  <a:gd name="T31" fmla="*/ 2 h 3"/>
                  <a:gd name="T32" fmla="*/ 7 w 40"/>
                  <a:gd name="T33" fmla="*/ 2 h 3"/>
                  <a:gd name="T34" fmla="*/ 0 w 40"/>
                  <a:gd name="T35" fmla="*/ 3 h 3"/>
                  <a:gd name="T36" fmla="*/ 0 w 40"/>
                  <a:gd name="T37" fmla="*/ 3 h 3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40" h="3">
                    <a:moveTo>
                      <a:pt x="0" y="3"/>
                    </a:moveTo>
                    <a:lnTo>
                      <a:pt x="7" y="3"/>
                    </a:lnTo>
                    <a:lnTo>
                      <a:pt x="15" y="2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1"/>
                    </a:lnTo>
                    <a:lnTo>
                      <a:pt x="31" y="1"/>
                    </a:lnTo>
                    <a:lnTo>
                      <a:pt x="26" y="2"/>
                    </a:lnTo>
                    <a:lnTo>
                      <a:pt x="21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D6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7" name="Freeform 743">
                <a:extLst>
                  <a:ext uri="{FF2B5EF4-FFF2-40B4-BE49-F238E27FC236}">
                    <a16:creationId xmlns:a16="http://schemas.microsoft.com/office/drawing/2014/main" id="{0CE79C19-606A-044A-8BF2-CAC215F4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7" cy="3"/>
              </a:xfrm>
              <a:custGeom>
                <a:avLst/>
                <a:gdLst>
                  <a:gd name="T0" fmla="*/ 0 w 37"/>
                  <a:gd name="T1" fmla="*/ 3 h 3"/>
                  <a:gd name="T2" fmla="*/ 7 w 37"/>
                  <a:gd name="T3" fmla="*/ 2 h 3"/>
                  <a:gd name="T4" fmla="*/ 14 w 37"/>
                  <a:gd name="T5" fmla="*/ 2 h 3"/>
                  <a:gd name="T6" fmla="*/ 21 w 37"/>
                  <a:gd name="T7" fmla="*/ 2 h 3"/>
                  <a:gd name="T8" fmla="*/ 26 w 37"/>
                  <a:gd name="T9" fmla="*/ 2 h 3"/>
                  <a:gd name="T10" fmla="*/ 31 w 37"/>
                  <a:gd name="T11" fmla="*/ 1 h 3"/>
                  <a:gd name="T12" fmla="*/ 35 w 37"/>
                  <a:gd name="T13" fmla="*/ 1 h 3"/>
                  <a:gd name="T14" fmla="*/ 36 w 37"/>
                  <a:gd name="T15" fmla="*/ 0 h 3"/>
                  <a:gd name="T16" fmla="*/ 37 w 37"/>
                  <a:gd name="T17" fmla="*/ 0 h 3"/>
                  <a:gd name="T18" fmla="*/ 35 w 37"/>
                  <a:gd name="T19" fmla="*/ 0 h 3"/>
                  <a:gd name="T20" fmla="*/ 34 w 37"/>
                  <a:gd name="T21" fmla="*/ 0 h 3"/>
                  <a:gd name="T22" fmla="*/ 31 w 37"/>
                  <a:gd name="T23" fmla="*/ 1 h 3"/>
                  <a:gd name="T24" fmla="*/ 27 w 37"/>
                  <a:gd name="T25" fmla="*/ 1 h 3"/>
                  <a:gd name="T26" fmla="*/ 21 w 37"/>
                  <a:gd name="T27" fmla="*/ 2 h 3"/>
                  <a:gd name="T28" fmla="*/ 15 w 37"/>
                  <a:gd name="T29" fmla="*/ 2 h 3"/>
                  <a:gd name="T30" fmla="*/ 7 w 37"/>
                  <a:gd name="T31" fmla="*/ 2 h 3"/>
                  <a:gd name="T32" fmla="*/ 0 w 37"/>
                  <a:gd name="T33" fmla="*/ 2 h 3"/>
                  <a:gd name="T34" fmla="*/ 0 w 37"/>
                  <a:gd name="T35" fmla="*/ 3 h 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7" h="3">
                    <a:moveTo>
                      <a:pt x="0" y="3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1" y="2"/>
                    </a:lnTo>
                    <a:lnTo>
                      <a:pt x="26" y="2"/>
                    </a:lnTo>
                    <a:lnTo>
                      <a:pt x="31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1" y="1"/>
                    </a:lnTo>
                    <a:lnTo>
                      <a:pt x="27" y="1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7" y="2"/>
                    </a:lnTo>
                    <a:lnTo>
                      <a:pt x="0" y="2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8" name="Freeform 744">
                <a:extLst>
                  <a:ext uri="{FF2B5EF4-FFF2-40B4-BE49-F238E27FC236}">
                    <a16:creationId xmlns:a16="http://schemas.microsoft.com/office/drawing/2014/main" id="{A121D59C-7B02-A54E-9D5D-6E367C5DC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5" cy="2"/>
              </a:xfrm>
              <a:custGeom>
                <a:avLst/>
                <a:gdLst>
                  <a:gd name="T0" fmla="*/ 0 w 35"/>
                  <a:gd name="T1" fmla="*/ 2 h 2"/>
                  <a:gd name="T2" fmla="*/ 7 w 35"/>
                  <a:gd name="T3" fmla="*/ 2 h 2"/>
                  <a:gd name="T4" fmla="*/ 15 w 35"/>
                  <a:gd name="T5" fmla="*/ 2 h 2"/>
                  <a:gd name="T6" fmla="*/ 21 w 35"/>
                  <a:gd name="T7" fmla="*/ 2 h 2"/>
                  <a:gd name="T8" fmla="*/ 27 w 35"/>
                  <a:gd name="T9" fmla="*/ 1 h 2"/>
                  <a:gd name="T10" fmla="*/ 31 w 35"/>
                  <a:gd name="T11" fmla="*/ 1 h 2"/>
                  <a:gd name="T12" fmla="*/ 34 w 35"/>
                  <a:gd name="T13" fmla="*/ 0 h 2"/>
                  <a:gd name="T14" fmla="*/ 35 w 35"/>
                  <a:gd name="T15" fmla="*/ 0 h 2"/>
                  <a:gd name="T16" fmla="*/ 32 w 35"/>
                  <a:gd name="T17" fmla="*/ 0 h 2"/>
                  <a:gd name="T18" fmla="*/ 31 w 35"/>
                  <a:gd name="T19" fmla="*/ 0 h 2"/>
                  <a:gd name="T20" fmla="*/ 28 w 35"/>
                  <a:gd name="T21" fmla="*/ 1 h 2"/>
                  <a:gd name="T22" fmla="*/ 25 w 35"/>
                  <a:gd name="T23" fmla="*/ 1 h 2"/>
                  <a:gd name="T24" fmla="*/ 20 w 35"/>
                  <a:gd name="T25" fmla="*/ 2 h 2"/>
                  <a:gd name="T26" fmla="*/ 14 w 35"/>
                  <a:gd name="T27" fmla="*/ 2 h 2"/>
                  <a:gd name="T28" fmla="*/ 7 w 35"/>
                  <a:gd name="T29" fmla="*/ 2 h 2"/>
                  <a:gd name="T30" fmla="*/ 0 w 35"/>
                  <a:gd name="T31" fmla="*/ 2 h 2"/>
                  <a:gd name="T32" fmla="*/ 0 w 35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5" h="2">
                    <a:moveTo>
                      <a:pt x="0" y="2"/>
                    </a:moveTo>
                    <a:lnTo>
                      <a:pt x="7" y="2"/>
                    </a:lnTo>
                    <a:lnTo>
                      <a:pt x="15" y="2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28" y="1"/>
                    </a:lnTo>
                    <a:lnTo>
                      <a:pt x="25" y="1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B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39" name="Freeform 745">
                <a:extLst>
                  <a:ext uri="{FF2B5EF4-FFF2-40B4-BE49-F238E27FC236}">
                    <a16:creationId xmlns:a16="http://schemas.microsoft.com/office/drawing/2014/main" id="{B111F8CC-143A-D44D-B8E3-341BCB562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2" cy="2"/>
              </a:xfrm>
              <a:custGeom>
                <a:avLst/>
                <a:gdLst>
                  <a:gd name="T0" fmla="*/ 0 w 32"/>
                  <a:gd name="T1" fmla="*/ 2 h 2"/>
                  <a:gd name="T2" fmla="*/ 7 w 32"/>
                  <a:gd name="T3" fmla="*/ 2 h 2"/>
                  <a:gd name="T4" fmla="*/ 14 w 32"/>
                  <a:gd name="T5" fmla="*/ 2 h 2"/>
                  <a:gd name="T6" fmla="*/ 20 w 32"/>
                  <a:gd name="T7" fmla="*/ 2 h 2"/>
                  <a:gd name="T8" fmla="*/ 25 w 32"/>
                  <a:gd name="T9" fmla="*/ 1 h 2"/>
                  <a:gd name="T10" fmla="*/ 28 w 32"/>
                  <a:gd name="T11" fmla="*/ 1 h 2"/>
                  <a:gd name="T12" fmla="*/ 31 w 32"/>
                  <a:gd name="T13" fmla="*/ 0 h 2"/>
                  <a:gd name="T14" fmla="*/ 32 w 32"/>
                  <a:gd name="T15" fmla="*/ 0 h 2"/>
                  <a:gd name="T16" fmla="*/ 29 w 32"/>
                  <a:gd name="T17" fmla="*/ 0 h 2"/>
                  <a:gd name="T18" fmla="*/ 28 w 32"/>
                  <a:gd name="T19" fmla="*/ 0 h 2"/>
                  <a:gd name="T20" fmla="*/ 26 w 32"/>
                  <a:gd name="T21" fmla="*/ 1 h 2"/>
                  <a:gd name="T22" fmla="*/ 23 w 32"/>
                  <a:gd name="T23" fmla="*/ 1 h 2"/>
                  <a:gd name="T24" fmla="*/ 18 w 32"/>
                  <a:gd name="T25" fmla="*/ 1 h 2"/>
                  <a:gd name="T26" fmla="*/ 13 w 32"/>
                  <a:gd name="T27" fmla="*/ 2 h 2"/>
                  <a:gd name="T28" fmla="*/ 7 w 32"/>
                  <a:gd name="T29" fmla="*/ 2 h 2"/>
                  <a:gd name="T30" fmla="*/ 0 w 32"/>
                  <a:gd name="T31" fmla="*/ 2 h 2"/>
                  <a:gd name="T32" fmla="*/ 0 w 32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2" h="2">
                    <a:moveTo>
                      <a:pt x="0" y="2"/>
                    </a:moveTo>
                    <a:lnTo>
                      <a:pt x="7" y="2"/>
                    </a:lnTo>
                    <a:lnTo>
                      <a:pt x="14" y="2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28" y="1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7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A6A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0" name="Freeform 746">
                <a:extLst>
                  <a:ext uri="{FF2B5EF4-FFF2-40B4-BE49-F238E27FC236}">
                    <a16:creationId xmlns:a16="http://schemas.microsoft.com/office/drawing/2014/main" id="{175070D3-7F97-DB48-9F40-486188005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9" cy="2"/>
              </a:xfrm>
              <a:custGeom>
                <a:avLst/>
                <a:gdLst>
                  <a:gd name="T0" fmla="*/ 0 w 29"/>
                  <a:gd name="T1" fmla="*/ 2 h 2"/>
                  <a:gd name="T2" fmla="*/ 7 w 29"/>
                  <a:gd name="T3" fmla="*/ 2 h 2"/>
                  <a:gd name="T4" fmla="*/ 13 w 29"/>
                  <a:gd name="T5" fmla="*/ 2 h 2"/>
                  <a:gd name="T6" fmla="*/ 18 w 29"/>
                  <a:gd name="T7" fmla="*/ 1 h 2"/>
                  <a:gd name="T8" fmla="*/ 23 w 29"/>
                  <a:gd name="T9" fmla="*/ 1 h 2"/>
                  <a:gd name="T10" fmla="*/ 26 w 29"/>
                  <a:gd name="T11" fmla="*/ 1 h 2"/>
                  <a:gd name="T12" fmla="*/ 28 w 29"/>
                  <a:gd name="T13" fmla="*/ 0 h 2"/>
                  <a:gd name="T14" fmla="*/ 29 w 29"/>
                  <a:gd name="T15" fmla="*/ 0 h 2"/>
                  <a:gd name="T16" fmla="*/ 27 w 29"/>
                  <a:gd name="T17" fmla="*/ 0 h 2"/>
                  <a:gd name="T18" fmla="*/ 26 w 29"/>
                  <a:gd name="T19" fmla="*/ 0 h 2"/>
                  <a:gd name="T20" fmla="*/ 24 w 29"/>
                  <a:gd name="T21" fmla="*/ 0 h 2"/>
                  <a:gd name="T22" fmla="*/ 21 w 29"/>
                  <a:gd name="T23" fmla="*/ 1 h 2"/>
                  <a:gd name="T24" fmla="*/ 16 w 29"/>
                  <a:gd name="T25" fmla="*/ 1 h 2"/>
                  <a:gd name="T26" fmla="*/ 12 w 29"/>
                  <a:gd name="T27" fmla="*/ 1 h 2"/>
                  <a:gd name="T28" fmla="*/ 6 w 29"/>
                  <a:gd name="T29" fmla="*/ 2 h 2"/>
                  <a:gd name="T30" fmla="*/ 0 w 29"/>
                  <a:gd name="T31" fmla="*/ 2 h 2"/>
                  <a:gd name="T32" fmla="*/ 0 w 29"/>
                  <a:gd name="T33" fmla="*/ 2 h 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lnTo>
                      <a:pt x="7" y="2"/>
                    </a:lnTo>
                    <a:lnTo>
                      <a:pt x="13" y="2"/>
                    </a:lnTo>
                    <a:lnTo>
                      <a:pt x="18" y="1"/>
                    </a:lnTo>
                    <a:lnTo>
                      <a:pt x="23" y="1"/>
                    </a:lnTo>
                    <a:lnTo>
                      <a:pt x="26" y="1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1" y="1"/>
                    </a:lnTo>
                    <a:lnTo>
                      <a:pt x="16" y="1"/>
                    </a:lnTo>
                    <a:lnTo>
                      <a:pt x="12" y="1"/>
                    </a:lnTo>
                    <a:lnTo>
                      <a:pt x="6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69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1" name="Freeform 747">
                <a:extLst>
                  <a:ext uri="{FF2B5EF4-FFF2-40B4-BE49-F238E27FC236}">
                    <a16:creationId xmlns:a16="http://schemas.microsoft.com/office/drawing/2014/main" id="{CFE0B638-9943-BA4D-812F-A25BF606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7" cy="2"/>
              </a:xfrm>
              <a:custGeom>
                <a:avLst/>
                <a:gdLst>
                  <a:gd name="T0" fmla="*/ 0 w 27"/>
                  <a:gd name="T1" fmla="*/ 2 h 2"/>
                  <a:gd name="T2" fmla="*/ 6 w 27"/>
                  <a:gd name="T3" fmla="*/ 2 h 2"/>
                  <a:gd name="T4" fmla="*/ 12 w 27"/>
                  <a:gd name="T5" fmla="*/ 1 h 2"/>
                  <a:gd name="T6" fmla="*/ 16 w 27"/>
                  <a:gd name="T7" fmla="*/ 1 h 2"/>
                  <a:gd name="T8" fmla="*/ 21 w 27"/>
                  <a:gd name="T9" fmla="*/ 1 h 2"/>
                  <a:gd name="T10" fmla="*/ 24 w 27"/>
                  <a:gd name="T11" fmla="*/ 0 h 2"/>
                  <a:gd name="T12" fmla="*/ 26 w 27"/>
                  <a:gd name="T13" fmla="*/ 0 h 2"/>
                  <a:gd name="T14" fmla="*/ 27 w 27"/>
                  <a:gd name="T15" fmla="*/ 0 h 2"/>
                  <a:gd name="T16" fmla="*/ 24 w 27"/>
                  <a:gd name="T17" fmla="*/ 0 h 2"/>
                  <a:gd name="T18" fmla="*/ 23 w 27"/>
                  <a:gd name="T19" fmla="*/ 0 h 2"/>
                  <a:gd name="T20" fmla="*/ 21 w 27"/>
                  <a:gd name="T21" fmla="*/ 1 h 2"/>
                  <a:gd name="T22" fmla="*/ 17 w 27"/>
                  <a:gd name="T23" fmla="*/ 1 h 2"/>
                  <a:gd name="T24" fmla="*/ 12 w 27"/>
                  <a:gd name="T25" fmla="*/ 1 h 2"/>
                  <a:gd name="T26" fmla="*/ 7 w 27"/>
                  <a:gd name="T27" fmla="*/ 1 h 2"/>
                  <a:gd name="T28" fmla="*/ 0 w 27"/>
                  <a:gd name="T29" fmla="*/ 1 h 2"/>
                  <a:gd name="T30" fmla="*/ 0 w 27"/>
                  <a:gd name="T31" fmla="*/ 2 h 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7" h="2">
                    <a:moveTo>
                      <a:pt x="0" y="2"/>
                    </a:moveTo>
                    <a:lnTo>
                      <a:pt x="6" y="2"/>
                    </a:lnTo>
                    <a:lnTo>
                      <a:pt x="12" y="1"/>
                    </a:lnTo>
                    <a:lnTo>
                      <a:pt x="16" y="1"/>
                    </a:lnTo>
                    <a:lnTo>
                      <a:pt x="21" y="1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1"/>
                    </a:lnTo>
                    <a:lnTo>
                      <a:pt x="0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868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2" name="Freeform 748">
                <a:extLst>
                  <a:ext uri="{FF2B5EF4-FFF2-40B4-BE49-F238E27FC236}">
                    <a16:creationId xmlns:a16="http://schemas.microsoft.com/office/drawing/2014/main" id="{101A5209-728C-0F45-913A-F09F77C03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4" cy="1"/>
              </a:xfrm>
              <a:custGeom>
                <a:avLst/>
                <a:gdLst>
                  <a:gd name="T0" fmla="*/ 0 w 24"/>
                  <a:gd name="T1" fmla="*/ 1 h 1"/>
                  <a:gd name="T2" fmla="*/ 7 w 24"/>
                  <a:gd name="T3" fmla="*/ 1 h 1"/>
                  <a:gd name="T4" fmla="*/ 12 w 24"/>
                  <a:gd name="T5" fmla="*/ 1 h 1"/>
                  <a:gd name="T6" fmla="*/ 17 w 24"/>
                  <a:gd name="T7" fmla="*/ 1 h 1"/>
                  <a:gd name="T8" fmla="*/ 21 w 24"/>
                  <a:gd name="T9" fmla="*/ 1 h 1"/>
                  <a:gd name="T10" fmla="*/ 23 w 24"/>
                  <a:gd name="T11" fmla="*/ 0 h 1"/>
                  <a:gd name="T12" fmla="*/ 24 w 24"/>
                  <a:gd name="T13" fmla="*/ 0 h 1"/>
                  <a:gd name="T14" fmla="*/ 21 w 24"/>
                  <a:gd name="T15" fmla="*/ 0 h 1"/>
                  <a:gd name="T16" fmla="*/ 21 w 24"/>
                  <a:gd name="T17" fmla="*/ 0 h 1"/>
                  <a:gd name="T18" fmla="*/ 19 w 24"/>
                  <a:gd name="T19" fmla="*/ 0 h 1"/>
                  <a:gd name="T20" fmla="*/ 15 w 24"/>
                  <a:gd name="T21" fmla="*/ 1 h 1"/>
                  <a:gd name="T22" fmla="*/ 11 w 24"/>
                  <a:gd name="T23" fmla="*/ 1 h 1"/>
                  <a:gd name="T24" fmla="*/ 6 w 24"/>
                  <a:gd name="T25" fmla="*/ 1 h 1"/>
                  <a:gd name="T26" fmla="*/ 0 w 24"/>
                  <a:gd name="T27" fmla="*/ 1 h 1"/>
                  <a:gd name="T28" fmla="*/ 0 w 24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1">
                    <a:moveTo>
                      <a:pt x="0" y="1"/>
                    </a:moveTo>
                    <a:lnTo>
                      <a:pt x="7" y="1"/>
                    </a:lnTo>
                    <a:lnTo>
                      <a:pt x="12" y="1"/>
                    </a:lnTo>
                    <a:lnTo>
                      <a:pt x="17" y="1"/>
                    </a:lnTo>
                    <a:lnTo>
                      <a:pt x="21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5" y="1"/>
                    </a:lnTo>
                    <a:lnTo>
                      <a:pt x="11" y="1"/>
                    </a:lnTo>
                    <a:lnTo>
                      <a:pt x="6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3" name="Freeform 749">
                <a:extLst>
                  <a:ext uri="{FF2B5EF4-FFF2-40B4-BE49-F238E27FC236}">
                    <a16:creationId xmlns:a16="http://schemas.microsoft.com/office/drawing/2014/main" id="{DE792D8A-CA7E-B74E-8B42-AB00D00A3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21" cy="1"/>
              </a:xfrm>
              <a:custGeom>
                <a:avLst/>
                <a:gdLst>
                  <a:gd name="T0" fmla="*/ 0 w 21"/>
                  <a:gd name="T1" fmla="*/ 1 h 1"/>
                  <a:gd name="T2" fmla="*/ 6 w 21"/>
                  <a:gd name="T3" fmla="*/ 1 h 1"/>
                  <a:gd name="T4" fmla="*/ 11 w 21"/>
                  <a:gd name="T5" fmla="*/ 1 h 1"/>
                  <a:gd name="T6" fmla="*/ 15 w 21"/>
                  <a:gd name="T7" fmla="*/ 1 h 1"/>
                  <a:gd name="T8" fmla="*/ 19 w 21"/>
                  <a:gd name="T9" fmla="*/ 0 h 1"/>
                  <a:gd name="T10" fmla="*/ 21 w 21"/>
                  <a:gd name="T11" fmla="*/ 0 h 1"/>
                  <a:gd name="T12" fmla="*/ 21 w 21"/>
                  <a:gd name="T13" fmla="*/ 0 h 1"/>
                  <a:gd name="T14" fmla="*/ 19 w 21"/>
                  <a:gd name="T15" fmla="*/ 0 h 1"/>
                  <a:gd name="T16" fmla="*/ 18 w 21"/>
                  <a:gd name="T17" fmla="*/ 0 h 1"/>
                  <a:gd name="T18" fmla="*/ 16 w 21"/>
                  <a:gd name="T19" fmla="*/ 0 h 1"/>
                  <a:gd name="T20" fmla="*/ 14 w 21"/>
                  <a:gd name="T21" fmla="*/ 1 h 1"/>
                  <a:gd name="T22" fmla="*/ 9 w 21"/>
                  <a:gd name="T23" fmla="*/ 1 h 1"/>
                  <a:gd name="T24" fmla="*/ 5 w 21"/>
                  <a:gd name="T25" fmla="*/ 1 h 1"/>
                  <a:gd name="T26" fmla="*/ 0 w 21"/>
                  <a:gd name="T27" fmla="*/ 1 h 1"/>
                  <a:gd name="T28" fmla="*/ 0 w 21"/>
                  <a:gd name="T29" fmla="*/ 1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1" h="1">
                    <a:moveTo>
                      <a:pt x="0" y="1"/>
                    </a:moveTo>
                    <a:lnTo>
                      <a:pt x="6" y="1"/>
                    </a:lnTo>
                    <a:lnTo>
                      <a:pt x="11" y="1"/>
                    </a:lnTo>
                    <a:lnTo>
                      <a:pt x="15" y="1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4" name="Freeform 750">
                <a:extLst>
                  <a:ext uri="{FF2B5EF4-FFF2-40B4-BE49-F238E27FC236}">
                    <a16:creationId xmlns:a16="http://schemas.microsoft.com/office/drawing/2014/main" id="{2E8B0C25-D81C-1C4E-A41D-1382FDE7B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9" cy="1"/>
              </a:xfrm>
              <a:custGeom>
                <a:avLst/>
                <a:gdLst>
                  <a:gd name="T0" fmla="*/ 0 w 19"/>
                  <a:gd name="T1" fmla="*/ 1 h 1"/>
                  <a:gd name="T2" fmla="*/ 5 w 19"/>
                  <a:gd name="T3" fmla="*/ 1 h 1"/>
                  <a:gd name="T4" fmla="*/ 9 w 19"/>
                  <a:gd name="T5" fmla="*/ 1 h 1"/>
                  <a:gd name="T6" fmla="*/ 14 w 19"/>
                  <a:gd name="T7" fmla="*/ 1 h 1"/>
                  <a:gd name="T8" fmla="*/ 16 w 19"/>
                  <a:gd name="T9" fmla="*/ 0 h 1"/>
                  <a:gd name="T10" fmla="*/ 18 w 19"/>
                  <a:gd name="T11" fmla="*/ 0 h 1"/>
                  <a:gd name="T12" fmla="*/ 19 w 19"/>
                  <a:gd name="T13" fmla="*/ 0 h 1"/>
                  <a:gd name="T14" fmla="*/ 16 w 19"/>
                  <a:gd name="T15" fmla="*/ 0 h 1"/>
                  <a:gd name="T16" fmla="*/ 15 w 19"/>
                  <a:gd name="T17" fmla="*/ 0 h 1"/>
                  <a:gd name="T18" fmla="*/ 13 w 19"/>
                  <a:gd name="T19" fmla="*/ 0 h 1"/>
                  <a:gd name="T20" fmla="*/ 9 w 19"/>
                  <a:gd name="T21" fmla="*/ 1 h 1"/>
                  <a:gd name="T22" fmla="*/ 5 w 19"/>
                  <a:gd name="T23" fmla="*/ 1 h 1"/>
                  <a:gd name="T24" fmla="*/ 0 w 19"/>
                  <a:gd name="T25" fmla="*/ 1 h 1"/>
                  <a:gd name="T26" fmla="*/ 0 w 19"/>
                  <a:gd name="T27" fmla="*/ 1 h 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4" y="1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5" name="Freeform 751">
                <a:extLst>
                  <a:ext uri="{FF2B5EF4-FFF2-40B4-BE49-F238E27FC236}">
                    <a16:creationId xmlns:a16="http://schemas.microsoft.com/office/drawing/2014/main" id="{D95AD212-44CC-0542-B154-49BBB51E4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6" cy="1"/>
              </a:xfrm>
              <a:custGeom>
                <a:avLst/>
                <a:gdLst>
                  <a:gd name="T0" fmla="*/ 0 w 16"/>
                  <a:gd name="T1" fmla="*/ 1 h 1"/>
                  <a:gd name="T2" fmla="*/ 5 w 16"/>
                  <a:gd name="T3" fmla="*/ 1 h 1"/>
                  <a:gd name="T4" fmla="*/ 9 w 16"/>
                  <a:gd name="T5" fmla="*/ 1 h 1"/>
                  <a:gd name="T6" fmla="*/ 13 w 16"/>
                  <a:gd name="T7" fmla="*/ 0 h 1"/>
                  <a:gd name="T8" fmla="*/ 15 w 16"/>
                  <a:gd name="T9" fmla="*/ 0 h 1"/>
                  <a:gd name="T10" fmla="*/ 16 w 16"/>
                  <a:gd name="T11" fmla="*/ 0 h 1"/>
                  <a:gd name="T12" fmla="*/ 14 w 16"/>
                  <a:gd name="T13" fmla="*/ 0 h 1"/>
                  <a:gd name="T14" fmla="*/ 13 w 16"/>
                  <a:gd name="T15" fmla="*/ 0 h 1"/>
                  <a:gd name="T16" fmla="*/ 11 w 16"/>
                  <a:gd name="T17" fmla="*/ 0 h 1"/>
                  <a:gd name="T18" fmla="*/ 8 w 16"/>
                  <a:gd name="T19" fmla="*/ 0 h 1"/>
                  <a:gd name="T20" fmla="*/ 4 w 16"/>
                  <a:gd name="T21" fmla="*/ 1 h 1"/>
                  <a:gd name="T22" fmla="*/ 0 w 16"/>
                  <a:gd name="T23" fmla="*/ 1 h 1"/>
                  <a:gd name="T24" fmla="*/ 0 w 16"/>
                  <a:gd name="T25" fmla="*/ 1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1">
                    <a:moveTo>
                      <a:pt x="0" y="1"/>
                    </a:moveTo>
                    <a:lnTo>
                      <a:pt x="5" y="1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6" name="Freeform 752">
                <a:extLst>
                  <a:ext uri="{FF2B5EF4-FFF2-40B4-BE49-F238E27FC236}">
                    <a16:creationId xmlns:a16="http://schemas.microsoft.com/office/drawing/2014/main" id="{FD1E422A-EBB4-A748-91C1-A199A1B08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4" cy="1"/>
              </a:xfrm>
              <a:custGeom>
                <a:avLst/>
                <a:gdLst>
                  <a:gd name="T0" fmla="*/ 0 w 14"/>
                  <a:gd name="T1" fmla="*/ 1 h 1"/>
                  <a:gd name="T2" fmla="*/ 4 w 14"/>
                  <a:gd name="T3" fmla="*/ 1 h 1"/>
                  <a:gd name="T4" fmla="*/ 8 w 14"/>
                  <a:gd name="T5" fmla="*/ 0 h 1"/>
                  <a:gd name="T6" fmla="*/ 11 w 14"/>
                  <a:gd name="T7" fmla="*/ 0 h 1"/>
                  <a:gd name="T8" fmla="*/ 13 w 14"/>
                  <a:gd name="T9" fmla="*/ 0 h 1"/>
                  <a:gd name="T10" fmla="*/ 14 w 14"/>
                  <a:gd name="T11" fmla="*/ 0 h 1"/>
                  <a:gd name="T12" fmla="*/ 11 w 14"/>
                  <a:gd name="T13" fmla="*/ 0 h 1"/>
                  <a:gd name="T14" fmla="*/ 10 w 14"/>
                  <a:gd name="T15" fmla="*/ 0 h 1"/>
                  <a:gd name="T16" fmla="*/ 7 w 14"/>
                  <a:gd name="T17" fmla="*/ 0 h 1"/>
                  <a:gd name="T18" fmla="*/ 4 w 14"/>
                  <a:gd name="T19" fmla="*/ 0 h 1"/>
                  <a:gd name="T20" fmla="*/ 0 w 14"/>
                  <a:gd name="T21" fmla="*/ 0 h 1"/>
                  <a:gd name="T22" fmla="*/ 0 w 14"/>
                  <a:gd name="T23" fmla="*/ 1 h 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4" h="1">
                    <a:moveTo>
                      <a:pt x="0" y="1"/>
                    </a:moveTo>
                    <a:lnTo>
                      <a:pt x="4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7" name="Freeform 753">
                <a:extLst>
                  <a:ext uri="{FF2B5EF4-FFF2-40B4-BE49-F238E27FC236}">
                    <a16:creationId xmlns:a16="http://schemas.microsoft.com/office/drawing/2014/main" id="{22E0DF8F-EAE4-E440-9F99-32F667B1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11" cy="1"/>
              </a:xfrm>
              <a:custGeom>
                <a:avLst/>
                <a:gdLst>
                  <a:gd name="T0" fmla="*/ 0 w 11"/>
                  <a:gd name="T1" fmla="*/ 0 h 1"/>
                  <a:gd name="T2" fmla="*/ 4 w 11"/>
                  <a:gd name="T3" fmla="*/ 0 h 1"/>
                  <a:gd name="T4" fmla="*/ 7 w 11"/>
                  <a:gd name="T5" fmla="*/ 0 h 1"/>
                  <a:gd name="T6" fmla="*/ 10 w 11"/>
                  <a:gd name="T7" fmla="*/ 0 h 1"/>
                  <a:gd name="T8" fmla="*/ 11 w 11"/>
                  <a:gd name="T9" fmla="*/ 0 h 1"/>
                  <a:gd name="T10" fmla="*/ 8 w 11"/>
                  <a:gd name="T11" fmla="*/ 0 h 1"/>
                  <a:gd name="T12" fmla="*/ 7 w 11"/>
                  <a:gd name="T13" fmla="*/ 0 h 1"/>
                  <a:gd name="T14" fmla="*/ 6 w 11"/>
                  <a:gd name="T15" fmla="*/ 0 h 1"/>
                  <a:gd name="T16" fmla="*/ 3 w 11"/>
                  <a:gd name="T17" fmla="*/ 0 h 1"/>
                  <a:gd name="T18" fmla="*/ 0 w 11"/>
                  <a:gd name="T19" fmla="*/ 0 h 1"/>
                  <a:gd name="T20" fmla="*/ 0 w 11"/>
                  <a:gd name="T21" fmla="*/ 0 h 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" h="1">
                    <a:moveTo>
                      <a:pt x="0" y="0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8" name="Freeform 754">
                <a:extLst>
                  <a:ext uri="{FF2B5EF4-FFF2-40B4-BE49-F238E27FC236}">
                    <a16:creationId xmlns:a16="http://schemas.microsoft.com/office/drawing/2014/main" id="{BD9D49EA-7B79-0D47-9BC3-EC5A6C03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8" cy="1"/>
              </a:xfrm>
              <a:custGeom>
                <a:avLst/>
                <a:gdLst>
                  <a:gd name="T0" fmla="*/ 0 w 8"/>
                  <a:gd name="T1" fmla="*/ 0 h 1"/>
                  <a:gd name="T2" fmla="*/ 3 w 8"/>
                  <a:gd name="T3" fmla="*/ 0 h 1"/>
                  <a:gd name="T4" fmla="*/ 6 w 8"/>
                  <a:gd name="T5" fmla="*/ 0 h 1"/>
                  <a:gd name="T6" fmla="*/ 7 w 8"/>
                  <a:gd name="T7" fmla="*/ 0 h 1"/>
                  <a:gd name="T8" fmla="*/ 8 w 8"/>
                  <a:gd name="T9" fmla="*/ 0 h 1"/>
                  <a:gd name="T10" fmla="*/ 6 w 8"/>
                  <a:gd name="T11" fmla="*/ 0 h 1"/>
                  <a:gd name="T12" fmla="*/ 5 w 8"/>
                  <a:gd name="T13" fmla="*/ 0 h 1"/>
                  <a:gd name="T14" fmla="*/ 3 w 8"/>
                  <a:gd name="T15" fmla="*/ 0 h 1"/>
                  <a:gd name="T16" fmla="*/ 0 w 8"/>
                  <a:gd name="T17" fmla="*/ 0 h 1"/>
                  <a:gd name="T18" fmla="*/ 0 w 8"/>
                  <a:gd name="T19" fmla="*/ 0 h 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8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49" name="Freeform 755">
                <a:extLst>
                  <a:ext uri="{FF2B5EF4-FFF2-40B4-BE49-F238E27FC236}">
                    <a16:creationId xmlns:a16="http://schemas.microsoft.com/office/drawing/2014/main" id="{1B34B65A-F935-6E42-84E5-D88F9AFC4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6" cy="1"/>
              </a:xfrm>
              <a:custGeom>
                <a:avLst/>
                <a:gdLst>
                  <a:gd name="T0" fmla="*/ 0 w 6"/>
                  <a:gd name="T1" fmla="*/ 0 h 1"/>
                  <a:gd name="T2" fmla="*/ 3 w 6"/>
                  <a:gd name="T3" fmla="*/ 0 h 1"/>
                  <a:gd name="T4" fmla="*/ 5 w 6"/>
                  <a:gd name="T5" fmla="*/ 0 h 1"/>
                  <a:gd name="T6" fmla="*/ 6 w 6"/>
                  <a:gd name="T7" fmla="*/ 0 h 1"/>
                  <a:gd name="T8" fmla="*/ 3 w 6"/>
                  <a:gd name="T9" fmla="*/ 0 h 1"/>
                  <a:gd name="T10" fmla="*/ 2 w 6"/>
                  <a:gd name="T11" fmla="*/ 0 h 1"/>
                  <a:gd name="T12" fmla="*/ 0 w 6"/>
                  <a:gd name="T13" fmla="*/ 0 h 1"/>
                  <a:gd name="T14" fmla="*/ 0 w 6"/>
                  <a:gd name="T15" fmla="*/ 0 h 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0" name="Freeform 756">
                <a:extLst>
                  <a:ext uri="{FF2B5EF4-FFF2-40B4-BE49-F238E27FC236}">
                    <a16:creationId xmlns:a16="http://schemas.microsoft.com/office/drawing/2014/main" id="{4C3D3739-C0D4-1344-8F3E-F5CE9C108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5" y="3598"/>
                <a:ext cx="3" cy="1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3 w 3"/>
                  <a:gd name="T5" fmla="*/ 0 h 1"/>
                  <a:gd name="T6" fmla="*/ 0 w 3"/>
                  <a:gd name="T7" fmla="*/ 0 h 1"/>
                  <a:gd name="T8" fmla="*/ 0 w 3"/>
                  <a:gd name="T9" fmla="*/ 0 h 1"/>
                  <a:gd name="T10" fmla="*/ 0 w 3"/>
                  <a:gd name="T11" fmla="*/ 0 h 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lnTo>
                      <a:pt x="2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1" name="Rectangle 757">
                <a:extLst>
                  <a:ext uri="{FF2B5EF4-FFF2-40B4-BE49-F238E27FC236}">
                    <a16:creationId xmlns:a16="http://schemas.microsoft.com/office/drawing/2014/main" id="{97BA9ED2-B1A1-164B-A25F-4279171CF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5" y="3598"/>
                <a:ext cx="1" cy="1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2" name="Freeform 758">
                <a:extLst>
                  <a:ext uri="{FF2B5EF4-FFF2-40B4-BE49-F238E27FC236}">
                    <a16:creationId xmlns:a16="http://schemas.microsoft.com/office/drawing/2014/main" id="{852A3EFC-8219-E94D-91A0-00CD8949C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" y="3578"/>
                <a:ext cx="31" cy="116"/>
              </a:xfrm>
              <a:custGeom>
                <a:avLst/>
                <a:gdLst>
                  <a:gd name="T0" fmla="*/ 0 w 31"/>
                  <a:gd name="T1" fmla="*/ 32 h 116"/>
                  <a:gd name="T2" fmla="*/ 31 w 31"/>
                  <a:gd name="T3" fmla="*/ 0 h 116"/>
                  <a:gd name="T4" fmla="*/ 31 w 31"/>
                  <a:gd name="T5" fmla="*/ 86 h 116"/>
                  <a:gd name="T6" fmla="*/ 0 w 31"/>
                  <a:gd name="T7" fmla="*/ 116 h 116"/>
                  <a:gd name="T8" fmla="*/ 0 w 31"/>
                  <a:gd name="T9" fmla="*/ 32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1" h="116">
                    <a:moveTo>
                      <a:pt x="0" y="32"/>
                    </a:moveTo>
                    <a:lnTo>
                      <a:pt x="31" y="0"/>
                    </a:lnTo>
                    <a:lnTo>
                      <a:pt x="31" y="86"/>
                    </a:lnTo>
                    <a:lnTo>
                      <a:pt x="0" y="116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3" name="Rectangle 759">
                <a:extLst>
                  <a:ext uri="{FF2B5EF4-FFF2-40B4-BE49-F238E27FC236}">
                    <a16:creationId xmlns:a16="http://schemas.microsoft.com/office/drawing/2014/main" id="{0E4D71FE-C38F-3341-9382-3D786999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4" name="Rectangle 760">
                <a:extLst>
                  <a:ext uri="{FF2B5EF4-FFF2-40B4-BE49-F238E27FC236}">
                    <a16:creationId xmlns:a16="http://schemas.microsoft.com/office/drawing/2014/main" id="{A5BB73DC-5AD5-A649-AA19-C572DE037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10"/>
                <a:ext cx="249" cy="67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5" name="Freeform 761">
                <a:extLst>
                  <a:ext uri="{FF2B5EF4-FFF2-40B4-BE49-F238E27FC236}">
                    <a16:creationId xmlns:a16="http://schemas.microsoft.com/office/drawing/2014/main" id="{9A1DA2F0-C1C6-ED43-834F-B1AF77409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" y="3610"/>
                <a:ext cx="4" cy="67"/>
              </a:xfrm>
              <a:custGeom>
                <a:avLst/>
                <a:gdLst>
                  <a:gd name="T0" fmla="*/ 4 w 4"/>
                  <a:gd name="T1" fmla="*/ 0 h 67"/>
                  <a:gd name="T2" fmla="*/ 1 w 4"/>
                  <a:gd name="T3" fmla="*/ 16 h 67"/>
                  <a:gd name="T4" fmla="*/ 0 w 4"/>
                  <a:gd name="T5" fmla="*/ 34 h 67"/>
                  <a:gd name="T6" fmla="*/ 1 w 4"/>
                  <a:gd name="T7" fmla="*/ 50 h 67"/>
                  <a:gd name="T8" fmla="*/ 4 w 4"/>
                  <a:gd name="T9" fmla="*/ 67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" h="67">
                    <a:moveTo>
                      <a:pt x="4" y="0"/>
                    </a:moveTo>
                    <a:lnTo>
                      <a:pt x="1" y="16"/>
                    </a:lnTo>
                    <a:lnTo>
                      <a:pt x="0" y="34"/>
                    </a:lnTo>
                    <a:lnTo>
                      <a:pt x="1" y="50"/>
                    </a:lnTo>
                    <a:lnTo>
                      <a:pt x="4" y="67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6" name="Rectangle 762">
                <a:extLst>
                  <a:ext uri="{FF2B5EF4-FFF2-40B4-BE49-F238E27FC236}">
                    <a16:creationId xmlns:a16="http://schemas.microsoft.com/office/drawing/2014/main" id="{BBC3AECC-9843-B84E-B37B-0F815D1754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5" y="3677"/>
                <a:ext cx="249" cy="17"/>
              </a:xfrm>
              <a:prstGeom prst="rect">
                <a:avLst/>
              </a:prstGeom>
              <a:solidFill>
                <a:srgbClr val="9A9A9A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7" name="Rectangle 763">
                <a:extLst>
                  <a:ext uri="{FF2B5EF4-FFF2-40B4-BE49-F238E27FC236}">
                    <a16:creationId xmlns:a16="http://schemas.microsoft.com/office/drawing/2014/main" id="{CDF9F699-4742-AF48-80AD-D7CD4A9ED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7" y="3631"/>
                <a:ext cx="9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58" name="Freeform 764">
                <a:extLst>
                  <a:ext uri="{FF2B5EF4-FFF2-40B4-BE49-F238E27FC236}">
                    <a16:creationId xmlns:a16="http://schemas.microsoft.com/office/drawing/2014/main" id="{FC55C226-A952-2243-8A01-98FDFAE38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5" y="3625"/>
                <a:ext cx="40" cy="4"/>
              </a:xfrm>
              <a:custGeom>
                <a:avLst/>
                <a:gdLst>
                  <a:gd name="T0" fmla="*/ 0 w 40"/>
                  <a:gd name="T1" fmla="*/ 4 h 4"/>
                  <a:gd name="T2" fmla="*/ 11 w 40"/>
                  <a:gd name="T3" fmla="*/ 4 h 4"/>
                  <a:gd name="T4" fmla="*/ 11 w 40"/>
                  <a:gd name="T5" fmla="*/ 0 h 4"/>
                  <a:gd name="T6" fmla="*/ 0 w 40"/>
                  <a:gd name="T7" fmla="*/ 0 h 4"/>
                  <a:gd name="T8" fmla="*/ 0 w 40"/>
                  <a:gd name="T9" fmla="*/ 4 h 4"/>
                  <a:gd name="T10" fmla="*/ 17 w 40"/>
                  <a:gd name="T11" fmla="*/ 4 h 4"/>
                  <a:gd name="T12" fmla="*/ 23 w 40"/>
                  <a:gd name="T13" fmla="*/ 4 h 4"/>
                  <a:gd name="T14" fmla="*/ 23 w 40"/>
                  <a:gd name="T15" fmla="*/ 0 h 4"/>
                  <a:gd name="T16" fmla="*/ 17 w 40"/>
                  <a:gd name="T17" fmla="*/ 0 h 4"/>
                  <a:gd name="T18" fmla="*/ 17 w 40"/>
                  <a:gd name="T19" fmla="*/ 4 h 4"/>
                  <a:gd name="T20" fmla="*/ 29 w 40"/>
                  <a:gd name="T21" fmla="*/ 4 h 4"/>
                  <a:gd name="T22" fmla="*/ 40 w 40"/>
                  <a:gd name="T23" fmla="*/ 4 h 4"/>
                  <a:gd name="T24" fmla="*/ 40 w 40"/>
                  <a:gd name="T25" fmla="*/ 0 h 4"/>
                  <a:gd name="T26" fmla="*/ 29 w 40"/>
                  <a:gd name="T27" fmla="*/ 0 h 4"/>
                  <a:gd name="T28" fmla="*/ 29 w 40"/>
                  <a:gd name="T29" fmla="*/ 4 h 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0" h="4">
                    <a:moveTo>
                      <a:pt x="0" y="4"/>
                    </a:moveTo>
                    <a:lnTo>
                      <a:pt x="11" y="4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0" y="4"/>
                    </a:lnTo>
                    <a:close/>
                    <a:moveTo>
                      <a:pt x="17" y="4"/>
                    </a:moveTo>
                    <a:lnTo>
                      <a:pt x="23" y="4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4"/>
                    </a:lnTo>
                    <a:close/>
                    <a:moveTo>
                      <a:pt x="29" y="4"/>
                    </a:moveTo>
                    <a:lnTo>
                      <a:pt x="40" y="4"/>
                    </a:lnTo>
                    <a:lnTo>
                      <a:pt x="40" y="0"/>
                    </a:lnTo>
                    <a:lnTo>
                      <a:pt x="29" y="0"/>
                    </a:lnTo>
                    <a:lnTo>
                      <a:pt x="29" y="4"/>
                    </a:lnTo>
                    <a:close/>
                  </a:path>
                </a:pathLst>
              </a:custGeom>
              <a:solidFill>
                <a:srgbClr val="C0C0C0"/>
              </a:solidFill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59" name="Freeform 765">
                <a:extLst>
                  <a:ext uri="{FF2B5EF4-FFF2-40B4-BE49-F238E27FC236}">
                    <a16:creationId xmlns:a16="http://schemas.microsoft.com/office/drawing/2014/main" id="{D3B9EC95-FA58-9342-BE90-DE62B76A8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" y="3617"/>
                <a:ext cx="179" cy="26"/>
              </a:xfrm>
              <a:custGeom>
                <a:avLst/>
                <a:gdLst>
                  <a:gd name="T0" fmla="*/ 0 w 179"/>
                  <a:gd name="T1" fmla="*/ 26 h 26"/>
                  <a:gd name="T2" fmla="*/ 23 w 179"/>
                  <a:gd name="T3" fmla="*/ 26 h 26"/>
                  <a:gd name="T4" fmla="*/ 23 w 179"/>
                  <a:gd name="T5" fmla="*/ 0 h 26"/>
                  <a:gd name="T6" fmla="*/ 0 w 179"/>
                  <a:gd name="T7" fmla="*/ 0 h 26"/>
                  <a:gd name="T8" fmla="*/ 0 w 179"/>
                  <a:gd name="T9" fmla="*/ 26 h 26"/>
                  <a:gd name="T10" fmla="*/ 159 w 179"/>
                  <a:gd name="T11" fmla="*/ 19 h 26"/>
                  <a:gd name="T12" fmla="*/ 179 w 179"/>
                  <a:gd name="T13" fmla="*/ 19 h 26"/>
                  <a:gd name="T14" fmla="*/ 179 w 179"/>
                  <a:gd name="T15" fmla="*/ 6 h 26"/>
                  <a:gd name="T16" fmla="*/ 159 w 179"/>
                  <a:gd name="T17" fmla="*/ 6 h 26"/>
                  <a:gd name="T18" fmla="*/ 159 w 179"/>
                  <a:gd name="T19" fmla="*/ 19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79" h="26">
                    <a:moveTo>
                      <a:pt x="0" y="26"/>
                    </a:moveTo>
                    <a:lnTo>
                      <a:pt x="23" y="26"/>
                    </a:lnTo>
                    <a:lnTo>
                      <a:pt x="23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  <a:moveTo>
                      <a:pt x="159" y="19"/>
                    </a:moveTo>
                    <a:lnTo>
                      <a:pt x="179" y="19"/>
                    </a:lnTo>
                    <a:lnTo>
                      <a:pt x="179" y="6"/>
                    </a:lnTo>
                    <a:lnTo>
                      <a:pt x="159" y="6"/>
                    </a:lnTo>
                    <a:lnTo>
                      <a:pt x="159" y="19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0" name="Freeform 766">
                <a:extLst>
                  <a:ext uri="{FF2B5EF4-FFF2-40B4-BE49-F238E27FC236}">
                    <a16:creationId xmlns:a16="http://schemas.microsoft.com/office/drawing/2014/main" id="{2A5358EA-59A1-CA46-A7D4-997E842CEA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17" y="3613"/>
                <a:ext cx="245" cy="77"/>
              </a:xfrm>
              <a:custGeom>
                <a:avLst/>
                <a:gdLst>
                  <a:gd name="T0" fmla="*/ 85 w 245"/>
                  <a:gd name="T1" fmla="*/ 61 h 77"/>
                  <a:gd name="T2" fmla="*/ 244 w 245"/>
                  <a:gd name="T3" fmla="*/ 61 h 77"/>
                  <a:gd name="T4" fmla="*/ 244 w 245"/>
                  <a:gd name="T5" fmla="*/ 0 h 77"/>
                  <a:gd name="T6" fmla="*/ 85 w 245"/>
                  <a:gd name="T7" fmla="*/ 0 h 77"/>
                  <a:gd name="T8" fmla="*/ 82 w 245"/>
                  <a:gd name="T9" fmla="*/ 15 h 77"/>
                  <a:gd name="T10" fmla="*/ 81 w 245"/>
                  <a:gd name="T11" fmla="*/ 31 h 77"/>
                  <a:gd name="T12" fmla="*/ 82 w 245"/>
                  <a:gd name="T13" fmla="*/ 46 h 77"/>
                  <a:gd name="T14" fmla="*/ 85 w 245"/>
                  <a:gd name="T15" fmla="*/ 61 h 77"/>
                  <a:gd name="T16" fmla="*/ 144 w 245"/>
                  <a:gd name="T17" fmla="*/ 53 h 77"/>
                  <a:gd name="T18" fmla="*/ 235 w 245"/>
                  <a:gd name="T19" fmla="*/ 53 h 77"/>
                  <a:gd name="T20" fmla="*/ 235 w 245"/>
                  <a:gd name="T21" fmla="*/ 8 h 77"/>
                  <a:gd name="T22" fmla="*/ 144 w 245"/>
                  <a:gd name="T23" fmla="*/ 8 h 77"/>
                  <a:gd name="T24" fmla="*/ 144 w 245"/>
                  <a:gd name="T25" fmla="*/ 53 h 77"/>
                  <a:gd name="T26" fmla="*/ 222 w 245"/>
                  <a:gd name="T27" fmla="*/ 77 h 77"/>
                  <a:gd name="T28" fmla="*/ 241 w 245"/>
                  <a:gd name="T29" fmla="*/ 77 h 77"/>
                  <a:gd name="T30" fmla="*/ 244 w 245"/>
                  <a:gd name="T31" fmla="*/ 76 h 77"/>
                  <a:gd name="T32" fmla="*/ 245 w 245"/>
                  <a:gd name="T33" fmla="*/ 73 h 77"/>
                  <a:gd name="T34" fmla="*/ 244 w 245"/>
                  <a:gd name="T35" fmla="*/ 70 h 77"/>
                  <a:gd name="T36" fmla="*/ 241 w 245"/>
                  <a:gd name="T37" fmla="*/ 69 h 77"/>
                  <a:gd name="T38" fmla="*/ 222 w 245"/>
                  <a:gd name="T39" fmla="*/ 69 h 77"/>
                  <a:gd name="T40" fmla="*/ 222 w 245"/>
                  <a:gd name="T41" fmla="*/ 77 h 77"/>
                  <a:gd name="T42" fmla="*/ 24 w 245"/>
                  <a:gd name="T43" fmla="*/ 77 h 77"/>
                  <a:gd name="T44" fmla="*/ 4 w 245"/>
                  <a:gd name="T45" fmla="*/ 77 h 77"/>
                  <a:gd name="T46" fmla="*/ 1 w 245"/>
                  <a:gd name="T47" fmla="*/ 76 h 77"/>
                  <a:gd name="T48" fmla="*/ 0 w 245"/>
                  <a:gd name="T49" fmla="*/ 73 h 77"/>
                  <a:gd name="T50" fmla="*/ 1 w 245"/>
                  <a:gd name="T51" fmla="*/ 70 h 77"/>
                  <a:gd name="T52" fmla="*/ 4 w 245"/>
                  <a:gd name="T53" fmla="*/ 69 h 77"/>
                  <a:gd name="T54" fmla="*/ 24 w 245"/>
                  <a:gd name="T55" fmla="*/ 69 h 77"/>
                  <a:gd name="T56" fmla="*/ 24 w 245"/>
                  <a:gd name="T57" fmla="*/ 77 h 77"/>
                  <a:gd name="T58" fmla="*/ 88 w 245"/>
                  <a:gd name="T59" fmla="*/ 16 h 77"/>
                  <a:gd name="T60" fmla="*/ 128 w 245"/>
                  <a:gd name="T61" fmla="*/ 16 h 77"/>
                  <a:gd name="T62" fmla="*/ 128 w 245"/>
                  <a:gd name="T63" fmla="*/ 12 h 77"/>
                  <a:gd name="T64" fmla="*/ 88 w 245"/>
                  <a:gd name="T65" fmla="*/ 12 h 77"/>
                  <a:gd name="T66" fmla="*/ 88 w 245"/>
                  <a:gd name="T67" fmla="*/ 16 h 7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45" h="77">
                    <a:moveTo>
                      <a:pt x="85" y="61"/>
                    </a:moveTo>
                    <a:lnTo>
                      <a:pt x="244" y="61"/>
                    </a:lnTo>
                    <a:lnTo>
                      <a:pt x="244" y="0"/>
                    </a:lnTo>
                    <a:lnTo>
                      <a:pt x="85" y="0"/>
                    </a:lnTo>
                    <a:lnTo>
                      <a:pt x="82" y="15"/>
                    </a:lnTo>
                    <a:lnTo>
                      <a:pt x="81" y="31"/>
                    </a:lnTo>
                    <a:lnTo>
                      <a:pt x="82" y="46"/>
                    </a:lnTo>
                    <a:lnTo>
                      <a:pt x="85" y="61"/>
                    </a:lnTo>
                    <a:close/>
                    <a:moveTo>
                      <a:pt x="144" y="53"/>
                    </a:moveTo>
                    <a:lnTo>
                      <a:pt x="235" y="53"/>
                    </a:lnTo>
                    <a:lnTo>
                      <a:pt x="235" y="8"/>
                    </a:lnTo>
                    <a:lnTo>
                      <a:pt x="144" y="8"/>
                    </a:lnTo>
                    <a:lnTo>
                      <a:pt x="144" y="53"/>
                    </a:lnTo>
                    <a:close/>
                    <a:moveTo>
                      <a:pt x="222" y="77"/>
                    </a:moveTo>
                    <a:lnTo>
                      <a:pt x="241" y="77"/>
                    </a:lnTo>
                    <a:lnTo>
                      <a:pt x="244" y="76"/>
                    </a:lnTo>
                    <a:lnTo>
                      <a:pt x="245" y="73"/>
                    </a:lnTo>
                    <a:lnTo>
                      <a:pt x="244" y="70"/>
                    </a:lnTo>
                    <a:lnTo>
                      <a:pt x="241" y="69"/>
                    </a:lnTo>
                    <a:lnTo>
                      <a:pt x="222" y="69"/>
                    </a:lnTo>
                    <a:lnTo>
                      <a:pt x="222" y="77"/>
                    </a:lnTo>
                    <a:close/>
                    <a:moveTo>
                      <a:pt x="24" y="77"/>
                    </a:moveTo>
                    <a:lnTo>
                      <a:pt x="4" y="77"/>
                    </a:lnTo>
                    <a:lnTo>
                      <a:pt x="1" y="76"/>
                    </a:lnTo>
                    <a:lnTo>
                      <a:pt x="0" y="73"/>
                    </a:lnTo>
                    <a:lnTo>
                      <a:pt x="1" y="70"/>
                    </a:lnTo>
                    <a:lnTo>
                      <a:pt x="4" y="69"/>
                    </a:lnTo>
                    <a:lnTo>
                      <a:pt x="24" y="69"/>
                    </a:lnTo>
                    <a:lnTo>
                      <a:pt x="24" y="77"/>
                    </a:lnTo>
                    <a:close/>
                    <a:moveTo>
                      <a:pt x="88" y="16"/>
                    </a:moveTo>
                    <a:lnTo>
                      <a:pt x="128" y="16"/>
                    </a:lnTo>
                    <a:lnTo>
                      <a:pt x="128" y="12"/>
                    </a:lnTo>
                    <a:lnTo>
                      <a:pt x="88" y="12"/>
                    </a:lnTo>
                    <a:lnTo>
                      <a:pt x="88" y="16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1" name="Freeform 767">
                <a:extLst>
                  <a:ext uri="{FF2B5EF4-FFF2-40B4-BE49-F238E27FC236}">
                    <a16:creationId xmlns:a16="http://schemas.microsoft.com/office/drawing/2014/main" id="{3DADF21F-2C43-6D4F-A8C4-48CC9224F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" y="3613"/>
                <a:ext cx="163" cy="61"/>
              </a:xfrm>
              <a:custGeom>
                <a:avLst/>
                <a:gdLst>
                  <a:gd name="T0" fmla="*/ 4 w 163"/>
                  <a:gd name="T1" fmla="*/ 61 h 61"/>
                  <a:gd name="T2" fmla="*/ 163 w 163"/>
                  <a:gd name="T3" fmla="*/ 61 h 61"/>
                  <a:gd name="T4" fmla="*/ 163 w 163"/>
                  <a:gd name="T5" fmla="*/ 0 h 61"/>
                  <a:gd name="T6" fmla="*/ 4 w 163"/>
                  <a:gd name="T7" fmla="*/ 0 h 61"/>
                  <a:gd name="T8" fmla="*/ 1 w 163"/>
                  <a:gd name="T9" fmla="*/ 15 h 61"/>
                  <a:gd name="T10" fmla="*/ 0 w 163"/>
                  <a:gd name="T11" fmla="*/ 31 h 61"/>
                  <a:gd name="T12" fmla="*/ 1 w 163"/>
                  <a:gd name="T13" fmla="*/ 46 h 61"/>
                  <a:gd name="T14" fmla="*/ 4 w 163"/>
                  <a:gd name="T15" fmla="*/ 61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63" h="61">
                    <a:moveTo>
                      <a:pt x="4" y="61"/>
                    </a:moveTo>
                    <a:lnTo>
                      <a:pt x="163" y="61"/>
                    </a:lnTo>
                    <a:lnTo>
                      <a:pt x="163" y="0"/>
                    </a:lnTo>
                    <a:lnTo>
                      <a:pt x="4" y="0"/>
                    </a:lnTo>
                    <a:lnTo>
                      <a:pt x="1" y="15"/>
                    </a:lnTo>
                    <a:lnTo>
                      <a:pt x="0" y="31"/>
                    </a:lnTo>
                    <a:lnTo>
                      <a:pt x="1" y="46"/>
                    </a:lnTo>
                    <a:lnTo>
                      <a:pt x="4" y="61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2" name="Line 768">
                <a:extLst>
                  <a:ext uri="{FF2B5EF4-FFF2-40B4-BE49-F238E27FC236}">
                    <a16:creationId xmlns:a16="http://schemas.microsoft.com/office/drawing/2014/main" id="{4CE7C74F-3479-0B48-A481-BD83AA0DC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48" y="3613"/>
                <a:ext cx="1" cy="6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3" name="Line 769">
                <a:extLst>
                  <a:ext uri="{FF2B5EF4-FFF2-40B4-BE49-F238E27FC236}">
                    <a16:creationId xmlns:a16="http://schemas.microsoft.com/office/drawing/2014/main" id="{952379E6-96B0-004D-8669-3E55E24E30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33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4" name="Line 770">
                <a:extLst>
                  <a:ext uri="{FF2B5EF4-FFF2-40B4-BE49-F238E27FC236}">
                    <a16:creationId xmlns:a16="http://schemas.microsoft.com/office/drawing/2014/main" id="{E814324D-8F8B-874A-8D36-5B1D6DE5D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99" y="3654"/>
                <a:ext cx="49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5" name="Rectangle 771">
                <a:extLst>
                  <a:ext uri="{FF2B5EF4-FFF2-40B4-BE49-F238E27FC236}">
                    <a16:creationId xmlns:a16="http://schemas.microsoft.com/office/drawing/2014/main" id="{7F717FDB-F022-3548-9E27-F7D9CBE7A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1" y="3621"/>
                <a:ext cx="91" cy="45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66" name="Line 772">
                <a:extLst>
                  <a:ext uri="{FF2B5EF4-FFF2-40B4-BE49-F238E27FC236}">
                    <a16:creationId xmlns:a16="http://schemas.microsoft.com/office/drawing/2014/main" id="{BEBE0D13-BDD7-124E-8F44-1A71E44E0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3621"/>
                <a:ext cx="1" cy="17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7" name="Line 773">
                <a:extLst>
                  <a:ext uri="{FF2B5EF4-FFF2-40B4-BE49-F238E27FC236}">
                    <a16:creationId xmlns:a16="http://schemas.microsoft.com/office/drawing/2014/main" id="{72BA1372-9BC8-7242-984F-CD4DDEFA9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1" y="3638"/>
                <a:ext cx="91" cy="1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8" name="Freeform 774">
                <a:extLst>
                  <a:ext uri="{FF2B5EF4-FFF2-40B4-BE49-F238E27FC236}">
                    <a16:creationId xmlns:a16="http://schemas.microsoft.com/office/drawing/2014/main" id="{8F97ABF7-B8B7-464F-A84E-0995D668B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3682"/>
                <a:ext cx="23" cy="8"/>
              </a:xfrm>
              <a:custGeom>
                <a:avLst/>
                <a:gdLst>
                  <a:gd name="T0" fmla="*/ 0 w 23"/>
                  <a:gd name="T1" fmla="*/ 8 h 8"/>
                  <a:gd name="T2" fmla="*/ 19 w 23"/>
                  <a:gd name="T3" fmla="*/ 8 h 8"/>
                  <a:gd name="T4" fmla="*/ 22 w 23"/>
                  <a:gd name="T5" fmla="*/ 7 h 8"/>
                  <a:gd name="T6" fmla="*/ 23 w 23"/>
                  <a:gd name="T7" fmla="*/ 4 h 8"/>
                  <a:gd name="T8" fmla="*/ 22 w 23"/>
                  <a:gd name="T9" fmla="*/ 1 h 8"/>
                  <a:gd name="T10" fmla="*/ 19 w 23"/>
                  <a:gd name="T11" fmla="*/ 0 h 8"/>
                  <a:gd name="T12" fmla="*/ 0 w 23"/>
                  <a:gd name="T13" fmla="*/ 0 h 8"/>
                  <a:gd name="T14" fmla="*/ 0 w 23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" h="8">
                    <a:moveTo>
                      <a:pt x="0" y="8"/>
                    </a:moveTo>
                    <a:lnTo>
                      <a:pt x="19" y="8"/>
                    </a:lnTo>
                    <a:lnTo>
                      <a:pt x="22" y="7"/>
                    </a:lnTo>
                    <a:lnTo>
                      <a:pt x="23" y="4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69" name="Freeform 775">
                <a:extLst>
                  <a:ext uri="{FF2B5EF4-FFF2-40B4-BE49-F238E27FC236}">
                    <a16:creationId xmlns:a16="http://schemas.microsoft.com/office/drawing/2014/main" id="{B4BE7DA9-568B-EB41-ACC2-55CC28E45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7" y="3682"/>
                <a:ext cx="24" cy="8"/>
              </a:xfrm>
              <a:custGeom>
                <a:avLst/>
                <a:gdLst>
                  <a:gd name="T0" fmla="*/ 24 w 24"/>
                  <a:gd name="T1" fmla="*/ 8 h 8"/>
                  <a:gd name="T2" fmla="*/ 4 w 24"/>
                  <a:gd name="T3" fmla="*/ 8 h 8"/>
                  <a:gd name="T4" fmla="*/ 1 w 24"/>
                  <a:gd name="T5" fmla="*/ 7 h 8"/>
                  <a:gd name="T6" fmla="*/ 0 w 24"/>
                  <a:gd name="T7" fmla="*/ 4 h 8"/>
                  <a:gd name="T8" fmla="*/ 1 w 24"/>
                  <a:gd name="T9" fmla="*/ 1 h 8"/>
                  <a:gd name="T10" fmla="*/ 4 w 24"/>
                  <a:gd name="T11" fmla="*/ 0 h 8"/>
                  <a:gd name="T12" fmla="*/ 24 w 24"/>
                  <a:gd name="T13" fmla="*/ 0 h 8"/>
                  <a:gd name="T14" fmla="*/ 24 w 24"/>
                  <a:gd name="T15" fmla="*/ 8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8">
                    <a:moveTo>
                      <a:pt x="24" y="8"/>
                    </a:moveTo>
                    <a:lnTo>
                      <a:pt x="4" y="8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24" y="0"/>
                    </a:lnTo>
                    <a:lnTo>
                      <a:pt x="24" y="8"/>
                    </a:lnTo>
                  </a:path>
                </a:pathLst>
              </a:custGeom>
              <a:noFill/>
              <a:ln w="158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0" name="Rectangle 776">
                <a:extLst>
                  <a:ext uri="{FF2B5EF4-FFF2-40B4-BE49-F238E27FC236}">
                    <a16:creationId xmlns:a16="http://schemas.microsoft.com/office/drawing/2014/main" id="{2270912C-4437-5749-9B1F-5D11FC09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5" y="3625"/>
                <a:ext cx="40" cy="4"/>
              </a:xfrm>
              <a:prstGeom prst="rect">
                <a:avLst/>
              </a:prstGeom>
              <a:noFill/>
              <a:ln w="1588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71" name="Line 777">
                <a:extLst>
                  <a:ext uri="{FF2B5EF4-FFF2-40B4-BE49-F238E27FC236}">
                    <a16:creationId xmlns:a16="http://schemas.microsoft.com/office/drawing/2014/main" id="{87392BA8-0C50-284D-AB15-F6C3F01843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10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2" name="Line 778">
                <a:extLst>
                  <a:ext uri="{FF2B5EF4-FFF2-40B4-BE49-F238E27FC236}">
                    <a16:creationId xmlns:a16="http://schemas.microsoft.com/office/drawing/2014/main" id="{2972A559-CE3E-9041-AC39-7CA71284D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5" y="3674"/>
                <a:ext cx="1" cy="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3" name="Line 779">
                <a:extLst>
                  <a:ext uri="{FF2B5EF4-FFF2-40B4-BE49-F238E27FC236}">
                    <a16:creationId xmlns:a16="http://schemas.microsoft.com/office/drawing/2014/main" id="{95C64394-6AE7-5442-95B1-AD5341296C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44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4" name="Line 780">
                <a:extLst>
                  <a:ext uri="{FF2B5EF4-FFF2-40B4-BE49-F238E27FC236}">
                    <a16:creationId xmlns:a16="http://schemas.microsoft.com/office/drawing/2014/main" id="{80C93978-85FE-944E-9D91-EA1721E28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6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5" name="Line 781">
                <a:extLst>
                  <a:ext uri="{FF2B5EF4-FFF2-40B4-BE49-F238E27FC236}">
                    <a16:creationId xmlns:a16="http://schemas.microsoft.com/office/drawing/2014/main" id="{24283F76-BF9B-8B43-8EC5-027CB411F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627"/>
                <a:ext cx="4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6" name="Line 782">
                <a:extLst>
                  <a:ext uri="{FF2B5EF4-FFF2-40B4-BE49-F238E27FC236}">
                    <a16:creationId xmlns:a16="http://schemas.microsoft.com/office/drawing/2014/main" id="{EC623E78-3FC0-F641-9EB1-523342569F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2" y="3633"/>
                <a:ext cx="5" cy="1"/>
              </a:xfrm>
              <a:prstGeom prst="line">
                <a:avLst/>
              </a:prstGeom>
              <a:noFill/>
              <a:ln w="317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7" name="Freeform 783">
                <a:extLst>
                  <a:ext uri="{FF2B5EF4-FFF2-40B4-BE49-F238E27FC236}">
                    <a16:creationId xmlns:a16="http://schemas.microsoft.com/office/drawing/2014/main" id="{B95E5008-CF9F-7A4E-94F2-FD8957EDC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" y="3416"/>
                <a:ext cx="31" cy="182"/>
              </a:xfrm>
              <a:custGeom>
                <a:avLst/>
                <a:gdLst>
                  <a:gd name="T0" fmla="*/ 0 w 31"/>
                  <a:gd name="T1" fmla="*/ 182 h 182"/>
                  <a:gd name="T2" fmla="*/ 24 w 31"/>
                  <a:gd name="T3" fmla="*/ 159 h 182"/>
                  <a:gd name="T4" fmla="*/ 24 w 31"/>
                  <a:gd name="T5" fmla="*/ 116 h 182"/>
                  <a:gd name="T6" fmla="*/ 31 w 31"/>
                  <a:gd name="T7" fmla="*/ 94 h 182"/>
                  <a:gd name="T8" fmla="*/ 31 w 31"/>
                  <a:gd name="T9" fmla="*/ 0 h 182"/>
                  <a:gd name="T10" fmla="*/ 0 w 31"/>
                  <a:gd name="T11" fmla="*/ 32 h 182"/>
                  <a:gd name="T12" fmla="*/ 0 w 31"/>
                  <a:gd name="T13" fmla="*/ 182 h 1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1" h="182">
                    <a:moveTo>
                      <a:pt x="0" y="182"/>
                    </a:moveTo>
                    <a:lnTo>
                      <a:pt x="24" y="159"/>
                    </a:lnTo>
                    <a:lnTo>
                      <a:pt x="24" y="116"/>
                    </a:lnTo>
                    <a:lnTo>
                      <a:pt x="31" y="94"/>
                    </a:lnTo>
                    <a:lnTo>
                      <a:pt x="31" y="0"/>
                    </a:lnTo>
                    <a:lnTo>
                      <a:pt x="0" y="3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9A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8" name="Freeform 784">
                <a:extLst>
                  <a:ext uri="{FF2B5EF4-FFF2-40B4-BE49-F238E27FC236}">
                    <a16:creationId xmlns:a16="http://schemas.microsoft.com/office/drawing/2014/main" id="{593A8BE7-EA78-E147-9A2C-1374D0D4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6" y="3416"/>
                <a:ext cx="218" cy="32"/>
              </a:xfrm>
              <a:custGeom>
                <a:avLst/>
                <a:gdLst>
                  <a:gd name="T0" fmla="*/ 218 w 218"/>
                  <a:gd name="T1" fmla="*/ 0 h 32"/>
                  <a:gd name="T2" fmla="*/ 31 w 218"/>
                  <a:gd name="T3" fmla="*/ 0 h 32"/>
                  <a:gd name="T4" fmla="*/ 0 w 218"/>
                  <a:gd name="T5" fmla="*/ 32 h 32"/>
                  <a:gd name="T6" fmla="*/ 187 w 218"/>
                  <a:gd name="T7" fmla="*/ 32 h 32"/>
                  <a:gd name="T8" fmla="*/ 218 w 218"/>
                  <a:gd name="T9" fmla="*/ 0 h 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8" h="32">
                    <a:moveTo>
                      <a:pt x="218" y="0"/>
                    </a:moveTo>
                    <a:lnTo>
                      <a:pt x="31" y="0"/>
                    </a:lnTo>
                    <a:lnTo>
                      <a:pt x="0" y="32"/>
                    </a:lnTo>
                    <a:lnTo>
                      <a:pt x="187" y="32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79" name="Rectangle 785">
                <a:extLst>
                  <a:ext uri="{FF2B5EF4-FFF2-40B4-BE49-F238E27FC236}">
                    <a16:creationId xmlns:a16="http://schemas.microsoft.com/office/drawing/2014/main" id="{D23632F3-EB36-9741-9207-D3AF05B8D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448"/>
                <a:ext cx="187" cy="150"/>
              </a:xfrm>
              <a:prstGeom prst="rect">
                <a:avLst/>
              </a:prstGeom>
              <a:solidFill>
                <a:srgbClr val="C0C0C0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0" name="Rectangle 786">
                <a:extLst>
                  <a:ext uri="{FF2B5EF4-FFF2-40B4-BE49-F238E27FC236}">
                    <a16:creationId xmlns:a16="http://schemas.microsoft.com/office/drawing/2014/main" id="{4A9F90F6-332E-B74E-B014-19F766E96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" y="3579"/>
                <a:ext cx="9" cy="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381" name="Freeform 787">
                <a:extLst>
                  <a:ext uri="{FF2B5EF4-FFF2-40B4-BE49-F238E27FC236}">
                    <a16:creationId xmlns:a16="http://schemas.microsoft.com/office/drawing/2014/main" id="{230C474A-CB94-6D42-94EC-D18B3CC6D8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3" cy="94"/>
              </a:xfrm>
              <a:custGeom>
                <a:avLst/>
                <a:gdLst>
                  <a:gd name="T0" fmla="*/ 0 w 133"/>
                  <a:gd name="T1" fmla="*/ 0 h 94"/>
                  <a:gd name="T2" fmla="*/ 133 w 133"/>
                  <a:gd name="T3" fmla="*/ 0 h 94"/>
                  <a:gd name="T4" fmla="*/ 133 w 133"/>
                  <a:gd name="T5" fmla="*/ 94 h 94"/>
                  <a:gd name="T6" fmla="*/ 0 w 133"/>
                  <a:gd name="T7" fmla="*/ 94 h 94"/>
                  <a:gd name="T8" fmla="*/ 0 w 133"/>
                  <a:gd name="T9" fmla="*/ 0 h 94"/>
                  <a:gd name="T10" fmla="*/ 0 w 133"/>
                  <a:gd name="T11" fmla="*/ 0 h 94"/>
                  <a:gd name="T12" fmla="*/ 131 w 133"/>
                  <a:gd name="T13" fmla="*/ 0 h 94"/>
                  <a:gd name="T14" fmla="*/ 131 w 133"/>
                  <a:gd name="T15" fmla="*/ 92 h 94"/>
                  <a:gd name="T16" fmla="*/ 0 w 133"/>
                  <a:gd name="T17" fmla="*/ 92 h 94"/>
                  <a:gd name="T18" fmla="*/ 0 w 133"/>
                  <a:gd name="T19" fmla="*/ 0 h 9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3" h="94">
                    <a:moveTo>
                      <a:pt x="0" y="0"/>
                    </a:moveTo>
                    <a:lnTo>
                      <a:pt x="133" y="0"/>
                    </a:lnTo>
                    <a:lnTo>
                      <a:pt x="133" y="94"/>
                    </a:lnTo>
                    <a:lnTo>
                      <a:pt x="0" y="9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8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2" name="Freeform 788">
                <a:extLst>
                  <a:ext uri="{FF2B5EF4-FFF2-40B4-BE49-F238E27FC236}">
                    <a16:creationId xmlns:a16="http://schemas.microsoft.com/office/drawing/2014/main" id="{E2B4E111-6FBE-7F4B-AE3E-D19BE48146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31" cy="92"/>
              </a:xfrm>
              <a:custGeom>
                <a:avLst/>
                <a:gdLst>
                  <a:gd name="T0" fmla="*/ 0 w 131"/>
                  <a:gd name="T1" fmla="*/ 0 h 92"/>
                  <a:gd name="T2" fmla="*/ 131 w 131"/>
                  <a:gd name="T3" fmla="*/ 0 h 92"/>
                  <a:gd name="T4" fmla="*/ 131 w 131"/>
                  <a:gd name="T5" fmla="*/ 92 h 92"/>
                  <a:gd name="T6" fmla="*/ 0 w 131"/>
                  <a:gd name="T7" fmla="*/ 92 h 92"/>
                  <a:gd name="T8" fmla="*/ 0 w 131"/>
                  <a:gd name="T9" fmla="*/ 0 h 92"/>
                  <a:gd name="T10" fmla="*/ 0 w 131"/>
                  <a:gd name="T11" fmla="*/ 0 h 92"/>
                  <a:gd name="T12" fmla="*/ 129 w 131"/>
                  <a:gd name="T13" fmla="*/ 0 h 92"/>
                  <a:gd name="T14" fmla="*/ 129 w 131"/>
                  <a:gd name="T15" fmla="*/ 91 h 92"/>
                  <a:gd name="T16" fmla="*/ 0 w 131"/>
                  <a:gd name="T17" fmla="*/ 91 h 92"/>
                  <a:gd name="T18" fmla="*/ 0 w 131"/>
                  <a:gd name="T19" fmla="*/ 0 h 9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31" h="92">
                    <a:moveTo>
                      <a:pt x="0" y="0"/>
                    </a:moveTo>
                    <a:lnTo>
                      <a:pt x="131" y="0"/>
                    </a:lnTo>
                    <a:lnTo>
                      <a:pt x="131" y="92"/>
                    </a:lnTo>
                    <a:lnTo>
                      <a:pt x="0" y="9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B8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3" name="Freeform 789">
                <a:extLst>
                  <a:ext uri="{FF2B5EF4-FFF2-40B4-BE49-F238E27FC236}">
                    <a16:creationId xmlns:a16="http://schemas.microsoft.com/office/drawing/2014/main" id="{35B2455C-6A04-264E-B3A4-66C9BD3EE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9" cy="91"/>
              </a:xfrm>
              <a:custGeom>
                <a:avLst/>
                <a:gdLst>
                  <a:gd name="T0" fmla="*/ 0 w 129"/>
                  <a:gd name="T1" fmla="*/ 0 h 91"/>
                  <a:gd name="T2" fmla="*/ 129 w 129"/>
                  <a:gd name="T3" fmla="*/ 0 h 91"/>
                  <a:gd name="T4" fmla="*/ 129 w 129"/>
                  <a:gd name="T5" fmla="*/ 91 h 91"/>
                  <a:gd name="T6" fmla="*/ 0 w 129"/>
                  <a:gd name="T7" fmla="*/ 91 h 91"/>
                  <a:gd name="T8" fmla="*/ 0 w 129"/>
                  <a:gd name="T9" fmla="*/ 0 h 91"/>
                  <a:gd name="T10" fmla="*/ 0 w 129"/>
                  <a:gd name="T11" fmla="*/ 0 h 91"/>
                  <a:gd name="T12" fmla="*/ 127 w 129"/>
                  <a:gd name="T13" fmla="*/ 0 h 91"/>
                  <a:gd name="T14" fmla="*/ 127 w 129"/>
                  <a:gd name="T15" fmla="*/ 89 h 91"/>
                  <a:gd name="T16" fmla="*/ 0 w 129"/>
                  <a:gd name="T17" fmla="*/ 89 h 91"/>
                  <a:gd name="T18" fmla="*/ 0 w 129"/>
                  <a:gd name="T19" fmla="*/ 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9" h="9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8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4" name="Freeform 790">
                <a:extLst>
                  <a:ext uri="{FF2B5EF4-FFF2-40B4-BE49-F238E27FC236}">
                    <a16:creationId xmlns:a16="http://schemas.microsoft.com/office/drawing/2014/main" id="{23191F52-A53F-FF49-9825-94BFDF9E13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7" cy="89"/>
              </a:xfrm>
              <a:custGeom>
                <a:avLst/>
                <a:gdLst>
                  <a:gd name="T0" fmla="*/ 0 w 127"/>
                  <a:gd name="T1" fmla="*/ 0 h 89"/>
                  <a:gd name="T2" fmla="*/ 127 w 127"/>
                  <a:gd name="T3" fmla="*/ 0 h 89"/>
                  <a:gd name="T4" fmla="*/ 127 w 127"/>
                  <a:gd name="T5" fmla="*/ 89 h 89"/>
                  <a:gd name="T6" fmla="*/ 0 w 127"/>
                  <a:gd name="T7" fmla="*/ 89 h 89"/>
                  <a:gd name="T8" fmla="*/ 0 w 127"/>
                  <a:gd name="T9" fmla="*/ 0 h 89"/>
                  <a:gd name="T10" fmla="*/ 0 w 127"/>
                  <a:gd name="T11" fmla="*/ 0 h 89"/>
                  <a:gd name="T12" fmla="*/ 126 w 127"/>
                  <a:gd name="T13" fmla="*/ 0 h 89"/>
                  <a:gd name="T14" fmla="*/ 126 w 127"/>
                  <a:gd name="T15" fmla="*/ 88 h 89"/>
                  <a:gd name="T16" fmla="*/ 0 w 127"/>
                  <a:gd name="T17" fmla="*/ 88 h 89"/>
                  <a:gd name="T18" fmla="*/ 0 w 127"/>
                  <a:gd name="T19" fmla="*/ 0 h 8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7" h="89">
                    <a:moveTo>
                      <a:pt x="0" y="0"/>
                    </a:moveTo>
                    <a:lnTo>
                      <a:pt x="127" y="0"/>
                    </a:lnTo>
                    <a:lnTo>
                      <a:pt x="127" y="89"/>
                    </a:lnTo>
                    <a:lnTo>
                      <a:pt x="0" y="8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8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5" name="Freeform 791">
                <a:extLst>
                  <a:ext uri="{FF2B5EF4-FFF2-40B4-BE49-F238E27FC236}">
                    <a16:creationId xmlns:a16="http://schemas.microsoft.com/office/drawing/2014/main" id="{C6FA95F6-3414-DC45-8312-071F3C7FAD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6" cy="88"/>
              </a:xfrm>
              <a:custGeom>
                <a:avLst/>
                <a:gdLst>
                  <a:gd name="T0" fmla="*/ 0 w 126"/>
                  <a:gd name="T1" fmla="*/ 0 h 88"/>
                  <a:gd name="T2" fmla="*/ 126 w 126"/>
                  <a:gd name="T3" fmla="*/ 0 h 88"/>
                  <a:gd name="T4" fmla="*/ 126 w 126"/>
                  <a:gd name="T5" fmla="*/ 88 h 88"/>
                  <a:gd name="T6" fmla="*/ 0 w 126"/>
                  <a:gd name="T7" fmla="*/ 88 h 88"/>
                  <a:gd name="T8" fmla="*/ 0 w 126"/>
                  <a:gd name="T9" fmla="*/ 0 h 88"/>
                  <a:gd name="T10" fmla="*/ 0 w 126"/>
                  <a:gd name="T11" fmla="*/ 0 h 88"/>
                  <a:gd name="T12" fmla="*/ 124 w 126"/>
                  <a:gd name="T13" fmla="*/ 0 h 88"/>
                  <a:gd name="T14" fmla="*/ 124 w 126"/>
                  <a:gd name="T15" fmla="*/ 87 h 88"/>
                  <a:gd name="T16" fmla="*/ 0 w 126"/>
                  <a:gd name="T17" fmla="*/ 87 h 88"/>
                  <a:gd name="T18" fmla="*/ 0 w 126"/>
                  <a:gd name="T19" fmla="*/ 0 h 8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6" h="88">
                    <a:moveTo>
                      <a:pt x="0" y="0"/>
                    </a:moveTo>
                    <a:lnTo>
                      <a:pt x="126" y="0"/>
                    </a:lnTo>
                    <a:lnTo>
                      <a:pt x="12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9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6" name="Freeform 792">
                <a:extLst>
                  <a:ext uri="{FF2B5EF4-FFF2-40B4-BE49-F238E27FC236}">
                    <a16:creationId xmlns:a16="http://schemas.microsoft.com/office/drawing/2014/main" id="{FA4741AA-16DC-F943-8031-916896218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4" cy="87"/>
              </a:xfrm>
              <a:custGeom>
                <a:avLst/>
                <a:gdLst>
                  <a:gd name="T0" fmla="*/ 0 w 124"/>
                  <a:gd name="T1" fmla="*/ 0 h 87"/>
                  <a:gd name="T2" fmla="*/ 124 w 124"/>
                  <a:gd name="T3" fmla="*/ 0 h 87"/>
                  <a:gd name="T4" fmla="*/ 124 w 124"/>
                  <a:gd name="T5" fmla="*/ 87 h 87"/>
                  <a:gd name="T6" fmla="*/ 0 w 124"/>
                  <a:gd name="T7" fmla="*/ 87 h 87"/>
                  <a:gd name="T8" fmla="*/ 0 w 124"/>
                  <a:gd name="T9" fmla="*/ 0 h 87"/>
                  <a:gd name="T10" fmla="*/ 0 w 124"/>
                  <a:gd name="T11" fmla="*/ 0 h 87"/>
                  <a:gd name="T12" fmla="*/ 122 w 124"/>
                  <a:gd name="T13" fmla="*/ 0 h 87"/>
                  <a:gd name="T14" fmla="*/ 122 w 124"/>
                  <a:gd name="T15" fmla="*/ 86 h 87"/>
                  <a:gd name="T16" fmla="*/ 0 w 124"/>
                  <a:gd name="T17" fmla="*/ 86 h 87"/>
                  <a:gd name="T18" fmla="*/ 0 w 124"/>
                  <a:gd name="T19" fmla="*/ 0 h 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87">
                    <a:moveTo>
                      <a:pt x="0" y="0"/>
                    </a:moveTo>
                    <a:lnTo>
                      <a:pt x="124" y="0"/>
                    </a:lnTo>
                    <a:lnTo>
                      <a:pt x="124" y="87"/>
                    </a:lnTo>
                    <a:lnTo>
                      <a:pt x="0" y="8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7" name="Freeform 793">
                <a:extLst>
                  <a:ext uri="{FF2B5EF4-FFF2-40B4-BE49-F238E27FC236}">
                    <a16:creationId xmlns:a16="http://schemas.microsoft.com/office/drawing/2014/main" id="{C1861F10-6531-F746-BB3E-361C910A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2" cy="86"/>
              </a:xfrm>
              <a:custGeom>
                <a:avLst/>
                <a:gdLst>
                  <a:gd name="T0" fmla="*/ 0 w 122"/>
                  <a:gd name="T1" fmla="*/ 0 h 86"/>
                  <a:gd name="T2" fmla="*/ 122 w 122"/>
                  <a:gd name="T3" fmla="*/ 0 h 86"/>
                  <a:gd name="T4" fmla="*/ 122 w 122"/>
                  <a:gd name="T5" fmla="*/ 86 h 86"/>
                  <a:gd name="T6" fmla="*/ 0 w 122"/>
                  <a:gd name="T7" fmla="*/ 86 h 86"/>
                  <a:gd name="T8" fmla="*/ 0 w 122"/>
                  <a:gd name="T9" fmla="*/ 0 h 86"/>
                  <a:gd name="T10" fmla="*/ 0 w 122"/>
                  <a:gd name="T11" fmla="*/ 0 h 86"/>
                  <a:gd name="T12" fmla="*/ 120 w 122"/>
                  <a:gd name="T13" fmla="*/ 0 h 86"/>
                  <a:gd name="T14" fmla="*/ 120 w 122"/>
                  <a:gd name="T15" fmla="*/ 85 h 86"/>
                  <a:gd name="T16" fmla="*/ 0 w 122"/>
                  <a:gd name="T17" fmla="*/ 85 h 86"/>
                  <a:gd name="T18" fmla="*/ 0 w 122"/>
                  <a:gd name="T19" fmla="*/ 0 h 8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2" h="86">
                    <a:moveTo>
                      <a:pt x="0" y="0"/>
                    </a:moveTo>
                    <a:lnTo>
                      <a:pt x="122" y="0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8" name="Freeform 794">
                <a:extLst>
                  <a:ext uri="{FF2B5EF4-FFF2-40B4-BE49-F238E27FC236}">
                    <a16:creationId xmlns:a16="http://schemas.microsoft.com/office/drawing/2014/main" id="{5C92EAA9-6E93-7741-B3C7-89E497C24B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20" cy="85"/>
              </a:xfrm>
              <a:custGeom>
                <a:avLst/>
                <a:gdLst>
                  <a:gd name="T0" fmla="*/ 0 w 120"/>
                  <a:gd name="T1" fmla="*/ 0 h 85"/>
                  <a:gd name="T2" fmla="*/ 120 w 120"/>
                  <a:gd name="T3" fmla="*/ 0 h 85"/>
                  <a:gd name="T4" fmla="*/ 120 w 120"/>
                  <a:gd name="T5" fmla="*/ 85 h 85"/>
                  <a:gd name="T6" fmla="*/ 0 w 120"/>
                  <a:gd name="T7" fmla="*/ 85 h 85"/>
                  <a:gd name="T8" fmla="*/ 0 w 120"/>
                  <a:gd name="T9" fmla="*/ 0 h 85"/>
                  <a:gd name="T10" fmla="*/ 0 w 120"/>
                  <a:gd name="T11" fmla="*/ 0 h 85"/>
                  <a:gd name="T12" fmla="*/ 119 w 120"/>
                  <a:gd name="T13" fmla="*/ 0 h 85"/>
                  <a:gd name="T14" fmla="*/ 119 w 120"/>
                  <a:gd name="T15" fmla="*/ 83 h 85"/>
                  <a:gd name="T16" fmla="*/ 0 w 120"/>
                  <a:gd name="T17" fmla="*/ 83 h 85"/>
                  <a:gd name="T18" fmla="*/ 0 w 120"/>
                  <a:gd name="T19" fmla="*/ 0 h 8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0" h="85">
                    <a:moveTo>
                      <a:pt x="0" y="0"/>
                    </a:moveTo>
                    <a:lnTo>
                      <a:pt x="120" y="0"/>
                    </a:lnTo>
                    <a:lnTo>
                      <a:pt x="120" y="85"/>
                    </a:lnTo>
                    <a:lnTo>
                      <a:pt x="0" y="85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89" name="Freeform 795">
                <a:extLst>
                  <a:ext uri="{FF2B5EF4-FFF2-40B4-BE49-F238E27FC236}">
                    <a16:creationId xmlns:a16="http://schemas.microsoft.com/office/drawing/2014/main" id="{478D957E-F7F6-3F47-8E18-3E3406D0A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9" cy="83"/>
              </a:xfrm>
              <a:custGeom>
                <a:avLst/>
                <a:gdLst>
                  <a:gd name="T0" fmla="*/ 0 w 119"/>
                  <a:gd name="T1" fmla="*/ 0 h 83"/>
                  <a:gd name="T2" fmla="*/ 119 w 119"/>
                  <a:gd name="T3" fmla="*/ 0 h 83"/>
                  <a:gd name="T4" fmla="*/ 119 w 119"/>
                  <a:gd name="T5" fmla="*/ 83 h 83"/>
                  <a:gd name="T6" fmla="*/ 0 w 119"/>
                  <a:gd name="T7" fmla="*/ 83 h 83"/>
                  <a:gd name="T8" fmla="*/ 0 w 119"/>
                  <a:gd name="T9" fmla="*/ 0 h 83"/>
                  <a:gd name="T10" fmla="*/ 0 w 119"/>
                  <a:gd name="T11" fmla="*/ 0 h 83"/>
                  <a:gd name="T12" fmla="*/ 117 w 119"/>
                  <a:gd name="T13" fmla="*/ 0 h 83"/>
                  <a:gd name="T14" fmla="*/ 117 w 119"/>
                  <a:gd name="T15" fmla="*/ 82 h 83"/>
                  <a:gd name="T16" fmla="*/ 0 w 119"/>
                  <a:gd name="T17" fmla="*/ 82 h 83"/>
                  <a:gd name="T18" fmla="*/ 0 w 119"/>
                  <a:gd name="T19" fmla="*/ 0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9" h="83">
                    <a:moveTo>
                      <a:pt x="0" y="0"/>
                    </a:moveTo>
                    <a:lnTo>
                      <a:pt x="119" y="0"/>
                    </a:lnTo>
                    <a:lnTo>
                      <a:pt x="119" y="83"/>
                    </a:lnTo>
                    <a:lnTo>
                      <a:pt x="0" y="8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0" name="Freeform 796">
                <a:extLst>
                  <a:ext uri="{FF2B5EF4-FFF2-40B4-BE49-F238E27FC236}">
                    <a16:creationId xmlns:a16="http://schemas.microsoft.com/office/drawing/2014/main" id="{D1F82AB7-90DD-C348-9EBE-62DF2FB0EC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7" cy="82"/>
              </a:xfrm>
              <a:custGeom>
                <a:avLst/>
                <a:gdLst>
                  <a:gd name="T0" fmla="*/ 0 w 117"/>
                  <a:gd name="T1" fmla="*/ 0 h 82"/>
                  <a:gd name="T2" fmla="*/ 117 w 117"/>
                  <a:gd name="T3" fmla="*/ 0 h 82"/>
                  <a:gd name="T4" fmla="*/ 117 w 117"/>
                  <a:gd name="T5" fmla="*/ 82 h 82"/>
                  <a:gd name="T6" fmla="*/ 0 w 117"/>
                  <a:gd name="T7" fmla="*/ 82 h 82"/>
                  <a:gd name="T8" fmla="*/ 0 w 117"/>
                  <a:gd name="T9" fmla="*/ 0 h 82"/>
                  <a:gd name="T10" fmla="*/ 0 w 117"/>
                  <a:gd name="T11" fmla="*/ 0 h 82"/>
                  <a:gd name="T12" fmla="*/ 115 w 117"/>
                  <a:gd name="T13" fmla="*/ 0 h 82"/>
                  <a:gd name="T14" fmla="*/ 115 w 117"/>
                  <a:gd name="T15" fmla="*/ 81 h 82"/>
                  <a:gd name="T16" fmla="*/ 0 w 117"/>
                  <a:gd name="T17" fmla="*/ 81 h 82"/>
                  <a:gd name="T18" fmla="*/ 0 w 117"/>
                  <a:gd name="T19" fmla="*/ 0 h 8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7" h="82">
                    <a:moveTo>
                      <a:pt x="0" y="0"/>
                    </a:moveTo>
                    <a:lnTo>
                      <a:pt x="117" y="0"/>
                    </a:lnTo>
                    <a:lnTo>
                      <a:pt x="117" y="82"/>
                    </a:lnTo>
                    <a:lnTo>
                      <a:pt x="0" y="82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1" name="Freeform 797">
                <a:extLst>
                  <a:ext uri="{FF2B5EF4-FFF2-40B4-BE49-F238E27FC236}">
                    <a16:creationId xmlns:a16="http://schemas.microsoft.com/office/drawing/2014/main" id="{A926C63E-B7C0-D946-A23F-B85FE9B91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5" cy="81"/>
              </a:xfrm>
              <a:custGeom>
                <a:avLst/>
                <a:gdLst>
                  <a:gd name="T0" fmla="*/ 0 w 115"/>
                  <a:gd name="T1" fmla="*/ 0 h 81"/>
                  <a:gd name="T2" fmla="*/ 115 w 115"/>
                  <a:gd name="T3" fmla="*/ 0 h 81"/>
                  <a:gd name="T4" fmla="*/ 115 w 115"/>
                  <a:gd name="T5" fmla="*/ 81 h 81"/>
                  <a:gd name="T6" fmla="*/ 0 w 115"/>
                  <a:gd name="T7" fmla="*/ 81 h 81"/>
                  <a:gd name="T8" fmla="*/ 0 w 115"/>
                  <a:gd name="T9" fmla="*/ 0 h 81"/>
                  <a:gd name="T10" fmla="*/ 0 w 115"/>
                  <a:gd name="T11" fmla="*/ 0 h 81"/>
                  <a:gd name="T12" fmla="*/ 113 w 115"/>
                  <a:gd name="T13" fmla="*/ 0 h 81"/>
                  <a:gd name="T14" fmla="*/ 113 w 115"/>
                  <a:gd name="T15" fmla="*/ 80 h 81"/>
                  <a:gd name="T16" fmla="*/ 0 w 115"/>
                  <a:gd name="T17" fmla="*/ 80 h 81"/>
                  <a:gd name="T18" fmla="*/ 0 w 115"/>
                  <a:gd name="T19" fmla="*/ 0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5" h="81">
                    <a:moveTo>
                      <a:pt x="0" y="0"/>
                    </a:moveTo>
                    <a:lnTo>
                      <a:pt x="115" y="0"/>
                    </a:lnTo>
                    <a:lnTo>
                      <a:pt x="115" y="81"/>
                    </a:lnTo>
                    <a:lnTo>
                      <a:pt x="0" y="8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2" name="Freeform 798">
                <a:extLst>
                  <a:ext uri="{FF2B5EF4-FFF2-40B4-BE49-F238E27FC236}">
                    <a16:creationId xmlns:a16="http://schemas.microsoft.com/office/drawing/2014/main" id="{AE895C55-3FA9-6A42-B6F5-9AD80A8FD9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3" cy="80"/>
              </a:xfrm>
              <a:custGeom>
                <a:avLst/>
                <a:gdLst>
                  <a:gd name="T0" fmla="*/ 0 w 113"/>
                  <a:gd name="T1" fmla="*/ 0 h 80"/>
                  <a:gd name="T2" fmla="*/ 113 w 113"/>
                  <a:gd name="T3" fmla="*/ 0 h 80"/>
                  <a:gd name="T4" fmla="*/ 113 w 113"/>
                  <a:gd name="T5" fmla="*/ 80 h 80"/>
                  <a:gd name="T6" fmla="*/ 0 w 113"/>
                  <a:gd name="T7" fmla="*/ 80 h 80"/>
                  <a:gd name="T8" fmla="*/ 0 w 113"/>
                  <a:gd name="T9" fmla="*/ 0 h 80"/>
                  <a:gd name="T10" fmla="*/ 0 w 113"/>
                  <a:gd name="T11" fmla="*/ 0 h 80"/>
                  <a:gd name="T12" fmla="*/ 112 w 113"/>
                  <a:gd name="T13" fmla="*/ 0 h 80"/>
                  <a:gd name="T14" fmla="*/ 112 w 113"/>
                  <a:gd name="T15" fmla="*/ 79 h 80"/>
                  <a:gd name="T16" fmla="*/ 0 w 113"/>
                  <a:gd name="T17" fmla="*/ 79 h 80"/>
                  <a:gd name="T18" fmla="*/ 0 w 113"/>
                  <a:gd name="T19" fmla="*/ 0 h 8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3" h="80">
                    <a:moveTo>
                      <a:pt x="0" y="0"/>
                    </a:moveTo>
                    <a:lnTo>
                      <a:pt x="113" y="0"/>
                    </a:lnTo>
                    <a:lnTo>
                      <a:pt x="113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3" name="Freeform 799">
                <a:extLst>
                  <a:ext uri="{FF2B5EF4-FFF2-40B4-BE49-F238E27FC236}">
                    <a16:creationId xmlns:a16="http://schemas.microsoft.com/office/drawing/2014/main" id="{3021D74B-DF56-5B48-AE7C-21EFC3CE16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2" cy="79"/>
              </a:xfrm>
              <a:custGeom>
                <a:avLst/>
                <a:gdLst>
                  <a:gd name="T0" fmla="*/ 0 w 112"/>
                  <a:gd name="T1" fmla="*/ 0 h 79"/>
                  <a:gd name="T2" fmla="*/ 112 w 112"/>
                  <a:gd name="T3" fmla="*/ 0 h 79"/>
                  <a:gd name="T4" fmla="*/ 112 w 112"/>
                  <a:gd name="T5" fmla="*/ 79 h 79"/>
                  <a:gd name="T6" fmla="*/ 0 w 112"/>
                  <a:gd name="T7" fmla="*/ 79 h 79"/>
                  <a:gd name="T8" fmla="*/ 0 w 112"/>
                  <a:gd name="T9" fmla="*/ 0 h 79"/>
                  <a:gd name="T10" fmla="*/ 0 w 112"/>
                  <a:gd name="T11" fmla="*/ 0 h 79"/>
                  <a:gd name="T12" fmla="*/ 110 w 112"/>
                  <a:gd name="T13" fmla="*/ 0 h 79"/>
                  <a:gd name="T14" fmla="*/ 110 w 112"/>
                  <a:gd name="T15" fmla="*/ 77 h 79"/>
                  <a:gd name="T16" fmla="*/ 0 w 112"/>
                  <a:gd name="T17" fmla="*/ 77 h 79"/>
                  <a:gd name="T18" fmla="*/ 0 w 112"/>
                  <a:gd name="T19" fmla="*/ 0 h 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2" h="79">
                    <a:moveTo>
                      <a:pt x="0" y="0"/>
                    </a:moveTo>
                    <a:lnTo>
                      <a:pt x="112" y="0"/>
                    </a:lnTo>
                    <a:lnTo>
                      <a:pt x="112" y="79"/>
                    </a:lnTo>
                    <a:lnTo>
                      <a:pt x="0" y="79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4" name="Freeform 800">
                <a:extLst>
                  <a:ext uri="{FF2B5EF4-FFF2-40B4-BE49-F238E27FC236}">
                    <a16:creationId xmlns:a16="http://schemas.microsoft.com/office/drawing/2014/main" id="{5CCBC868-E1F5-6A41-9B37-D4B4FF8271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10" cy="77"/>
              </a:xfrm>
              <a:custGeom>
                <a:avLst/>
                <a:gdLst>
                  <a:gd name="T0" fmla="*/ 0 w 110"/>
                  <a:gd name="T1" fmla="*/ 0 h 77"/>
                  <a:gd name="T2" fmla="*/ 110 w 110"/>
                  <a:gd name="T3" fmla="*/ 0 h 77"/>
                  <a:gd name="T4" fmla="*/ 110 w 110"/>
                  <a:gd name="T5" fmla="*/ 77 h 77"/>
                  <a:gd name="T6" fmla="*/ 0 w 110"/>
                  <a:gd name="T7" fmla="*/ 77 h 77"/>
                  <a:gd name="T8" fmla="*/ 0 w 110"/>
                  <a:gd name="T9" fmla="*/ 0 h 77"/>
                  <a:gd name="T10" fmla="*/ 0 w 110"/>
                  <a:gd name="T11" fmla="*/ 0 h 77"/>
                  <a:gd name="T12" fmla="*/ 108 w 110"/>
                  <a:gd name="T13" fmla="*/ 0 h 77"/>
                  <a:gd name="T14" fmla="*/ 108 w 110"/>
                  <a:gd name="T15" fmla="*/ 76 h 77"/>
                  <a:gd name="T16" fmla="*/ 0 w 110"/>
                  <a:gd name="T17" fmla="*/ 76 h 77"/>
                  <a:gd name="T18" fmla="*/ 0 w 110"/>
                  <a:gd name="T19" fmla="*/ 0 h 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0" h="77">
                    <a:moveTo>
                      <a:pt x="0" y="0"/>
                    </a:moveTo>
                    <a:lnTo>
                      <a:pt x="110" y="0"/>
                    </a:lnTo>
                    <a:lnTo>
                      <a:pt x="110" y="77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0A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5" name="Freeform 801">
                <a:extLst>
                  <a:ext uri="{FF2B5EF4-FFF2-40B4-BE49-F238E27FC236}">
                    <a16:creationId xmlns:a16="http://schemas.microsoft.com/office/drawing/2014/main" id="{BAF72DCF-F04D-9C44-8641-6275AEEF5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8" cy="76"/>
              </a:xfrm>
              <a:custGeom>
                <a:avLst/>
                <a:gdLst>
                  <a:gd name="T0" fmla="*/ 0 w 108"/>
                  <a:gd name="T1" fmla="*/ 0 h 76"/>
                  <a:gd name="T2" fmla="*/ 108 w 108"/>
                  <a:gd name="T3" fmla="*/ 0 h 76"/>
                  <a:gd name="T4" fmla="*/ 108 w 108"/>
                  <a:gd name="T5" fmla="*/ 76 h 76"/>
                  <a:gd name="T6" fmla="*/ 0 w 108"/>
                  <a:gd name="T7" fmla="*/ 76 h 76"/>
                  <a:gd name="T8" fmla="*/ 0 w 108"/>
                  <a:gd name="T9" fmla="*/ 0 h 76"/>
                  <a:gd name="T10" fmla="*/ 0 w 108"/>
                  <a:gd name="T11" fmla="*/ 0 h 76"/>
                  <a:gd name="T12" fmla="*/ 106 w 108"/>
                  <a:gd name="T13" fmla="*/ 0 h 76"/>
                  <a:gd name="T14" fmla="*/ 106 w 108"/>
                  <a:gd name="T15" fmla="*/ 74 h 76"/>
                  <a:gd name="T16" fmla="*/ 0 w 108"/>
                  <a:gd name="T17" fmla="*/ 74 h 76"/>
                  <a:gd name="T18" fmla="*/ 0 w 108"/>
                  <a:gd name="T19" fmla="*/ 0 h 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8" h="76">
                    <a:moveTo>
                      <a:pt x="0" y="0"/>
                    </a:moveTo>
                    <a:lnTo>
                      <a:pt x="108" y="0"/>
                    </a:lnTo>
                    <a:lnTo>
                      <a:pt x="108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A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6" name="Freeform 802">
                <a:extLst>
                  <a:ext uri="{FF2B5EF4-FFF2-40B4-BE49-F238E27FC236}">
                    <a16:creationId xmlns:a16="http://schemas.microsoft.com/office/drawing/2014/main" id="{7C2089CB-0B6F-E646-B1B4-23CACAEC77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6" cy="74"/>
              </a:xfrm>
              <a:custGeom>
                <a:avLst/>
                <a:gdLst>
                  <a:gd name="T0" fmla="*/ 0 w 106"/>
                  <a:gd name="T1" fmla="*/ 0 h 74"/>
                  <a:gd name="T2" fmla="*/ 106 w 106"/>
                  <a:gd name="T3" fmla="*/ 0 h 74"/>
                  <a:gd name="T4" fmla="*/ 106 w 106"/>
                  <a:gd name="T5" fmla="*/ 74 h 74"/>
                  <a:gd name="T6" fmla="*/ 0 w 106"/>
                  <a:gd name="T7" fmla="*/ 74 h 74"/>
                  <a:gd name="T8" fmla="*/ 0 w 106"/>
                  <a:gd name="T9" fmla="*/ 0 h 74"/>
                  <a:gd name="T10" fmla="*/ 0 w 106"/>
                  <a:gd name="T11" fmla="*/ 0 h 74"/>
                  <a:gd name="T12" fmla="*/ 105 w 106"/>
                  <a:gd name="T13" fmla="*/ 0 h 74"/>
                  <a:gd name="T14" fmla="*/ 105 w 106"/>
                  <a:gd name="T15" fmla="*/ 73 h 74"/>
                  <a:gd name="T16" fmla="*/ 0 w 106"/>
                  <a:gd name="T17" fmla="*/ 73 h 74"/>
                  <a:gd name="T18" fmla="*/ 0 w 106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6" h="74">
                    <a:moveTo>
                      <a:pt x="0" y="0"/>
                    </a:moveTo>
                    <a:lnTo>
                      <a:pt x="106" y="0"/>
                    </a:lnTo>
                    <a:lnTo>
                      <a:pt x="106" y="74"/>
                    </a:lnTo>
                    <a:lnTo>
                      <a:pt x="0" y="74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4A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7" name="Freeform 803">
                <a:extLst>
                  <a:ext uri="{FF2B5EF4-FFF2-40B4-BE49-F238E27FC236}">
                    <a16:creationId xmlns:a16="http://schemas.microsoft.com/office/drawing/2014/main" id="{191789BE-955E-834C-A17F-A87F5DFDC6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5" cy="73"/>
              </a:xfrm>
              <a:custGeom>
                <a:avLst/>
                <a:gdLst>
                  <a:gd name="T0" fmla="*/ 0 w 105"/>
                  <a:gd name="T1" fmla="*/ 0 h 73"/>
                  <a:gd name="T2" fmla="*/ 105 w 105"/>
                  <a:gd name="T3" fmla="*/ 0 h 73"/>
                  <a:gd name="T4" fmla="*/ 105 w 105"/>
                  <a:gd name="T5" fmla="*/ 73 h 73"/>
                  <a:gd name="T6" fmla="*/ 0 w 105"/>
                  <a:gd name="T7" fmla="*/ 73 h 73"/>
                  <a:gd name="T8" fmla="*/ 0 w 105"/>
                  <a:gd name="T9" fmla="*/ 0 h 73"/>
                  <a:gd name="T10" fmla="*/ 0 w 105"/>
                  <a:gd name="T11" fmla="*/ 0 h 73"/>
                  <a:gd name="T12" fmla="*/ 103 w 105"/>
                  <a:gd name="T13" fmla="*/ 0 h 73"/>
                  <a:gd name="T14" fmla="*/ 103 w 105"/>
                  <a:gd name="T15" fmla="*/ 73 h 73"/>
                  <a:gd name="T16" fmla="*/ 0 w 105"/>
                  <a:gd name="T17" fmla="*/ 73 h 73"/>
                  <a:gd name="T18" fmla="*/ 0 w 105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5" h="73">
                    <a:moveTo>
                      <a:pt x="0" y="0"/>
                    </a:moveTo>
                    <a:lnTo>
                      <a:pt x="105" y="0"/>
                    </a:lnTo>
                    <a:lnTo>
                      <a:pt x="105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8" name="Freeform 804">
                <a:extLst>
                  <a:ext uri="{FF2B5EF4-FFF2-40B4-BE49-F238E27FC236}">
                    <a16:creationId xmlns:a16="http://schemas.microsoft.com/office/drawing/2014/main" id="{AC373ACF-7B0E-EC45-ADE8-DB265F13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3" cy="73"/>
              </a:xfrm>
              <a:custGeom>
                <a:avLst/>
                <a:gdLst>
                  <a:gd name="T0" fmla="*/ 0 w 103"/>
                  <a:gd name="T1" fmla="*/ 0 h 73"/>
                  <a:gd name="T2" fmla="*/ 103 w 103"/>
                  <a:gd name="T3" fmla="*/ 0 h 73"/>
                  <a:gd name="T4" fmla="*/ 103 w 103"/>
                  <a:gd name="T5" fmla="*/ 73 h 73"/>
                  <a:gd name="T6" fmla="*/ 0 w 103"/>
                  <a:gd name="T7" fmla="*/ 73 h 73"/>
                  <a:gd name="T8" fmla="*/ 0 w 103"/>
                  <a:gd name="T9" fmla="*/ 0 h 73"/>
                  <a:gd name="T10" fmla="*/ 0 w 103"/>
                  <a:gd name="T11" fmla="*/ 0 h 73"/>
                  <a:gd name="T12" fmla="*/ 101 w 103"/>
                  <a:gd name="T13" fmla="*/ 0 h 73"/>
                  <a:gd name="T14" fmla="*/ 101 w 103"/>
                  <a:gd name="T15" fmla="*/ 71 h 73"/>
                  <a:gd name="T16" fmla="*/ 0 w 103"/>
                  <a:gd name="T17" fmla="*/ 71 h 73"/>
                  <a:gd name="T18" fmla="*/ 0 w 103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3" h="73">
                    <a:moveTo>
                      <a:pt x="0" y="0"/>
                    </a:moveTo>
                    <a:lnTo>
                      <a:pt x="103" y="0"/>
                    </a:lnTo>
                    <a:lnTo>
                      <a:pt x="103" y="73"/>
                    </a:lnTo>
                    <a:lnTo>
                      <a:pt x="0" y="73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8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399" name="Freeform 805">
                <a:extLst>
                  <a:ext uri="{FF2B5EF4-FFF2-40B4-BE49-F238E27FC236}">
                    <a16:creationId xmlns:a16="http://schemas.microsoft.com/office/drawing/2014/main" id="{3E53AA12-8414-104F-BB06-45E304230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101" cy="71"/>
              </a:xfrm>
              <a:custGeom>
                <a:avLst/>
                <a:gdLst>
                  <a:gd name="T0" fmla="*/ 0 w 101"/>
                  <a:gd name="T1" fmla="*/ 0 h 71"/>
                  <a:gd name="T2" fmla="*/ 101 w 101"/>
                  <a:gd name="T3" fmla="*/ 0 h 71"/>
                  <a:gd name="T4" fmla="*/ 101 w 101"/>
                  <a:gd name="T5" fmla="*/ 71 h 71"/>
                  <a:gd name="T6" fmla="*/ 0 w 101"/>
                  <a:gd name="T7" fmla="*/ 71 h 71"/>
                  <a:gd name="T8" fmla="*/ 0 w 101"/>
                  <a:gd name="T9" fmla="*/ 0 h 71"/>
                  <a:gd name="T10" fmla="*/ 0 w 101"/>
                  <a:gd name="T11" fmla="*/ 0 h 71"/>
                  <a:gd name="T12" fmla="*/ 99 w 101"/>
                  <a:gd name="T13" fmla="*/ 0 h 71"/>
                  <a:gd name="T14" fmla="*/ 99 w 101"/>
                  <a:gd name="T15" fmla="*/ 70 h 71"/>
                  <a:gd name="T16" fmla="*/ 0 w 101"/>
                  <a:gd name="T17" fmla="*/ 70 h 71"/>
                  <a:gd name="T18" fmla="*/ 0 w 101"/>
                  <a:gd name="T19" fmla="*/ 0 h 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71">
                    <a:moveTo>
                      <a:pt x="0" y="0"/>
                    </a:moveTo>
                    <a:lnTo>
                      <a:pt x="101" y="0"/>
                    </a:lnTo>
                    <a:lnTo>
                      <a:pt x="101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A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0" name="Freeform 806">
                <a:extLst>
                  <a:ext uri="{FF2B5EF4-FFF2-40B4-BE49-F238E27FC236}">
                    <a16:creationId xmlns:a16="http://schemas.microsoft.com/office/drawing/2014/main" id="{82F28DA2-C4BF-CC44-831E-3EFCF4EC9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9" cy="70"/>
              </a:xfrm>
              <a:custGeom>
                <a:avLst/>
                <a:gdLst>
                  <a:gd name="T0" fmla="*/ 0 w 99"/>
                  <a:gd name="T1" fmla="*/ 0 h 70"/>
                  <a:gd name="T2" fmla="*/ 99 w 99"/>
                  <a:gd name="T3" fmla="*/ 0 h 70"/>
                  <a:gd name="T4" fmla="*/ 99 w 99"/>
                  <a:gd name="T5" fmla="*/ 70 h 70"/>
                  <a:gd name="T6" fmla="*/ 0 w 99"/>
                  <a:gd name="T7" fmla="*/ 70 h 70"/>
                  <a:gd name="T8" fmla="*/ 0 w 99"/>
                  <a:gd name="T9" fmla="*/ 0 h 70"/>
                  <a:gd name="T10" fmla="*/ 0 w 99"/>
                  <a:gd name="T11" fmla="*/ 0 h 70"/>
                  <a:gd name="T12" fmla="*/ 98 w 99"/>
                  <a:gd name="T13" fmla="*/ 0 h 70"/>
                  <a:gd name="T14" fmla="*/ 98 w 99"/>
                  <a:gd name="T15" fmla="*/ 68 h 70"/>
                  <a:gd name="T16" fmla="*/ 0 w 99"/>
                  <a:gd name="T17" fmla="*/ 68 h 70"/>
                  <a:gd name="T18" fmla="*/ 0 w 99"/>
                  <a:gd name="T19" fmla="*/ 0 h 7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" h="70">
                    <a:moveTo>
                      <a:pt x="0" y="0"/>
                    </a:moveTo>
                    <a:lnTo>
                      <a:pt x="99" y="0"/>
                    </a:lnTo>
                    <a:lnTo>
                      <a:pt x="99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CA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1" name="Freeform 807">
                <a:extLst>
                  <a:ext uri="{FF2B5EF4-FFF2-40B4-BE49-F238E27FC236}">
                    <a16:creationId xmlns:a16="http://schemas.microsoft.com/office/drawing/2014/main" id="{98AA6ED7-44FC-F942-933E-5E3951CDE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8" cy="68"/>
              </a:xfrm>
              <a:custGeom>
                <a:avLst/>
                <a:gdLst>
                  <a:gd name="T0" fmla="*/ 0 w 98"/>
                  <a:gd name="T1" fmla="*/ 0 h 68"/>
                  <a:gd name="T2" fmla="*/ 98 w 98"/>
                  <a:gd name="T3" fmla="*/ 0 h 68"/>
                  <a:gd name="T4" fmla="*/ 98 w 98"/>
                  <a:gd name="T5" fmla="*/ 68 h 68"/>
                  <a:gd name="T6" fmla="*/ 0 w 98"/>
                  <a:gd name="T7" fmla="*/ 68 h 68"/>
                  <a:gd name="T8" fmla="*/ 0 w 98"/>
                  <a:gd name="T9" fmla="*/ 0 h 68"/>
                  <a:gd name="T10" fmla="*/ 0 w 98"/>
                  <a:gd name="T11" fmla="*/ 0 h 68"/>
                  <a:gd name="T12" fmla="*/ 96 w 98"/>
                  <a:gd name="T13" fmla="*/ 0 h 68"/>
                  <a:gd name="T14" fmla="*/ 96 w 98"/>
                  <a:gd name="T15" fmla="*/ 67 h 68"/>
                  <a:gd name="T16" fmla="*/ 0 w 98"/>
                  <a:gd name="T17" fmla="*/ 67 h 68"/>
                  <a:gd name="T18" fmla="*/ 0 w 98"/>
                  <a:gd name="T19" fmla="*/ 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8" h="68">
                    <a:moveTo>
                      <a:pt x="0" y="0"/>
                    </a:moveTo>
                    <a:lnTo>
                      <a:pt x="98" y="0"/>
                    </a:lnTo>
                    <a:lnTo>
                      <a:pt x="98" y="68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3402" name="Freeform 808">
                <a:extLst>
                  <a:ext uri="{FF2B5EF4-FFF2-40B4-BE49-F238E27FC236}">
                    <a16:creationId xmlns:a16="http://schemas.microsoft.com/office/drawing/2014/main" id="{67D96533-7478-D24A-973C-01B218BB57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73" y="3470"/>
                <a:ext cx="96" cy="67"/>
              </a:xfrm>
              <a:custGeom>
                <a:avLst/>
                <a:gdLst>
                  <a:gd name="T0" fmla="*/ 0 w 96"/>
                  <a:gd name="T1" fmla="*/ 0 h 67"/>
                  <a:gd name="T2" fmla="*/ 96 w 96"/>
                  <a:gd name="T3" fmla="*/ 0 h 67"/>
                  <a:gd name="T4" fmla="*/ 96 w 96"/>
                  <a:gd name="T5" fmla="*/ 67 h 67"/>
                  <a:gd name="T6" fmla="*/ 0 w 96"/>
                  <a:gd name="T7" fmla="*/ 67 h 67"/>
                  <a:gd name="T8" fmla="*/ 0 w 96"/>
                  <a:gd name="T9" fmla="*/ 0 h 67"/>
                  <a:gd name="T10" fmla="*/ 0 w 96"/>
                  <a:gd name="T11" fmla="*/ 0 h 67"/>
                  <a:gd name="T12" fmla="*/ 94 w 96"/>
                  <a:gd name="T13" fmla="*/ 0 h 67"/>
                  <a:gd name="T14" fmla="*/ 94 w 96"/>
                  <a:gd name="T15" fmla="*/ 67 h 67"/>
                  <a:gd name="T16" fmla="*/ 0 w 96"/>
                  <a:gd name="T17" fmla="*/ 67 h 67"/>
                  <a:gd name="T18" fmla="*/ 0 w 9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6" h="67">
                    <a:moveTo>
                      <a:pt x="0" y="0"/>
                    </a:moveTo>
                    <a:lnTo>
                      <a:pt x="96" y="0"/>
                    </a:lnTo>
                    <a:lnTo>
                      <a:pt x="96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94" y="0"/>
                    </a:lnTo>
                    <a:lnTo>
                      <a:pt x="94" y="67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1B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43015" name="Freeform 809">
              <a:extLst>
                <a:ext uri="{FF2B5EF4-FFF2-40B4-BE49-F238E27FC236}">
                  <a16:creationId xmlns:a16="http://schemas.microsoft.com/office/drawing/2014/main" id="{79583026-C15C-C047-BF5C-CB20CF6A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11919" cy="79772"/>
            </a:xfrm>
            <a:custGeom>
              <a:avLst/>
              <a:gdLst>
                <a:gd name="T0" fmla="*/ 0 w 94"/>
                <a:gd name="T1" fmla="*/ 0 h 67"/>
                <a:gd name="T2" fmla="*/ 236894688 w 94"/>
                <a:gd name="T3" fmla="*/ 0 h 67"/>
                <a:gd name="T4" fmla="*/ 236894688 w 94"/>
                <a:gd name="T5" fmla="*/ 168852056 h 67"/>
                <a:gd name="T6" fmla="*/ 0 w 94"/>
                <a:gd name="T7" fmla="*/ 168852056 h 67"/>
                <a:gd name="T8" fmla="*/ 0 w 94"/>
                <a:gd name="T9" fmla="*/ 0 h 67"/>
                <a:gd name="T10" fmla="*/ 0 w 94"/>
                <a:gd name="T11" fmla="*/ 0 h 67"/>
                <a:gd name="T12" fmla="*/ 231854375 w 94"/>
                <a:gd name="T13" fmla="*/ 0 h 67"/>
                <a:gd name="T14" fmla="*/ 231854375 w 94"/>
                <a:gd name="T15" fmla="*/ 163811720 h 67"/>
                <a:gd name="T16" fmla="*/ 0 w 94"/>
                <a:gd name="T17" fmla="*/ 163811720 h 67"/>
                <a:gd name="T18" fmla="*/ 0 w 94"/>
                <a:gd name="T19" fmla="*/ 0 h 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7">
                  <a:moveTo>
                    <a:pt x="0" y="0"/>
                  </a:moveTo>
                  <a:lnTo>
                    <a:pt x="94" y="0"/>
                  </a:lnTo>
                  <a:lnTo>
                    <a:pt x="94" y="67"/>
                  </a:lnTo>
                  <a:lnTo>
                    <a:pt x="0" y="6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6" name="Freeform 810">
              <a:extLst>
                <a:ext uri="{FF2B5EF4-FFF2-40B4-BE49-F238E27FC236}">
                  <a16:creationId xmlns:a16="http://schemas.microsoft.com/office/drawing/2014/main" id="{405048D2-F035-8A4A-894D-9794BC64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9538" cy="77391"/>
            </a:xfrm>
            <a:custGeom>
              <a:avLst/>
              <a:gdLst>
                <a:gd name="T0" fmla="*/ 0 w 92"/>
                <a:gd name="T1" fmla="*/ 0 h 65"/>
                <a:gd name="T2" fmla="*/ 231854375 w 92"/>
                <a:gd name="T3" fmla="*/ 0 h 65"/>
                <a:gd name="T4" fmla="*/ 231854375 w 92"/>
                <a:gd name="T5" fmla="*/ 163811744 h 65"/>
                <a:gd name="T6" fmla="*/ 0 w 92"/>
                <a:gd name="T7" fmla="*/ 163811744 h 65"/>
                <a:gd name="T8" fmla="*/ 0 w 92"/>
                <a:gd name="T9" fmla="*/ 0 h 65"/>
                <a:gd name="T10" fmla="*/ 0 w 92"/>
                <a:gd name="T11" fmla="*/ 0 h 65"/>
                <a:gd name="T12" fmla="*/ 229335013 w 92"/>
                <a:gd name="T13" fmla="*/ 0 h 65"/>
                <a:gd name="T14" fmla="*/ 229335013 w 92"/>
                <a:gd name="T15" fmla="*/ 161290782 h 65"/>
                <a:gd name="T16" fmla="*/ 0 w 92"/>
                <a:gd name="T17" fmla="*/ 161290782 h 65"/>
                <a:gd name="T18" fmla="*/ 0 w 92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5">
                  <a:moveTo>
                    <a:pt x="0" y="0"/>
                  </a:moveTo>
                  <a:lnTo>
                    <a:pt x="92" y="0"/>
                  </a:lnTo>
                  <a:lnTo>
                    <a:pt x="92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7" name="Freeform 811">
              <a:extLst>
                <a:ext uri="{FF2B5EF4-FFF2-40B4-BE49-F238E27FC236}">
                  <a16:creationId xmlns:a16="http://schemas.microsoft.com/office/drawing/2014/main" id="{7FEB9CAE-9AA6-224D-B4B9-6EFC019C7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8347" cy="76200"/>
            </a:xfrm>
            <a:custGeom>
              <a:avLst/>
              <a:gdLst>
                <a:gd name="T0" fmla="*/ 0 w 91"/>
                <a:gd name="T1" fmla="*/ 0 h 64"/>
                <a:gd name="T2" fmla="*/ 229335806 w 91"/>
                <a:gd name="T3" fmla="*/ 0 h 64"/>
                <a:gd name="T4" fmla="*/ 229335806 w 91"/>
                <a:gd name="T5" fmla="*/ 161290000 h 64"/>
                <a:gd name="T6" fmla="*/ 0 w 91"/>
                <a:gd name="T7" fmla="*/ 161290000 h 64"/>
                <a:gd name="T8" fmla="*/ 0 w 91"/>
                <a:gd name="T9" fmla="*/ 0 h 64"/>
                <a:gd name="T10" fmla="*/ 0 w 91"/>
                <a:gd name="T11" fmla="*/ 0 h 64"/>
                <a:gd name="T12" fmla="*/ 224295476 w 91"/>
                <a:gd name="T13" fmla="*/ 0 h 64"/>
                <a:gd name="T14" fmla="*/ 224295476 w 91"/>
                <a:gd name="T15" fmla="*/ 156249688 h 64"/>
                <a:gd name="T16" fmla="*/ 0 w 91"/>
                <a:gd name="T17" fmla="*/ 156249688 h 64"/>
                <a:gd name="T18" fmla="*/ 0 w 9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4">
                  <a:moveTo>
                    <a:pt x="0" y="0"/>
                  </a:moveTo>
                  <a:lnTo>
                    <a:pt x="91" y="0"/>
                  </a:lnTo>
                  <a:lnTo>
                    <a:pt x="9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8" name="Freeform 812">
              <a:extLst>
                <a:ext uri="{FF2B5EF4-FFF2-40B4-BE49-F238E27FC236}">
                  <a16:creationId xmlns:a16="http://schemas.microsoft.com/office/drawing/2014/main" id="{C2605EC5-D429-1A43-97EA-473779D995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5966" cy="73819"/>
            </a:xfrm>
            <a:custGeom>
              <a:avLst/>
              <a:gdLst>
                <a:gd name="T0" fmla="*/ 0 w 89"/>
                <a:gd name="T1" fmla="*/ 0 h 62"/>
                <a:gd name="T2" fmla="*/ 224295494 w 89"/>
                <a:gd name="T3" fmla="*/ 0 h 62"/>
                <a:gd name="T4" fmla="*/ 224295494 w 89"/>
                <a:gd name="T5" fmla="*/ 156249688 h 62"/>
                <a:gd name="T6" fmla="*/ 0 w 89"/>
                <a:gd name="T7" fmla="*/ 156249688 h 62"/>
                <a:gd name="T8" fmla="*/ 0 w 89"/>
                <a:gd name="T9" fmla="*/ 0 h 62"/>
                <a:gd name="T10" fmla="*/ 0 w 89"/>
                <a:gd name="T11" fmla="*/ 0 h 62"/>
                <a:gd name="T12" fmla="*/ 219255163 w 89"/>
                <a:gd name="T13" fmla="*/ 0 h 62"/>
                <a:gd name="T14" fmla="*/ 219255163 w 89"/>
                <a:gd name="T15" fmla="*/ 153730325 h 62"/>
                <a:gd name="T16" fmla="*/ 0 w 89"/>
                <a:gd name="T17" fmla="*/ 153730325 h 62"/>
                <a:gd name="T18" fmla="*/ 0 w 89"/>
                <a:gd name="T19" fmla="*/ 0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2">
                  <a:moveTo>
                    <a:pt x="0" y="0"/>
                  </a:moveTo>
                  <a:lnTo>
                    <a:pt x="89" y="0"/>
                  </a:lnTo>
                  <a:lnTo>
                    <a:pt x="89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19" name="Freeform 813">
              <a:extLst>
                <a:ext uri="{FF2B5EF4-FFF2-40B4-BE49-F238E27FC236}">
                  <a16:creationId xmlns:a16="http://schemas.microsoft.com/office/drawing/2014/main" id="{17A8D88D-54FB-C14D-A2B8-CDB2F3B2B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03585" cy="72629"/>
            </a:xfrm>
            <a:custGeom>
              <a:avLst/>
              <a:gdLst>
                <a:gd name="T0" fmla="*/ 0 w 87"/>
                <a:gd name="T1" fmla="*/ 0 h 61"/>
                <a:gd name="T2" fmla="*/ 219255181 w 87"/>
                <a:gd name="T3" fmla="*/ 0 h 61"/>
                <a:gd name="T4" fmla="*/ 219255181 w 87"/>
                <a:gd name="T5" fmla="*/ 153731119 h 61"/>
                <a:gd name="T6" fmla="*/ 0 w 87"/>
                <a:gd name="T7" fmla="*/ 153731119 h 61"/>
                <a:gd name="T8" fmla="*/ 0 w 87"/>
                <a:gd name="T9" fmla="*/ 0 h 61"/>
                <a:gd name="T10" fmla="*/ 0 w 87"/>
                <a:gd name="T11" fmla="*/ 0 h 61"/>
                <a:gd name="T12" fmla="*/ 214214851 w 87"/>
                <a:gd name="T13" fmla="*/ 0 h 61"/>
                <a:gd name="T14" fmla="*/ 214214851 w 87"/>
                <a:gd name="T15" fmla="*/ 151210156 h 61"/>
                <a:gd name="T16" fmla="*/ 0 w 87"/>
                <a:gd name="T17" fmla="*/ 151210156 h 61"/>
                <a:gd name="T18" fmla="*/ 0 w 87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1">
                  <a:moveTo>
                    <a:pt x="0" y="0"/>
                  </a:moveTo>
                  <a:lnTo>
                    <a:pt x="87" y="0"/>
                  </a:lnTo>
                  <a:lnTo>
                    <a:pt x="87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0" name="Freeform 814">
              <a:extLst>
                <a:ext uri="{FF2B5EF4-FFF2-40B4-BE49-F238E27FC236}">
                  <a16:creationId xmlns:a16="http://schemas.microsoft.com/office/drawing/2014/main" id="{60FC6CFE-6EC3-2F48-AD16-A83D836FC8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01204" cy="71438"/>
            </a:xfrm>
            <a:custGeom>
              <a:avLst/>
              <a:gdLst>
                <a:gd name="T0" fmla="*/ 0 w 85"/>
                <a:gd name="T1" fmla="*/ 0 h 60"/>
                <a:gd name="T2" fmla="*/ 214214869 w 85"/>
                <a:gd name="T3" fmla="*/ 0 h 60"/>
                <a:gd name="T4" fmla="*/ 214214869 w 85"/>
                <a:gd name="T5" fmla="*/ 151209375 h 60"/>
                <a:gd name="T6" fmla="*/ 0 w 85"/>
                <a:gd name="T7" fmla="*/ 151209375 h 60"/>
                <a:gd name="T8" fmla="*/ 0 w 85"/>
                <a:gd name="T9" fmla="*/ 0 h 60"/>
                <a:gd name="T10" fmla="*/ 0 w 85"/>
                <a:gd name="T11" fmla="*/ 0 h 60"/>
                <a:gd name="T12" fmla="*/ 211693909 w 85"/>
                <a:gd name="T13" fmla="*/ 0 h 60"/>
                <a:gd name="T14" fmla="*/ 211693909 w 85"/>
                <a:gd name="T15" fmla="*/ 148690013 h 60"/>
                <a:gd name="T16" fmla="*/ 0 w 85"/>
                <a:gd name="T17" fmla="*/ 148690013 h 60"/>
                <a:gd name="T18" fmla="*/ 0 w 85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5" h="60">
                  <a:moveTo>
                    <a:pt x="0" y="0"/>
                  </a:moveTo>
                  <a:lnTo>
                    <a:pt x="85" y="0"/>
                  </a:lnTo>
                  <a:lnTo>
                    <a:pt x="85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1" name="Freeform 815">
              <a:extLst>
                <a:ext uri="{FF2B5EF4-FFF2-40B4-BE49-F238E27FC236}">
                  <a16:creationId xmlns:a16="http://schemas.microsoft.com/office/drawing/2014/main" id="{8B1041B7-D780-794F-9EB2-02EFDF9E9F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0013" cy="70247"/>
            </a:xfrm>
            <a:custGeom>
              <a:avLst/>
              <a:gdLst>
                <a:gd name="T0" fmla="*/ 0 w 84"/>
                <a:gd name="T1" fmla="*/ 0 h 59"/>
                <a:gd name="T2" fmla="*/ 211693125 w 84"/>
                <a:gd name="T3" fmla="*/ 0 h 59"/>
                <a:gd name="T4" fmla="*/ 211693125 w 84"/>
                <a:gd name="T5" fmla="*/ 148690806 h 59"/>
                <a:gd name="T6" fmla="*/ 0 w 84"/>
                <a:gd name="T7" fmla="*/ 148690806 h 59"/>
                <a:gd name="T8" fmla="*/ 0 w 84"/>
                <a:gd name="T9" fmla="*/ 0 h 59"/>
                <a:gd name="T10" fmla="*/ 0 w 84"/>
                <a:gd name="T11" fmla="*/ 0 h 59"/>
                <a:gd name="T12" fmla="*/ 206652813 w 84"/>
                <a:gd name="T13" fmla="*/ 0 h 59"/>
                <a:gd name="T14" fmla="*/ 206652813 w 84"/>
                <a:gd name="T15" fmla="*/ 146169843 h 59"/>
                <a:gd name="T16" fmla="*/ 0 w 84"/>
                <a:gd name="T17" fmla="*/ 146169843 h 59"/>
                <a:gd name="T18" fmla="*/ 0 w 84"/>
                <a:gd name="T19" fmla="*/ 0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59">
                  <a:moveTo>
                    <a:pt x="0" y="0"/>
                  </a:moveTo>
                  <a:lnTo>
                    <a:pt x="84" y="0"/>
                  </a:lnTo>
                  <a:lnTo>
                    <a:pt x="84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C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2" name="Freeform 816">
              <a:extLst>
                <a:ext uri="{FF2B5EF4-FFF2-40B4-BE49-F238E27FC236}">
                  <a16:creationId xmlns:a16="http://schemas.microsoft.com/office/drawing/2014/main" id="{DB5C0BAE-5E6C-994E-BD2B-97DD6297F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7631" cy="69056"/>
            </a:xfrm>
            <a:custGeom>
              <a:avLst/>
              <a:gdLst>
                <a:gd name="T0" fmla="*/ 0 w 82"/>
                <a:gd name="T1" fmla="*/ 0 h 58"/>
                <a:gd name="T2" fmla="*/ 206652813 w 82"/>
                <a:gd name="T3" fmla="*/ 0 h 58"/>
                <a:gd name="T4" fmla="*/ 206652813 w 82"/>
                <a:gd name="T5" fmla="*/ 146169063 h 58"/>
                <a:gd name="T6" fmla="*/ 0 w 82"/>
                <a:gd name="T7" fmla="*/ 146169063 h 58"/>
                <a:gd name="T8" fmla="*/ 0 w 82"/>
                <a:gd name="T9" fmla="*/ 0 h 58"/>
                <a:gd name="T10" fmla="*/ 0 w 82"/>
                <a:gd name="T11" fmla="*/ 0 h 58"/>
                <a:gd name="T12" fmla="*/ 201612500 w 82"/>
                <a:gd name="T13" fmla="*/ 0 h 58"/>
                <a:gd name="T14" fmla="*/ 201612500 w 82"/>
                <a:gd name="T15" fmla="*/ 141128750 h 58"/>
                <a:gd name="T16" fmla="*/ 0 w 82"/>
                <a:gd name="T17" fmla="*/ 141128750 h 58"/>
                <a:gd name="T18" fmla="*/ 0 w 82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8">
                  <a:moveTo>
                    <a:pt x="0" y="0"/>
                  </a:moveTo>
                  <a:lnTo>
                    <a:pt x="82" y="0"/>
                  </a:lnTo>
                  <a:lnTo>
                    <a:pt x="82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3" name="Freeform 817">
              <a:extLst>
                <a:ext uri="{FF2B5EF4-FFF2-40B4-BE49-F238E27FC236}">
                  <a16:creationId xmlns:a16="http://schemas.microsoft.com/office/drawing/2014/main" id="{3507ED12-28A8-3540-8F7D-67D194991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5250" cy="66675"/>
            </a:xfrm>
            <a:custGeom>
              <a:avLst/>
              <a:gdLst>
                <a:gd name="T0" fmla="*/ 0 w 80"/>
                <a:gd name="T1" fmla="*/ 0 h 56"/>
                <a:gd name="T2" fmla="*/ 201612500 w 80"/>
                <a:gd name="T3" fmla="*/ 0 h 56"/>
                <a:gd name="T4" fmla="*/ 201612500 w 80"/>
                <a:gd name="T5" fmla="*/ 141128750 h 56"/>
                <a:gd name="T6" fmla="*/ 0 w 80"/>
                <a:gd name="T7" fmla="*/ 141128750 h 56"/>
                <a:gd name="T8" fmla="*/ 0 w 80"/>
                <a:gd name="T9" fmla="*/ 0 h 56"/>
                <a:gd name="T10" fmla="*/ 0 w 80"/>
                <a:gd name="T11" fmla="*/ 0 h 56"/>
                <a:gd name="T12" fmla="*/ 196572188 w 80"/>
                <a:gd name="T13" fmla="*/ 0 h 56"/>
                <a:gd name="T14" fmla="*/ 196572188 w 80"/>
                <a:gd name="T15" fmla="*/ 138609388 h 56"/>
                <a:gd name="T16" fmla="*/ 0 w 80"/>
                <a:gd name="T17" fmla="*/ 138609388 h 56"/>
                <a:gd name="T18" fmla="*/ 0 w 80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6">
                  <a:moveTo>
                    <a:pt x="0" y="0"/>
                  </a:moveTo>
                  <a:lnTo>
                    <a:pt x="80" y="0"/>
                  </a:lnTo>
                  <a:lnTo>
                    <a:pt x="80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4" name="Freeform 818">
              <a:extLst>
                <a:ext uri="{FF2B5EF4-FFF2-40B4-BE49-F238E27FC236}">
                  <a16:creationId xmlns:a16="http://schemas.microsoft.com/office/drawing/2014/main" id="{8314B747-3B87-DE49-8C1A-426B319D8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92869" cy="65485"/>
            </a:xfrm>
            <a:custGeom>
              <a:avLst/>
              <a:gdLst>
                <a:gd name="T0" fmla="*/ 0 w 78"/>
                <a:gd name="T1" fmla="*/ 0 h 55"/>
                <a:gd name="T2" fmla="*/ 196572188 w 78"/>
                <a:gd name="T3" fmla="*/ 0 h 55"/>
                <a:gd name="T4" fmla="*/ 196572188 w 78"/>
                <a:gd name="T5" fmla="*/ 138610181 h 55"/>
                <a:gd name="T6" fmla="*/ 0 w 78"/>
                <a:gd name="T7" fmla="*/ 138610181 h 55"/>
                <a:gd name="T8" fmla="*/ 0 w 78"/>
                <a:gd name="T9" fmla="*/ 0 h 55"/>
                <a:gd name="T10" fmla="*/ 0 w 78"/>
                <a:gd name="T11" fmla="*/ 0 h 55"/>
                <a:gd name="T12" fmla="*/ 191531875 w 78"/>
                <a:gd name="T13" fmla="*/ 0 h 55"/>
                <a:gd name="T14" fmla="*/ 191531875 w 78"/>
                <a:gd name="T15" fmla="*/ 133569840 h 55"/>
                <a:gd name="T16" fmla="*/ 0 w 78"/>
                <a:gd name="T17" fmla="*/ 133569840 h 55"/>
                <a:gd name="T18" fmla="*/ 0 w 78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5">
                  <a:moveTo>
                    <a:pt x="0" y="0"/>
                  </a:moveTo>
                  <a:lnTo>
                    <a:pt x="78" y="0"/>
                  </a:lnTo>
                  <a:lnTo>
                    <a:pt x="78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5" name="Freeform 819">
              <a:extLst>
                <a:ext uri="{FF2B5EF4-FFF2-40B4-BE49-F238E27FC236}">
                  <a16:creationId xmlns:a16="http://schemas.microsoft.com/office/drawing/2014/main" id="{F8039BF7-9E6F-E24E-BEFE-47FCAEEFD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90488" cy="63104"/>
            </a:xfrm>
            <a:custGeom>
              <a:avLst/>
              <a:gdLst>
                <a:gd name="T0" fmla="*/ 0 w 76"/>
                <a:gd name="T1" fmla="*/ 0 h 53"/>
                <a:gd name="T2" fmla="*/ 191531875 w 76"/>
                <a:gd name="T3" fmla="*/ 0 h 53"/>
                <a:gd name="T4" fmla="*/ 191531875 w 76"/>
                <a:gd name="T5" fmla="*/ 133569869 h 53"/>
                <a:gd name="T6" fmla="*/ 0 w 76"/>
                <a:gd name="T7" fmla="*/ 133569869 h 53"/>
                <a:gd name="T8" fmla="*/ 0 w 76"/>
                <a:gd name="T9" fmla="*/ 0 h 53"/>
                <a:gd name="T10" fmla="*/ 0 w 76"/>
                <a:gd name="T11" fmla="*/ 0 h 53"/>
                <a:gd name="T12" fmla="*/ 189012513 w 76"/>
                <a:gd name="T13" fmla="*/ 0 h 53"/>
                <a:gd name="T14" fmla="*/ 189012513 w 76"/>
                <a:gd name="T15" fmla="*/ 133569869 h 53"/>
                <a:gd name="T16" fmla="*/ 0 w 76"/>
                <a:gd name="T17" fmla="*/ 133569869 h 53"/>
                <a:gd name="T18" fmla="*/ 0 w 76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3">
                  <a:moveTo>
                    <a:pt x="0" y="0"/>
                  </a:moveTo>
                  <a:lnTo>
                    <a:pt x="76" y="0"/>
                  </a:lnTo>
                  <a:lnTo>
                    <a:pt x="76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6" name="Freeform 820">
              <a:extLst>
                <a:ext uri="{FF2B5EF4-FFF2-40B4-BE49-F238E27FC236}">
                  <a16:creationId xmlns:a16="http://schemas.microsoft.com/office/drawing/2014/main" id="{4F73EA6D-44FF-2A4D-B03D-501581C2B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89297" cy="63104"/>
            </a:xfrm>
            <a:custGeom>
              <a:avLst/>
              <a:gdLst>
                <a:gd name="T0" fmla="*/ 0 w 75"/>
                <a:gd name="T1" fmla="*/ 0 h 53"/>
                <a:gd name="T2" fmla="*/ 189013306 w 75"/>
                <a:gd name="T3" fmla="*/ 0 h 53"/>
                <a:gd name="T4" fmla="*/ 189013306 w 75"/>
                <a:gd name="T5" fmla="*/ 133569869 h 53"/>
                <a:gd name="T6" fmla="*/ 0 w 75"/>
                <a:gd name="T7" fmla="*/ 133569869 h 53"/>
                <a:gd name="T8" fmla="*/ 0 w 75"/>
                <a:gd name="T9" fmla="*/ 0 h 53"/>
                <a:gd name="T10" fmla="*/ 0 w 75"/>
                <a:gd name="T11" fmla="*/ 0 h 53"/>
                <a:gd name="T12" fmla="*/ 183972973 w 75"/>
                <a:gd name="T13" fmla="*/ 0 h 53"/>
                <a:gd name="T14" fmla="*/ 183972973 w 75"/>
                <a:gd name="T15" fmla="*/ 131048904 h 53"/>
                <a:gd name="T16" fmla="*/ 0 w 75"/>
                <a:gd name="T17" fmla="*/ 131048904 h 53"/>
                <a:gd name="T18" fmla="*/ 0 w 75"/>
                <a:gd name="T19" fmla="*/ 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3">
                  <a:moveTo>
                    <a:pt x="0" y="0"/>
                  </a:moveTo>
                  <a:lnTo>
                    <a:pt x="75" y="0"/>
                  </a:lnTo>
                  <a:lnTo>
                    <a:pt x="75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7" name="Freeform 821">
              <a:extLst>
                <a:ext uri="{FF2B5EF4-FFF2-40B4-BE49-F238E27FC236}">
                  <a16:creationId xmlns:a16="http://schemas.microsoft.com/office/drawing/2014/main" id="{C3C5278B-2174-1149-811A-D7EA378F0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6916" cy="61913"/>
            </a:xfrm>
            <a:custGeom>
              <a:avLst/>
              <a:gdLst>
                <a:gd name="T0" fmla="*/ 0 w 73"/>
                <a:gd name="T1" fmla="*/ 0 h 52"/>
                <a:gd name="T2" fmla="*/ 183972994 w 73"/>
                <a:gd name="T3" fmla="*/ 0 h 52"/>
                <a:gd name="T4" fmla="*/ 183972994 w 73"/>
                <a:gd name="T5" fmla="*/ 131048125 h 52"/>
                <a:gd name="T6" fmla="*/ 0 w 73"/>
                <a:gd name="T7" fmla="*/ 131048125 h 52"/>
                <a:gd name="T8" fmla="*/ 0 w 73"/>
                <a:gd name="T9" fmla="*/ 0 h 52"/>
                <a:gd name="T10" fmla="*/ 0 w 73"/>
                <a:gd name="T11" fmla="*/ 0 h 52"/>
                <a:gd name="T12" fmla="*/ 178932660 w 73"/>
                <a:gd name="T13" fmla="*/ 0 h 52"/>
                <a:gd name="T14" fmla="*/ 178932660 w 73"/>
                <a:gd name="T15" fmla="*/ 126007813 h 52"/>
                <a:gd name="T16" fmla="*/ 0 w 73"/>
                <a:gd name="T17" fmla="*/ 126007813 h 52"/>
                <a:gd name="T18" fmla="*/ 0 w 73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2">
                  <a:moveTo>
                    <a:pt x="0" y="0"/>
                  </a:moveTo>
                  <a:lnTo>
                    <a:pt x="73" y="0"/>
                  </a:lnTo>
                  <a:lnTo>
                    <a:pt x="73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8" name="Freeform 822">
              <a:extLst>
                <a:ext uri="{FF2B5EF4-FFF2-40B4-BE49-F238E27FC236}">
                  <a16:creationId xmlns:a16="http://schemas.microsoft.com/office/drawing/2014/main" id="{F8D82BBB-620D-FC47-A263-254DF49E98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4535" cy="59531"/>
            </a:xfrm>
            <a:custGeom>
              <a:avLst/>
              <a:gdLst>
                <a:gd name="T0" fmla="*/ 0 w 71"/>
                <a:gd name="T1" fmla="*/ 0 h 50"/>
                <a:gd name="T2" fmla="*/ 178932681 w 71"/>
                <a:gd name="T3" fmla="*/ 0 h 50"/>
                <a:gd name="T4" fmla="*/ 178932681 w 71"/>
                <a:gd name="T5" fmla="*/ 126007813 h 50"/>
                <a:gd name="T6" fmla="*/ 0 w 71"/>
                <a:gd name="T7" fmla="*/ 126007813 h 50"/>
                <a:gd name="T8" fmla="*/ 0 w 71"/>
                <a:gd name="T9" fmla="*/ 0 h 50"/>
                <a:gd name="T10" fmla="*/ 0 w 71"/>
                <a:gd name="T11" fmla="*/ 0 h 50"/>
                <a:gd name="T12" fmla="*/ 173892346 w 71"/>
                <a:gd name="T13" fmla="*/ 0 h 50"/>
                <a:gd name="T14" fmla="*/ 173892346 w 71"/>
                <a:gd name="T15" fmla="*/ 123488450 h 50"/>
                <a:gd name="T16" fmla="*/ 0 w 71"/>
                <a:gd name="T17" fmla="*/ 123488450 h 50"/>
                <a:gd name="T18" fmla="*/ 0 w 71"/>
                <a:gd name="T19" fmla="*/ 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0">
                  <a:moveTo>
                    <a:pt x="0" y="0"/>
                  </a:moveTo>
                  <a:lnTo>
                    <a:pt x="71" y="0"/>
                  </a:lnTo>
                  <a:lnTo>
                    <a:pt x="71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29" name="Freeform 823">
              <a:extLst>
                <a:ext uri="{FF2B5EF4-FFF2-40B4-BE49-F238E27FC236}">
                  <a16:creationId xmlns:a16="http://schemas.microsoft.com/office/drawing/2014/main" id="{4A778263-6D3B-2C42-9E08-3868C11AC2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82154" cy="58341"/>
            </a:xfrm>
            <a:custGeom>
              <a:avLst/>
              <a:gdLst>
                <a:gd name="T0" fmla="*/ 0 w 69"/>
                <a:gd name="T1" fmla="*/ 0 h 49"/>
                <a:gd name="T2" fmla="*/ 173892369 w 69"/>
                <a:gd name="T3" fmla="*/ 0 h 49"/>
                <a:gd name="T4" fmla="*/ 173892369 w 69"/>
                <a:gd name="T5" fmla="*/ 123489244 h 49"/>
                <a:gd name="T6" fmla="*/ 0 w 69"/>
                <a:gd name="T7" fmla="*/ 123489244 h 49"/>
                <a:gd name="T8" fmla="*/ 0 w 69"/>
                <a:gd name="T9" fmla="*/ 0 h 49"/>
                <a:gd name="T10" fmla="*/ 0 w 69"/>
                <a:gd name="T11" fmla="*/ 0 h 49"/>
                <a:gd name="T12" fmla="*/ 171371407 w 69"/>
                <a:gd name="T13" fmla="*/ 0 h 49"/>
                <a:gd name="T14" fmla="*/ 171371407 w 69"/>
                <a:gd name="T15" fmla="*/ 118448899 h 49"/>
                <a:gd name="T16" fmla="*/ 0 w 69"/>
                <a:gd name="T17" fmla="*/ 118448899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0" name="Freeform 824">
              <a:extLst>
                <a:ext uri="{FF2B5EF4-FFF2-40B4-BE49-F238E27FC236}">
                  <a16:creationId xmlns:a16="http://schemas.microsoft.com/office/drawing/2014/main" id="{1FF49ED9-CA6D-BB4E-AE26-0E6E2057B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80963" cy="55960"/>
            </a:xfrm>
            <a:custGeom>
              <a:avLst/>
              <a:gdLst>
                <a:gd name="T0" fmla="*/ 0 w 68"/>
                <a:gd name="T1" fmla="*/ 0 h 47"/>
                <a:gd name="T2" fmla="*/ 171370625 w 68"/>
                <a:gd name="T3" fmla="*/ 0 h 47"/>
                <a:gd name="T4" fmla="*/ 171370625 w 68"/>
                <a:gd name="T5" fmla="*/ 118448931 h 47"/>
                <a:gd name="T6" fmla="*/ 0 w 68"/>
                <a:gd name="T7" fmla="*/ 118448931 h 47"/>
                <a:gd name="T8" fmla="*/ 0 w 68"/>
                <a:gd name="T9" fmla="*/ 0 h 47"/>
                <a:gd name="T10" fmla="*/ 0 w 68"/>
                <a:gd name="T11" fmla="*/ 0 h 47"/>
                <a:gd name="T12" fmla="*/ 166330313 w 68"/>
                <a:gd name="T13" fmla="*/ 0 h 47"/>
                <a:gd name="T14" fmla="*/ 166330313 w 68"/>
                <a:gd name="T15" fmla="*/ 115927964 h 47"/>
                <a:gd name="T16" fmla="*/ 0 w 68"/>
                <a:gd name="T17" fmla="*/ 115927964 h 47"/>
                <a:gd name="T18" fmla="*/ 0 w 68"/>
                <a:gd name="T19" fmla="*/ 0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8" h="47">
                  <a:moveTo>
                    <a:pt x="0" y="0"/>
                  </a:moveTo>
                  <a:lnTo>
                    <a:pt x="68" y="0"/>
                  </a:lnTo>
                  <a:lnTo>
                    <a:pt x="68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D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1" name="Freeform 825">
              <a:extLst>
                <a:ext uri="{FF2B5EF4-FFF2-40B4-BE49-F238E27FC236}">
                  <a16:creationId xmlns:a16="http://schemas.microsoft.com/office/drawing/2014/main" id="{CABE7A84-747E-3D40-8987-F7A9049DA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78581" cy="54769"/>
            </a:xfrm>
            <a:custGeom>
              <a:avLst/>
              <a:gdLst>
                <a:gd name="T0" fmla="*/ 0 w 66"/>
                <a:gd name="T1" fmla="*/ 0 h 46"/>
                <a:gd name="T2" fmla="*/ 166330313 w 66"/>
                <a:gd name="T3" fmla="*/ 0 h 46"/>
                <a:gd name="T4" fmla="*/ 166330313 w 66"/>
                <a:gd name="T5" fmla="*/ 115927188 h 46"/>
                <a:gd name="T6" fmla="*/ 0 w 66"/>
                <a:gd name="T7" fmla="*/ 115927188 h 46"/>
                <a:gd name="T8" fmla="*/ 0 w 66"/>
                <a:gd name="T9" fmla="*/ 0 h 46"/>
                <a:gd name="T10" fmla="*/ 0 w 66"/>
                <a:gd name="T11" fmla="*/ 0 h 46"/>
                <a:gd name="T12" fmla="*/ 161290000 w 66"/>
                <a:gd name="T13" fmla="*/ 0 h 46"/>
                <a:gd name="T14" fmla="*/ 161290000 w 66"/>
                <a:gd name="T15" fmla="*/ 113407825 h 46"/>
                <a:gd name="T16" fmla="*/ 0 w 66"/>
                <a:gd name="T17" fmla="*/ 113407825 h 46"/>
                <a:gd name="T18" fmla="*/ 0 w 66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6">
                  <a:moveTo>
                    <a:pt x="0" y="0"/>
                  </a:moveTo>
                  <a:lnTo>
                    <a:pt x="66" y="0"/>
                  </a:lnTo>
                  <a:lnTo>
                    <a:pt x="66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2" name="Freeform 826">
              <a:extLst>
                <a:ext uri="{FF2B5EF4-FFF2-40B4-BE49-F238E27FC236}">
                  <a16:creationId xmlns:a16="http://schemas.microsoft.com/office/drawing/2014/main" id="{6E57754F-8A28-8146-9C8A-48DD85B43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76200" cy="53579"/>
            </a:xfrm>
            <a:custGeom>
              <a:avLst/>
              <a:gdLst>
                <a:gd name="T0" fmla="*/ 0 w 64"/>
                <a:gd name="T1" fmla="*/ 0 h 45"/>
                <a:gd name="T2" fmla="*/ 161290000 w 64"/>
                <a:gd name="T3" fmla="*/ 0 h 45"/>
                <a:gd name="T4" fmla="*/ 161290000 w 64"/>
                <a:gd name="T5" fmla="*/ 113408619 h 45"/>
                <a:gd name="T6" fmla="*/ 0 w 64"/>
                <a:gd name="T7" fmla="*/ 113408619 h 45"/>
                <a:gd name="T8" fmla="*/ 0 w 64"/>
                <a:gd name="T9" fmla="*/ 0 h 45"/>
                <a:gd name="T10" fmla="*/ 0 w 64"/>
                <a:gd name="T11" fmla="*/ 0 h 45"/>
                <a:gd name="T12" fmla="*/ 156249688 w 64"/>
                <a:gd name="T13" fmla="*/ 0 h 45"/>
                <a:gd name="T14" fmla="*/ 156249688 w 64"/>
                <a:gd name="T15" fmla="*/ 110887651 h 45"/>
                <a:gd name="T16" fmla="*/ 0 w 64"/>
                <a:gd name="T17" fmla="*/ 110887651 h 45"/>
                <a:gd name="T18" fmla="*/ 0 w 64"/>
                <a:gd name="T19" fmla="*/ 0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5">
                  <a:moveTo>
                    <a:pt x="0" y="0"/>
                  </a:moveTo>
                  <a:lnTo>
                    <a:pt x="64" y="0"/>
                  </a:lnTo>
                  <a:lnTo>
                    <a:pt x="64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3" name="Freeform 827">
              <a:extLst>
                <a:ext uri="{FF2B5EF4-FFF2-40B4-BE49-F238E27FC236}">
                  <a16:creationId xmlns:a16="http://schemas.microsoft.com/office/drawing/2014/main" id="{DB3A5771-8B3F-B94F-917D-C01676AC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3819" cy="52388"/>
            </a:xfrm>
            <a:custGeom>
              <a:avLst/>
              <a:gdLst>
                <a:gd name="T0" fmla="*/ 0 w 62"/>
                <a:gd name="T1" fmla="*/ 0 h 44"/>
                <a:gd name="T2" fmla="*/ 156249688 w 62"/>
                <a:gd name="T3" fmla="*/ 0 h 44"/>
                <a:gd name="T4" fmla="*/ 156249688 w 62"/>
                <a:gd name="T5" fmla="*/ 110886875 h 44"/>
                <a:gd name="T6" fmla="*/ 0 w 62"/>
                <a:gd name="T7" fmla="*/ 110886875 h 44"/>
                <a:gd name="T8" fmla="*/ 0 w 62"/>
                <a:gd name="T9" fmla="*/ 0 h 44"/>
                <a:gd name="T10" fmla="*/ 0 w 62"/>
                <a:gd name="T11" fmla="*/ 0 h 44"/>
                <a:gd name="T12" fmla="*/ 153730325 w 62"/>
                <a:gd name="T13" fmla="*/ 0 h 44"/>
                <a:gd name="T14" fmla="*/ 153730325 w 62"/>
                <a:gd name="T15" fmla="*/ 108367513 h 44"/>
                <a:gd name="T16" fmla="*/ 0 w 62"/>
                <a:gd name="T17" fmla="*/ 108367513 h 44"/>
                <a:gd name="T18" fmla="*/ 0 w 62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44">
                  <a:moveTo>
                    <a:pt x="0" y="0"/>
                  </a:moveTo>
                  <a:lnTo>
                    <a:pt x="62" y="0"/>
                  </a:lnTo>
                  <a:lnTo>
                    <a:pt x="62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4" name="Freeform 828">
              <a:extLst>
                <a:ext uri="{FF2B5EF4-FFF2-40B4-BE49-F238E27FC236}">
                  <a16:creationId xmlns:a16="http://schemas.microsoft.com/office/drawing/2014/main" id="{2E533FC5-E190-264B-AF89-D270B03A3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72629" cy="51197"/>
            </a:xfrm>
            <a:custGeom>
              <a:avLst/>
              <a:gdLst>
                <a:gd name="T0" fmla="*/ 0 w 61"/>
                <a:gd name="T1" fmla="*/ 0 h 43"/>
                <a:gd name="T2" fmla="*/ 153731119 w 61"/>
                <a:gd name="T3" fmla="*/ 0 h 43"/>
                <a:gd name="T4" fmla="*/ 153731119 w 61"/>
                <a:gd name="T5" fmla="*/ 108368306 h 43"/>
                <a:gd name="T6" fmla="*/ 0 w 61"/>
                <a:gd name="T7" fmla="*/ 108368306 h 43"/>
                <a:gd name="T8" fmla="*/ 0 w 61"/>
                <a:gd name="T9" fmla="*/ 0 h 43"/>
                <a:gd name="T10" fmla="*/ 0 w 61"/>
                <a:gd name="T11" fmla="*/ 0 h 43"/>
                <a:gd name="T12" fmla="*/ 148690780 w 61"/>
                <a:gd name="T13" fmla="*/ 0 h 43"/>
                <a:gd name="T14" fmla="*/ 148690780 w 61"/>
                <a:gd name="T15" fmla="*/ 103327957 h 43"/>
                <a:gd name="T16" fmla="*/ 0 w 61"/>
                <a:gd name="T17" fmla="*/ 103327957 h 43"/>
                <a:gd name="T18" fmla="*/ 0 w 61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3">
                  <a:moveTo>
                    <a:pt x="0" y="0"/>
                  </a:moveTo>
                  <a:lnTo>
                    <a:pt x="61" y="0"/>
                  </a:lnTo>
                  <a:lnTo>
                    <a:pt x="61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5" name="Freeform 829">
              <a:extLst>
                <a:ext uri="{FF2B5EF4-FFF2-40B4-BE49-F238E27FC236}">
                  <a16:creationId xmlns:a16="http://schemas.microsoft.com/office/drawing/2014/main" id="{F4CEE38C-6C05-BD44-A03C-A9FE8AEB1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70247" cy="48816"/>
            </a:xfrm>
            <a:custGeom>
              <a:avLst/>
              <a:gdLst>
                <a:gd name="T0" fmla="*/ 0 w 59"/>
                <a:gd name="T1" fmla="*/ 0 h 41"/>
                <a:gd name="T2" fmla="*/ 148690806 w 59"/>
                <a:gd name="T3" fmla="*/ 0 h 41"/>
                <a:gd name="T4" fmla="*/ 148690806 w 59"/>
                <a:gd name="T5" fmla="*/ 103327994 h 41"/>
                <a:gd name="T6" fmla="*/ 0 w 59"/>
                <a:gd name="T7" fmla="*/ 103327994 h 41"/>
                <a:gd name="T8" fmla="*/ 0 w 59"/>
                <a:gd name="T9" fmla="*/ 0 h 41"/>
                <a:gd name="T10" fmla="*/ 0 w 59"/>
                <a:gd name="T11" fmla="*/ 0 h 41"/>
                <a:gd name="T12" fmla="*/ 143650467 w 59"/>
                <a:gd name="T13" fmla="*/ 0 h 41"/>
                <a:gd name="T14" fmla="*/ 143650467 w 59"/>
                <a:gd name="T15" fmla="*/ 100807024 h 41"/>
                <a:gd name="T16" fmla="*/ 0 w 59"/>
                <a:gd name="T17" fmla="*/ 100807024 h 41"/>
                <a:gd name="T18" fmla="*/ 0 w 59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59" y="0"/>
                  </a:lnTo>
                  <a:lnTo>
                    <a:pt x="59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6" name="Freeform 830">
              <a:extLst>
                <a:ext uri="{FF2B5EF4-FFF2-40B4-BE49-F238E27FC236}">
                  <a16:creationId xmlns:a16="http://schemas.microsoft.com/office/drawing/2014/main" id="{F4ED2A29-ACDC-F64B-B824-7583FC355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7866" cy="47625"/>
            </a:xfrm>
            <a:custGeom>
              <a:avLst/>
              <a:gdLst>
                <a:gd name="T0" fmla="*/ 0 w 57"/>
                <a:gd name="T1" fmla="*/ 0 h 40"/>
                <a:gd name="T2" fmla="*/ 143650494 w 57"/>
                <a:gd name="T3" fmla="*/ 0 h 40"/>
                <a:gd name="T4" fmla="*/ 143650494 w 57"/>
                <a:gd name="T5" fmla="*/ 100806250 h 40"/>
                <a:gd name="T6" fmla="*/ 0 w 57"/>
                <a:gd name="T7" fmla="*/ 100806250 h 40"/>
                <a:gd name="T8" fmla="*/ 0 w 57"/>
                <a:gd name="T9" fmla="*/ 0 h 40"/>
                <a:gd name="T10" fmla="*/ 0 w 57"/>
                <a:gd name="T11" fmla="*/ 0 h 40"/>
                <a:gd name="T12" fmla="*/ 138610153 w 57"/>
                <a:gd name="T13" fmla="*/ 0 h 40"/>
                <a:gd name="T14" fmla="*/ 138610153 w 57"/>
                <a:gd name="T15" fmla="*/ 98286888 h 40"/>
                <a:gd name="T16" fmla="*/ 0 w 57"/>
                <a:gd name="T17" fmla="*/ 98286888 h 40"/>
                <a:gd name="T18" fmla="*/ 0 w 57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" h="40">
                  <a:moveTo>
                    <a:pt x="0" y="0"/>
                  </a:moveTo>
                  <a:lnTo>
                    <a:pt x="57" y="0"/>
                  </a:lnTo>
                  <a:lnTo>
                    <a:pt x="5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7" name="Freeform 831">
              <a:extLst>
                <a:ext uri="{FF2B5EF4-FFF2-40B4-BE49-F238E27FC236}">
                  <a16:creationId xmlns:a16="http://schemas.microsoft.com/office/drawing/2014/main" id="{95DB551F-DFBF-2544-AE47-0984E3E3B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5485" cy="46435"/>
            </a:xfrm>
            <a:custGeom>
              <a:avLst/>
              <a:gdLst>
                <a:gd name="T0" fmla="*/ 0 w 55"/>
                <a:gd name="T1" fmla="*/ 0 h 39"/>
                <a:gd name="T2" fmla="*/ 138610181 w 55"/>
                <a:gd name="T3" fmla="*/ 0 h 39"/>
                <a:gd name="T4" fmla="*/ 138610181 w 55"/>
                <a:gd name="T5" fmla="*/ 98287681 h 39"/>
                <a:gd name="T6" fmla="*/ 0 w 55"/>
                <a:gd name="T7" fmla="*/ 98287681 h 39"/>
                <a:gd name="T8" fmla="*/ 0 w 55"/>
                <a:gd name="T9" fmla="*/ 0 h 39"/>
                <a:gd name="T10" fmla="*/ 0 w 55"/>
                <a:gd name="T11" fmla="*/ 0 h 39"/>
                <a:gd name="T12" fmla="*/ 136089217 w 55"/>
                <a:gd name="T13" fmla="*/ 0 h 39"/>
                <a:gd name="T14" fmla="*/ 136089217 w 55"/>
                <a:gd name="T15" fmla="*/ 95766711 h 39"/>
                <a:gd name="T16" fmla="*/ 0 w 55"/>
                <a:gd name="T17" fmla="*/ 95766711 h 39"/>
                <a:gd name="T18" fmla="*/ 0 w 55"/>
                <a:gd name="T19" fmla="*/ 0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5" h="39">
                  <a:moveTo>
                    <a:pt x="0" y="0"/>
                  </a:moveTo>
                  <a:lnTo>
                    <a:pt x="55" y="0"/>
                  </a:lnTo>
                  <a:lnTo>
                    <a:pt x="55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8" name="Freeform 832">
              <a:extLst>
                <a:ext uri="{FF2B5EF4-FFF2-40B4-BE49-F238E27FC236}">
                  <a16:creationId xmlns:a16="http://schemas.microsoft.com/office/drawing/2014/main" id="{E1C59AE1-47A0-DF48-B83C-39C56A1AC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64294" cy="45244"/>
            </a:xfrm>
            <a:custGeom>
              <a:avLst/>
              <a:gdLst>
                <a:gd name="T0" fmla="*/ 0 w 54"/>
                <a:gd name="T1" fmla="*/ 0 h 38"/>
                <a:gd name="T2" fmla="*/ 136088438 w 54"/>
                <a:gd name="T3" fmla="*/ 0 h 38"/>
                <a:gd name="T4" fmla="*/ 136088438 w 54"/>
                <a:gd name="T5" fmla="*/ 95765938 h 38"/>
                <a:gd name="T6" fmla="*/ 0 w 54"/>
                <a:gd name="T7" fmla="*/ 95765938 h 38"/>
                <a:gd name="T8" fmla="*/ 0 w 54"/>
                <a:gd name="T9" fmla="*/ 0 h 38"/>
                <a:gd name="T10" fmla="*/ 0 w 54"/>
                <a:gd name="T11" fmla="*/ 0 h 38"/>
                <a:gd name="T12" fmla="*/ 131048125 w 54"/>
                <a:gd name="T13" fmla="*/ 0 h 38"/>
                <a:gd name="T14" fmla="*/ 131048125 w 54"/>
                <a:gd name="T15" fmla="*/ 93246575 h 38"/>
                <a:gd name="T16" fmla="*/ 0 w 54"/>
                <a:gd name="T17" fmla="*/ 93246575 h 38"/>
                <a:gd name="T18" fmla="*/ 0 w 54"/>
                <a:gd name="T19" fmla="*/ 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38">
                  <a:moveTo>
                    <a:pt x="0" y="0"/>
                  </a:moveTo>
                  <a:lnTo>
                    <a:pt x="54" y="0"/>
                  </a:lnTo>
                  <a:lnTo>
                    <a:pt x="54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39" name="Freeform 833">
              <a:extLst>
                <a:ext uri="{FF2B5EF4-FFF2-40B4-BE49-F238E27FC236}">
                  <a16:creationId xmlns:a16="http://schemas.microsoft.com/office/drawing/2014/main" id="{8CB03562-E22A-0741-9C99-C19F2AA8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61913" cy="44054"/>
            </a:xfrm>
            <a:custGeom>
              <a:avLst/>
              <a:gdLst>
                <a:gd name="T0" fmla="*/ 0 w 52"/>
                <a:gd name="T1" fmla="*/ 0 h 37"/>
                <a:gd name="T2" fmla="*/ 131048125 w 52"/>
                <a:gd name="T3" fmla="*/ 0 h 37"/>
                <a:gd name="T4" fmla="*/ 131048125 w 52"/>
                <a:gd name="T5" fmla="*/ 93247369 h 37"/>
                <a:gd name="T6" fmla="*/ 0 w 52"/>
                <a:gd name="T7" fmla="*/ 93247369 h 37"/>
                <a:gd name="T8" fmla="*/ 0 w 52"/>
                <a:gd name="T9" fmla="*/ 0 h 37"/>
                <a:gd name="T10" fmla="*/ 0 w 52"/>
                <a:gd name="T11" fmla="*/ 0 h 37"/>
                <a:gd name="T12" fmla="*/ 126007813 w 52"/>
                <a:gd name="T13" fmla="*/ 0 h 37"/>
                <a:gd name="T14" fmla="*/ 126007813 w 52"/>
                <a:gd name="T15" fmla="*/ 88207013 h 37"/>
                <a:gd name="T16" fmla="*/ 0 w 52"/>
                <a:gd name="T17" fmla="*/ 88207013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0" name="Freeform 834">
              <a:extLst>
                <a:ext uri="{FF2B5EF4-FFF2-40B4-BE49-F238E27FC236}">
                  <a16:creationId xmlns:a16="http://schemas.microsoft.com/office/drawing/2014/main" id="{51C0561E-7307-1748-BF30-6D300D9C6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9531" cy="41672"/>
            </a:xfrm>
            <a:custGeom>
              <a:avLst/>
              <a:gdLst>
                <a:gd name="T0" fmla="*/ 0 w 50"/>
                <a:gd name="T1" fmla="*/ 0 h 35"/>
                <a:gd name="T2" fmla="*/ 126007813 w 50"/>
                <a:gd name="T3" fmla="*/ 0 h 35"/>
                <a:gd name="T4" fmla="*/ 126007813 w 50"/>
                <a:gd name="T5" fmla="*/ 88207056 h 35"/>
                <a:gd name="T6" fmla="*/ 0 w 50"/>
                <a:gd name="T7" fmla="*/ 88207056 h 35"/>
                <a:gd name="T8" fmla="*/ 0 w 50"/>
                <a:gd name="T9" fmla="*/ 0 h 35"/>
                <a:gd name="T10" fmla="*/ 0 w 50"/>
                <a:gd name="T11" fmla="*/ 0 h 35"/>
                <a:gd name="T12" fmla="*/ 120967500 w 50"/>
                <a:gd name="T13" fmla="*/ 0 h 35"/>
                <a:gd name="T14" fmla="*/ 120967500 w 50"/>
                <a:gd name="T15" fmla="*/ 85686084 h 35"/>
                <a:gd name="T16" fmla="*/ 0 w 50"/>
                <a:gd name="T17" fmla="*/ 8568608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1" name="Freeform 835">
              <a:extLst>
                <a:ext uri="{FF2B5EF4-FFF2-40B4-BE49-F238E27FC236}">
                  <a16:creationId xmlns:a16="http://schemas.microsoft.com/office/drawing/2014/main" id="{12B3B46A-F251-8747-A51E-BBF50CD74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57150" cy="40481"/>
            </a:xfrm>
            <a:custGeom>
              <a:avLst/>
              <a:gdLst>
                <a:gd name="T0" fmla="*/ 0 w 48"/>
                <a:gd name="T1" fmla="*/ 0 h 34"/>
                <a:gd name="T2" fmla="*/ 120967500 w 48"/>
                <a:gd name="T3" fmla="*/ 0 h 34"/>
                <a:gd name="T4" fmla="*/ 120967500 w 48"/>
                <a:gd name="T5" fmla="*/ 85685313 h 34"/>
                <a:gd name="T6" fmla="*/ 0 w 48"/>
                <a:gd name="T7" fmla="*/ 85685313 h 34"/>
                <a:gd name="T8" fmla="*/ 0 w 48"/>
                <a:gd name="T9" fmla="*/ 0 h 34"/>
                <a:gd name="T10" fmla="*/ 0 w 48"/>
                <a:gd name="T11" fmla="*/ 0 h 34"/>
                <a:gd name="T12" fmla="*/ 118448138 w 48"/>
                <a:gd name="T13" fmla="*/ 0 h 34"/>
                <a:gd name="T14" fmla="*/ 118448138 w 48"/>
                <a:gd name="T15" fmla="*/ 83165950 h 34"/>
                <a:gd name="T16" fmla="*/ 0 w 48"/>
                <a:gd name="T17" fmla="*/ 83165950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2" name="Freeform 836">
              <a:extLst>
                <a:ext uri="{FF2B5EF4-FFF2-40B4-BE49-F238E27FC236}">
                  <a16:creationId xmlns:a16="http://schemas.microsoft.com/office/drawing/2014/main" id="{797202CB-555C-C34F-A765-8ABEE0CF88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55960" cy="39291"/>
            </a:xfrm>
            <a:custGeom>
              <a:avLst/>
              <a:gdLst>
                <a:gd name="T0" fmla="*/ 0 w 47"/>
                <a:gd name="T1" fmla="*/ 0 h 33"/>
                <a:gd name="T2" fmla="*/ 118448931 w 47"/>
                <a:gd name="T3" fmla="*/ 0 h 33"/>
                <a:gd name="T4" fmla="*/ 118448931 w 47"/>
                <a:gd name="T5" fmla="*/ 83166744 h 33"/>
                <a:gd name="T6" fmla="*/ 0 w 47"/>
                <a:gd name="T7" fmla="*/ 83166744 h 33"/>
                <a:gd name="T8" fmla="*/ 0 w 47"/>
                <a:gd name="T9" fmla="*/ 0 h 33"/>
                <a:gd name="T10" fmla="*/ 0 w 47"/>
                <a:gd name="T11" fmla="*/ 0 h 33"/>
                <a:gd name="T12" fmla="*/ 113408585 w 47"/>
                <a:gd name="T13" fmla="*/ 0 h 33"/>
                <a:gd name="T14" fmla="*/ 113408585 w 47"/>
                <a:gd name="T15" fmla="*/ 80645770 h 33"/>
                <a:gd name="T16" fmla="*/ 0 w 47"/>
                <a:gd name="T17" fmla="*/ 80645770 h 33"/>
                <a:gd name="T18" fmla="*/ 0 w 47"/>
                <a:gd name="T19" fmla="*/ 0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3">
                  <a:moveTo>
                    <a:pt x="0" y="0"/>
                  </a:moveTo>
                  <a:lnTo>
                    <a:pt x="47" y="0"/>
                  </a:lnTo>
                  <a:lnTo>
                    <a:pt x="47" y="33"/>
                  </a:lnTo>
                  <a:lnTo>
                    <a:pt x="0" y="3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3" name="Freeform 837">
              <a:extLst>
                <a:ext uri="{FF2B5EF4-FFF2-40B4-BE49-F238E27FC236}">
                  <a16:creationId xmlns:a16="http://schemas.microsoft.com/office/drawing/2014/main" id="{C3FCD6B1-6C74-7643-A6F5-476757CDB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3579" cy="38100"/>
            </a:xfrm>
            <a:custGeom>
              <a:avLst/>
              <a:gdLst>
                <a:gd name="T0" fmla="*/ 0 w 45"/>
                <a:gd name="T1" fmla="*/ 0 h 32"/>
                <a:gd name="T2" fmla="*/ 113408619 w 45"/>
                <a:gd name="T3" fmla="*/ 0 h 32"/>
                <a:gd name="T4" fmla="*/ 113408619 w 45"/>
                <a:gd name="T5" fmla="*/ 80645000 h 32"/>
                <a:gd name="T6" fmla="*/ 0 w 45"/>
                <a:gd name="T7" fmla="*/ 80645000 h 32"/>
                <a:gd name="T8" fmla="*/ 0 w 45"/>
                <a:gd name="T9" fmla="*/ 0 h 32"/>
                <a:gd name="T10" fmla="*/ 0 w 45"/>
                <a:gd name="T11" fmla="*/ 0 h 32"/>
                <a:gd name="T12" fmla="*/ 108368271 w 45"/>
                <a:gd name="T13" fmla="*/ 0 h 32"/>
                <a:gd name="T14" fmla="*/ 108368271 w 45"/>
                <a:gd name="T15" fmla="*/ 75604688 h 32"/>
                <a:gd name="T16" fmla="*/ 0 w 45"/>
                <a:gd name="T17" fmla="*/ 75604688 h 32"/>
                <a:gd name="T18" fmla="*/ 0 w 45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2">
                  <a:moveTo>
                    <a:pt x="0" y="0"/>
                  </a:moveTo>
                  <a:lnTo>
                    <a:pt x="45" y="0"/>
                  </a:lnTo>
                  <a:lnTo>
                    <a:pt x="45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4" name="Freeform 838">
              <a:extLst>
                <a:ext uri="{FF2B5EF4-FFF2-40B4-BE49-F238E27FC236}">
                  <a16:creationId xmlns:a16="http://schemas.microsoft.com/office/drawing/2014/main" id="{0E78D64C-2067-9D44-A91A-8E9CBBA91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51197" cy="35719"/>
            </a:xfrm>
            <a:custGeom>
              <a:avLst/>
              <a:gdLst>
                <a:gd name="T0" fmla="*/ 0 w 43"/>
                <a:gd name="T1" fmla="*/ 0 h 30"/>
                <a:gd name="T2" fmla="*/ 108368306 w 43"/>
                <a:gd name="T3" fmla="*/ 0 h 30"/>
                <a:gd name="T4" fmla="*/ 108368306 w 43"/>
                <a:gd name="T5" fmla="*/ 75604688 h 30"/>
                <a:gd name="T6" fmla="*/ 0 w 43"/>
                <a:gd name="T7" fmla="*/ 75604688 h 30"/>
                <a:gd name="T8" fmla="*/ 0 w 43"/>
                <a:gd name="T9" fmla="*/ 0 h 30"/>
                <a:gd name="T10" fmla="*/ 0 w 43"/>
                <a:gd name="T11" fmla="*/ 0 h 30"/>
                <a:gd name="T12" fmla="*/ 103327957 w 43"/>
                <a:gd name="T13" fmla="*/ 0 h 30"/>
                <a:gd name="T14" fmla="*/ 103327957 w 43"/>
                <a:gd name="T15" fmla="*/ 73085325 h 30"/>
                <a:gd name="T16" fmla="*/ 0 w 43"/>
                <a:gd name="T17" fmla="*/ 73085325 h 30"/>
                <a:gd name="T18" fmla="*/ 0 w 43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0">
                  <a:moveTo>
                    <a:pt x="0" y="0"/>
                  </a:moveTo>
                  <a:lnTo>
                    <a:pt x="43" y="0"/>
                  </a:lnTo>
                  <a:lnTo>
                    <a:pt x="43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5" name="Freeform 839">
              <a:extLst>
                <a:ext uri="{FF2B5EF4-FFF2-40B4-BE49-F238E27FC236}">
                  <a16:creationId xmlns:a16="http://schemas.microsoft.com/office/drawing/2014/main" id="{2D1B84AB-547C-9646-8C3E-2CF03CE28C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8816" cy="34529"/>
            </a:xfrm>
            <a:custGeom>
              <a:avLst/>
              <a:gdLst>
                <a:gd name="T0" fmla="*/ 0 w 41"/>
                <a:gd name="T1" fmla="*/ 0 h 29"/>
                <a:gd name="T2" fmla="*/ 103327994 w 41"/>
                <a:gd name="T3" fmla="*/ 0 h 29"/>
                <a:gd name="T4" fmla="*/ 103327994 w 41"/>
                <a:gd name="T5" fmla="*/ 73086119 h 29"/>
                <a:gd name="T6" fmla="*/ 0 w 41"/>
                <a:gd name="T7" fmla="*/ 73086119 h 29"/>
                <a:gd name="T8" fmla="*/ 0 w 41"/>
                <a:gd name="T9" fmla="*/ 0 h 29"/>
                <a:gd name="T10" fmla="*/ 0 w 41"/>
                <a:gd name="T11" fmla="*/ 0 h 29"/>
                <a:gd name="T12" fmla="*/ 100807024 w 41"/>
                <a:gd name="T13" fmla="*/ 0 h 29"/>
                <a:gd name="T14" fmla="*/ 100807024 w 41"/>
                <a:gd name="T15" fmla="*/ 70565141 h 29"/>
                <a:gd name="T16" fmla="*/ 0 w 41"/>
                <a:gd name="T17" fmla="*/ 70565141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6" name="Freeform 840">
              <a:extLst>
                <a:ext uri="{FF2B5EF4-FFF2-40B4-BE49-F238E27FC236}">
                  <a16:creationId xmlns:a16="http://schemas.microsoft.com/office/drawing/2014/main" id="{85899AB0-7E17-764E-B698-7929E5425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47625" cy="33338"/>
            </a:xfrm>
            <a:custGeom>
              <a:avLst/>
              <a:gdLst>
                <a:gd name="T0" fmla="*/ 0 w 40"/>
                <a:gd name="T1" fmla="*/ 0 h 28"/>
                <a:gd name="T2" fmla="*/ 100806250 w 40"/>
                <a:gd name="T3" fmla="*/ 0 h 28"/>
                <a:gd name="T4" fmla="*/ 100806250 w 40"/>
                <a:gd name="T5" fmla="*/ 70564375 h 28"/>
                <a:gd name="T6" fmla="*/ 0 w 40"/>
                <a:gd name="T7" fmla="*/ 70564375 h 28"/>
                <a:gd name="T8" fmla="*/ 0 w 40"/>
                <a:gd name="T9" fmla="*/ 0 h 28"/>
                <a:gd name="T10" fmla="*/ 0 w 40"/>
                <a:gd name="T11" fmla="*/ 0 h 28"/>
                <a:gd name="T12" fmla="*/ 95765938 w 40"/>
                <a:gd name="T13" fmla="*/ 0 h 28"/>
                <a:gd name="T14" fmla="*/ 95765938 w 40"/>
                <a:gd name="T15" fmla="*/ 65524063 h 28"/>
                <a:gd name="T16" fmla="*/ 0 w 40"/>
                <a:gd name="T17" fmla="*/ 65524063 h 28"/>
                <a:gd name="T18" fmla="*/ 0 w 4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28">
                  <a:moveTo>
                    <a:pt x="0" y="0"/>
                  </a:moveTo>
                  <a:lnTo>
                    <a:pt x="40" y="0"/>
                  </a:lnTo>
                  <a:lnTo>
                    <a:pt x="40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7" name="Freeform 841">
              <a:extLst>
                <a:ext uri="{FF2B5EF4-FFF2-40B4-BE49-F238E27FC236}">
                  <a16:creationId xmlns:a16="http://schemas.microsoft.com/office/drawing/2014/main" id="{72E2B17B-001B-1D4D-B549-466689CB91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45244" cy="30956"/>
            </a:xfrm>
            <a:custGeom>
              <a:avLst/>
              <a:gdLst>
                <a:gd name="T0" fmla="*/ 0 w 38"/>
                <a:gd name="T1" fmla="*/ 0 h 26"/>
                <a:gd name="T2" fmla="*/ 95765938 w 38"/>
                <a:gd name="T3" fmla="*/ 0 h 26"/>
                <a:gd name="T4" fmla="*/ 95765938 w 38"/>
                <a:gd name="T5" fmla="*/ 65524063 h 26"/>
                <a:gd name="T6" fmla="*/ 0 w 38"/>
                <a:gd name="T7" fmla="*/ 65524063 h 26"/>
                <a:gd name="T8" fmla="*/ 0 w 38"/>
                <a:gd name="T9" fmla="*/ 0 h 26"/>
                <a:gd name="T10" fmla="*/ 0 w 38"/>
                <a:gd name="T11" fmla="*/ 0 h 26"/>
                <a:gd name="T12" fmla="*/ 90725625 w 38"/>
                <a:gd name="T13" fmla="*/ 0 h 26"/>
                <a:gd name="T14" fmla="*/ 90725625 w 38"/>
                <a:gd name="T15" fmla="*/ 65524063 h 26"/>
                <a:gd name="T16" fmla="*/ 0 w 38"/>
                <a:gd name="T17" fmla="*/ 65524063 h 26"/>
                <a:gd name="T18" fmla="*/ 0 w 38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6">
                  <a:moveTo>
                    <a:pt x="0" y="0"/>
                  </a:moveTo>
                  <a:lnTo>
                    <a:pt x="38" y="0"/>
                  </a:lnTo>
                  <a:lnTo>
                    <a:pt x="38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8" name="Freeform 842">
              <a:extLst>
                <a:ext uri="{FF2B5EF4-FFF2-40B4-BE49-F238E27FC236}">
                  <a16:creationId xmlns:a16="http://schemas.microsoft.com/office/drawing/2014/main" id="{6C9E05DC-4485-8E4B-995D-4E8775057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0 w 36"/>
                <a:gd name="T11" fmla="*/ 0 h 26"/>
                <a:gd name="T12" fmla="*/ 85685313 w 36"/>
                <a:gd name="T13" fmla="*/ 0 h 26"/>
                <a:gd name="T14" fmla="*/ 85685313 w 36"/>
                <a:gd name="T15" fmla="*/ 60483750 h 26"/>
                <a:gd name="T16" fmla="*/ 0 w 36"/>
                <a:gd name="T17" fmla="*/ 60483750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49" name="Freeform 843">
              <a:extLst>
                <a:ext uri="{FF2B5EF4-FFF2-40B4-BE49-F238E27FC236}">
                  <a16:creationId xmlns:a16="http://schemas.microsoft.com/office/drawing/2014/main" id="{A885F5FC-80C2-2B46-9946-994E8C959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40481" cy="28575"/>
            </a:xfrm>
            <a:custGeom>
              <a:avLst/>
              <a:gdLst>
                <a:gd name="T0" fmla="*/ 0 w 34"/>
                <a:gd name="T1" fmla="*/ 0 h 24"/>
                <a:gd name="T2" fmla="*/ 85685313 w 34"/>
                <a:gd name="T3" fmla="*/ 0 h 24"/>
                <a:gd name="T4" fmla="*/ 85685313 w 34"/>
                <a:gd name="T5" fmla="*/ 60483750 h 24"/>
                <a:gd name="T6" fmla="*/ 0 w 34"/>
                <a:gd name="T7" fmla="*/ 60483750 h 24"/>
                <a:gd name="T8" fmla="*/ 0 w 34"/>
                <a:gd name="T9" fmla="*/ 0 h 24"/>
                <a:gd name="T10" fmla="*/ 0 w 34"/>
                <a:gd name="T11" fmla="*/ 0 h 24"/>
                <a:gd name="T12" fmla="*/ 83165950 w 34"/>
                <a:gd name="T13" fmla="*/ 0 h 24"/>
                <a:gd name="T14" fmla="*/ 83165950 w 34"/>
                <a:gd name="T15" fmla="*/ 57964388 h 24"/>
                <a:gd name="T16" fmla="*/ 0 w 34"/>
                <a:gd name="T17" fmla="*/ 57964388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0" name="Freeform 844">
              <a:extLst>
                <a:ext uri="{FF2B5EF4-FFF2-40B4-BE49-F238E27FC236}">
                  <a16:creationId xmlns:a16="http://schemas.microsoft.com/office/drawing/2014/main" id="{9CA24553-0AE8-6247-B4AB-13EF33B4C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39291" cy="27385"/>
            </a:xfrm>
            <a:custGeom>
              <a:avLst/>
              <a:gdLst>
                <a:gd name="T0" fmla="*/ 0 w 33"/>
                <a:gd name="T1" fmla="*/ 0 h 23"/>
                <a:gd name="T2" fmla="*/ 83166744 w 33"/>
                <a:gd name="T3" fmla="*/ 0 h 23"/>
                <a:gd name="T4" fmla="*/ 83166744 w 33"/>
                <a:gd name="T5" fmla="*/ 57965181 h 23"/>
                <a:gd name="T6" fmla="*/ 0 w 33"/>
                <a:gd name="T7" fmla="*/ 57965181 h 23"/>
                <a:gd name="T8" fmla="*/ 0 w 33"/>
                <a:gd name="T9" fmla="*/ 0 h 23"/>
                <a:gd name="T10" fmla="*/ 0 w 33"/>
                <a:gd name="T11" fmla="*/ 0 h 23"/>
                <a:gd name="T12" fmla="*/ 78126383 w 33"/>
                <a:gd name="T13" fmla="*/ 0 h 23"/>
                <a:gd name="T14" fmla="*/ 78126383 w 33"/>
                <a:gd name="T15" fmla="*/ 55444197 h 23"/>
                <a:gd name="T16" fmla="*/ 0 w 33"/>
                <a:gd name="T17" fmla="*/ 55444197 h 23"/>
                <a:gd name="T18" fmla="*/ 0 w 3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3">
                  <a:moveTo>
                    <a:pt x="0" y="0"/>
                  </a:moveTo>
                  <a:lnTo>
                    <a:pt x="33" y="0"/>
                  </a:lnTo>
                  <a:lnTo>
                    <a:pt x="33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1" name="Freeform 845">
              <a:extLst>
                <a:ext uri="{FF2B5EF4-FFF2-40B4-BE49-F238E27FC236}">
                  <a16:creationId xmlns:a16="http://schemas.microsoft.com/office/drawing/2014/main" id="{BBD1A9CC-2982-9540-9F06-488E39E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6910" cy="26194"/>
            </a:xfrm>
            <a:custGeom>
              <a:avLst/>
              <a:gdLst>
                <a:gd name="T0" fmla="*/ 0 w 31"/>
                <a:gd name="T1" fmla="*/ 0 h 22"/>
                <a:gd name="T2" fmla="*/ 78126431 w 31"/>
                <a:gd name="T3" fmla="*/ 0 h 22"/>
                <a:gd name="T4" fmla="*/ 78126431 w 31"/>
                <a:gd name="T5" fmla="*/ 55443438 h 22"/>
                <a:gd name="T6" fmla="*/ 0 w 31"/>
                <a:gd name="T7" fmla="*/ 55443438 h 22"/>
                <a:gd name="T8" fmla="*/ 0 w 31"/>
                <a:gd name="T9" fmla="*/ 0 h 22"/>
                <a:gd name="T10" fmla="*/ 0 w 31"/>
                <a:gd name="T11" fmla="*/ 0 h 22"/>
                <a:gd name="T12" fmla="*/ 73086068 w 31"/>
                <a:gd name="T13" fmla="*/ 0 h 22"/>
                <a:gd name="T14" fmla="*/ 73086068 w 31"/>
                <a:gd name="T15" fmla="*/ 50403125 h 22"/>
                <a:gd name="T16" fmla="*/ 0 w 31"/>
                <a:gd name="T17" fmla="*/ 50403125 h 22"/>
                <a:gd name="T18" fmla="*/ 0 w 31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2">
                  <a:moveTo>
                    <a:pt x="0" y="0"/>
                  </a:moveTo>
                  <a:lnTo>
                    <a:pt x="31" y="0"/>
                  </a:lnTo>
                  <a:lnTo>
                    <a:pt x="31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2" name="Freeform 846">
              <a:extLst>
                <a:ext uri="{FF2B5EF4-FFF2-40B4-BE49-F238E27FC236}">
                  <a16:creationId xmlns:a16="http://schemas.microsoft.com/office/drawing/2014/main" id="{E296598C-EC33-D343-8CBD-3C211812A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34529" cy="23813"/>
            </a:xfrm>
            <a:custGeom>
              <a:avLst/>
              <a:gdLst>
                <a:gd name="T0" fmla="*/ 0 w 29"/>
                <a:gd name="T1" fmla="*/ 0 h 20"/>
                <a:gd name="T2" fmla="*/ 73086119 w 29"/>
                <a:gd name="T3" fmla="*/ 0 h 20"/>
                <a:gd name="T4" fmla="*/ 73086119 w 29"/>
                <a:gd name="T5" fmla="*/ 50403125 h 20"/>
                <a:gd name="T6" fmla="*/ 0 w 29"/>
                <a:gd name="T7" fmla="*/ 50403125 h 20"/>
                <a:gd name="T8" fmla="*/ 0 w 29"/>
                <a:gd name="T9" fmla="*/ 0 h 20"/>
                <a:gd name="T10" fmla="*/ 0 w 29"/>
                <a:gd name="T11" fmla="*/ 0 h 20"/>
                <a:gd name="T12" fmla="*/ 68045752 w 29"/>
                <a:gd name="T13" fmla="*/ 0 h 20"/>
                <a:gd name="T14" fmla="*/ 68045752 w 29"/>
                <a:gd name="T15" fmla="*/ 47883763 h 20"/>
                <a:gd name="T16" fmla="*/ 0 w 29"/>
                <a:gd name="T17" fmla="*/ 47883763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3" name="Freeform 847">
              <a:extLst>
                <a:ext uri="{FF2B5EF4-FFF2-40B4-BE49-F238E27FC236}">
                  <a16:creationId xmlns:a16="http://schemas.microsoft.com/office/drawing/2014/main" id="{13FECD42-BEF2-2F47-B36C-7DD29093D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32147" cy="22622"/>
            </a:xfrm>
            <a:custGeom>
              <a:avLst/>
              <a:gdLst>
                <a:gd name="T0" fmla="*/ 0 w 27"/>
                <a:gd name="T1" fmla="*/ 0 h 19"/>
                <a:gd name="T2" fmla="*/ 68045806 w 27"/>
                <a:gd name="T3" fmla="*/ 0 h 19"/>
                <a:gd name="T4" fmla="*/ 68045806 w 27"/>
                <a:gd name="T5" fmla="*/ 47884556 h 19"/>
                <a:gd name="T6" fmla="*/ 0 w 27"/>
                <a:gd name="T7" fmla="*/ 47884556 h 19"/>
                <a:gd name="T8" fmla="*/ 0 w 27"/>
                <a:gd name="T9" fmla="*/ 0 h 19"/>
                <a:gd name="T10" fmla="*/ 0 w 27"/>
                <a:gd name="T11" fmla="*/ 0 h 19"/>
                <a:gd name="T12" fmla="*/ 63005435 w 27"/>
                <a:gd name="T13" fmla="*/ 0 h 19"/>
                <a:gd name="T14" fmla="*/ 63005435 w 27"/>
                <a:gd name="T15" fmla="*/ 45363564 h 19"/>
                <a:gd name="T16" fmla="*/ 0 w 27"/>
                <a:gd name="T17" fmla="*/ 45363564 h 19"/>
                <a:gd name="T18" fmla="*/ 0 w 27"/>
                <a:gd name="T19" fmla="*/ 0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lnTo>
                    <a:pt x="27" y="0"/>
                  </a:lnTo>
                  <a:lnTo>
                    <a:pt x="2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4" name="Freeform 848">
              <a:extLst>
                <a:ext uri="{FF2B5EF4-FFF2-40B4-BE49-F238E27FC236}">
                  <a16:creationId xmlns:a16="http://schemas.microsoft.com/office/drawing/2014/main" id="{BCA507A3-F2DA-DE47-A412-371371B5E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9766" cy="21431"/>
            </a:xfrm>
            <a:custGeom>
              <a:avLst/>
              <a:gdLst>
                <a:gd name="T0" fmla="*/ 0 w 25"/>
                <a:gd name="T1" fmla="*/ 0 h 18"/>
                <a:gd name="T2" fmla="*/ 63005494 w 25"/>
                <a:gd name="T3" fmla="*/ 0 h 18"/>
                <a:gd name="T4" fmla="*/ 63005494 w 25"/>
                <a:gd name="T5" fmla="*/ 45362813 h 18"/>
                <a:gd name="T6" fmla="*/ 0 w 25"/>
                <a:gd name="T7" fmla="*/ 45362813 h 18"/>
                <a:gd name="T8" fmla="*/ 0 w 25"/>
                <a:gd name="T9" fmla="*/ 0 h 18"/>
                <a:gd name="T10" fmla="*/ 0 w 25"/>
                <a:gd name="T11" fmla="*/ 0 h 18"/>
                <a:gd name="T12" fmla="*/ 57965118 w 25"/>
                <a:gd name="T13" fmla="*/ 0 h 18"/>
                <a:gd name="T14" fmla="*/ 57965118 w 25"/>
                <a:gd name="T15" fmla="*/ 42843450 h 18"/>
                <a:gd name="T16" fmla="*/ 0 w 25"/>
                <a:gd name="T17" fmla="*/ 42843450 h 18"/>
                <a:gd name="T18" fmla="*/ 0 w 25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8">
                  <a:moveTo>
                    <a:pt x="0" y="0"/>
                  </a:moveTo>
                  <a:lnTo>
                    <a:pt x="25" y="0"/>
                  </a:lnTo>
                  <a:lnTo>
                    <a:pt x="25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5" name="Freeform 849">
              <a:extLst>
                <a:ext uri="{FF2B5EF4-FFF2-40B4-BE49-F238E27FC236}">
                  <a16:creationId xmlns:a16="http://schemas.microsoft.com/office/drawing/2014/main" id="{3A5BDA46-7C80-6744-8FA8-411E2801D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7385" cy="20241"/>
            </a:xfrm>
            <a:custGeom>
              <a:avLst/>
              <a:gdLst>
                <a:gd name="T0" fmla="*/ 0 w 23"/>
                <a:gd name="T1" fmla="*/ 0 h 17"/>
                <a:gd name="T2" fmla="*/ 57965181 w 23"/>
                <a:gd name="T3" fmla="*/ 0 h 17"/>
                <a:gd name="T4" fmla="*/ 57965181 w 23"/>
                <a:gd name="T5" fmla="*/ 42844244 h 17"/>
                <a:gd name="T6" fmla="*/ 0 w 23"/>
                <a:gd name="T7" fmla="*/ 42844244 h 17"/>
                <a:gd name="T8" fmla="*/ 0 w 23"/>
                <a:gd name="T9" fmla="*/ 0 h 17"/>
                <a:gd name="T10" fmla="*/ 0 w 23"/>
                <a:gd name="T11" fmla="*/ 0 h 17"/>
                <a:gd name="T12" fmla="*/ 52924800 w 23"/>
                <a:gd name="T13" fmla="*/ 0 h 17"/>
                <a:gd name="T14" fmla="*/ 52924800 w 23"/>
                <a:gd name="T15" fmla="*/ 37803838 h 17"/>
                <a:gd name="T16" fmla="*/ 0 w 23"/>
                <a:gd name="T17" fmla="*/ 37803838 h 17"/>
                <a:gd name="T18" fmla="*/ 0 w 23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6" name="Freeform 850">
              <a:extLst>
                <a:ext uri="{FF2B5EF4-FFF2-40B4-BE49-F238E27FC236}">
                  <a16:creationId xmlns:a16="http://schemas.microsoft.com/office/drawing/2014/main" id="{B62F9ADD-E0D4-C64E-B9CA-6B4CD90C26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25004" cy="17860"/>
            </a:xfrm>
            <a:custGeom>
              <a:avLst/>
              <a:gdLst>
                <a:gd name="T0" fmla="*/ 0 w 21"/>
                <a:gd name="T1" fmla="*/ 0 h 15"/>
                <a:gd name="T2" fmla="*/ 52924869 w 21"/>
                <a:gd name="T3" fmla="*/ 0 h 15"/>
                <a:gd name="T4" fmla="*/ 52924869 w 21"/>
                <a:gd name="T5" fmla="*/ 37803931 h 15"/>
                <a:gd name="T6" fmla="*/ 0 w 21"/>
                <a:gd name="T7" fmla="*/ 37803931 h 15"/>
                <a:gd name="T8" fmla="*/ 0 w 21"/>
                <a:gd name="T9" fmla="*/ 0 h 15"/>
                <a:gd name="T10" fmla="*/ 0 w 21"/>
                <a:gd name="T11" fmla="*/ 0 h 15"/>
                <a:gd name="T12" fmla="*/ 47884481 w 21"/>
                <a:gd name="T13" fmla="*/ 0 h 15"/>
                <a:gd name="T14" fmla="*/ 47884481 w 21"/>
                <a:gd name="T15" fmla="*/ 35282928 h 15"/>
                <a:gd name="T16" fmla="*/ 0 w 21"/>
                <a:gd name="T17" fmla="*/ 35282928 h 15"/>
                <a:gd name="T18" fmla="*/ 0 w 21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5">
                  <a:moveTo>
                    <a:pt x="0" y="0"/>
                  </a:moveTo>
                  <a:lnTo>
                    <a:pt x="21" y="0"/>
                  </a:lnTo>
                  <a:lnTo>
                    <a:pt x="21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7" name="Freeform 851">
              <a:extLst>
                <a:ext uri="{FF2B5EF4-FFF2-40B4-BE49-F238E27FC236}">
                  <a16:creationId xmlns:a16="http://schemas.microsoft.com/office/drawing/2014/main" id="{3AE2F53E-88AB-3344-912C-2DA9D680B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4556 w 19"/>
                <a:gd name="T3" fmla="*/ 0 h 14"/>
                <a:gd name="T4" fmla="*/ 47884556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0 w 19"/>
                <a:gd name="T11" fmla="*/ 0 h 14"/>
                <a:gd name="T12" fmla="*/ 45363564 w 19"/>
                <a:gd name="T13" fmla="*/ 0 h 14"/>
                <a:gd name="T14" fmla="*/ 45363564 w 19"/>
                <a:gd name="T15" fmla="*/ 32762825 h 14"/>
                <a:gd name="T16" fmla="*/ 0 w 19"/>
                <a:gd name="T17" fmla="*/ 32762825 h 14"/>
                <a:gd name="T18" fmla="*/ 0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8" name="Freeform 852">
              <a:extLst>
                <a:ext uri="{FF2B5EF4-FFF2-40B4-BE49-F238E27FC236}">
                  <a16:creationId xmlns:a16="http://schemas.microsoft.com/office/drawing/2014/main" id="{281FA6CA-CD12-384B-A437-6D097DDB9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21431" cy="15479"/>
            </a:xfrm>
            <a:custGeom>
              <a:avLst/>
              <a:gdLst>
                <a:gd name="T0" fmla="*/ 0 w 18"/>
                <a:gd name="T1" fmla="*/ 0 h 13"/>
                <a:gd name="T2" fmla="*/ 45362813 w 18"/>
                <a:gd name="T3" fmla="*/ 0 h 13"/>
                <a:gd name="T4" fmla="*/ 45362813 w 18"/>
                <a:gd name="T5" fmla="*/ 32763619 h 13"/>
                <a:gd name="T6" fmla="*/ 0 w 18"/>
                <a:gd name="T7" fmla="*/ 32763619 h 13"/>
                <a:gd name="T8" fmla="*/ 0 w 18"/>
                <a:gd name="T9" fmla="*/ 0 h 13"/>
                <a:gd name="T10" fmla="*/ 0 w 18"/>
                <a:gd name="T11" fmla="*/ 0 h 13"/>
                <a:gd name="T12" fmla="*/ 40322500 w 18"/>
                <a:gd name="T13" fmla="*/ 0 h 13"/>
                <a:gd name="T14" fmla="*/ 40322500 w 18"/>
                <a:gd name="T15" fmla="*/ 30242608 h 13"/>
                <a:gd name="T16" fmla="*/ 0 w 18"/>
                <a:gd name="T17" fmla="*/ 30242608 h 13"/>
                <a:gd name="T18" fmla="*/ 0 w 18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3">
                  <a:moveTo>
                    <a:pt x="0" y="0"/>
                  </a:moveTo>
                  <a:lnTo>
                    <a:pt x="18" y="0"/>
                  </a:lnTo>
                  <a:lnTo>
                    <a:pt x="18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59" name="Freeform 853">
              <a:extLst>
                <a:ext uri="{FF2B5EF4-FFF2-40B4-BE49-F238E27FC236}">
                  <a16:creationId xmlns:a16="http://schemas.microsoft.com/office/drawing/2014/main" id="{A4C4FADA-F2D8-5946-BA24-EDC2DBD49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9050" cy="14288"/>
            </a:xfrm>
            <a:custGeom>
              <a:avLst/>
              <a:gdLst>
                <a:gd name="T0" fmla="*/ 0 w 16"/>
                <a:gd name="T1" fmla="*/ 0 h 12"/>
                <a:gd name="T2" fmla="*/ 40322500 w 16"/>
                <a:gd name="T3" fmla="*/ 0 h 12"/>
                <a:gd name="T4" fmla="*/ 40322500 w 16"/>
                <a:gd name="T5" fmla="*/ 30241875 h 12"/>
                <a:gd name="T6" fmla="*/ 0 w 16"/>
                <a:gd name="T7" fmla="*/ 30241875 h 12"/>
                <a:gd name="T8" fmla="*/ 0 w 16"/>
                <a:gd name="T9" fmla="*/ 0 h 12"/>
                <a:gd name="T10" fmla="*/ 0 w 16"/>
                <a:gd name="T11" fmla="*/ 0 h 12"/>
                <a:gd name="T12" fmla="*/ 35282188 w 16"/>
                <a:gd name="T13" fmla="*/ 0 h 12"/>
                <a:gd name="T14" fmla="*/ 35282188 w 16"/>
                <a:gd name="T15" fmla="*/ 27722513 h 12"/>
                <a:gd name="T16" fmla="*/ 0 w 16"/>
                <a:gd name="T17" fmla="*/ 27722513 h 12"/>
                <a:gd name="T18" fmla="*/ 0 w 16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lnTo>
                    <a:pt x="16" y="0"/>
                  </a:lnTo>
                  <a:lnTo>
                    <a:pt x="16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0" name="Freeform 854">
              <a:extLst>
                <a:ext uri="{FF2B5EF4-FFF2-40B4-BE49-F238E27FC236}">
                  <a16:creationId xmlns:a16="http://schemas.microsoft.com/office/drawing/2014/main" id="{57FCAF43-0B7B-3742-B027-B28AF9567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16669" cy="13097"/>
            </a:xfrm>
            <a:custGeom>
              <a:avLst/>
              <a:gdLst>
                <a:gd name="T0" fmla="*/ 0 w 14"/>
                <a:gd name="T1" fmla="*/ 0 h 11"/>
                <a:gd name="T2" fmla="*/ 35282188 w 14"/>
                <a:gd name="T3" fmla="*/ 0 h 11"/>
                <a:gd name="T4" fmla="*/ 35282188 w 14"/>
                <a:gd name="T5" fmla="*/ 27723306 h 11"/>
                <a:gd name="T6" fmla="*/ 0 w 14"/>
                <a:gd name="T7" fmla="*/ 27723306 h 11"/>
                <a:gd name="T8" fmla="*/ 0 w 14"/>
                <a:gd name="T9" fmla="*/ 0 h 11"/>
                <a:gd name="T10" fmla="*/ 0 w 14"/>
                <a:gd name="T11" fmla="*/ 0 h 11"/>
                <a:gd name="T12" fmla="*/ 30241875 w 14"/>
                <a:gd name="T13" fmla="*/ 0 h 11"/>
                <a:gd name="T14" fmla="*/ 30241875 w 14"/>
                <a:gd name="T15" fmla="*/ 22682849 h 11"/>
                <a:gd name="T16" fmla="*/ 0 w 14"/>
                <a:gd name="T17" fmla="*/ 22682849 h 11"/>
                <a:gd name="T18" fmla="*/ 0 w 14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1">
                  <a:moveTo>
                    <a:pt x="0" y="0"/>
                  </a:moveTo>
                  <a:lnTo>
                    <a:pt x="14" y="0"/>
                  </a:lnTo>
                  <a:lnTo>
                    <a:pt x="14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1" name="Freeform 855">
              <a:extLst>
                <a:ext uri="{FF2B5EF4-FFF2-40B4-BE49-F238E27FC236}">
                  <a16:creationId xmlns:a16="http://schemas.microsoft.com/office/drawing/2014/main" id="{4C7F8CDD-20F9-7D40-A624-BCF3432B2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4288" cy="10716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82994 h 9"/>
                <a:gd name="T6" fmla="*/ 0 w 12"/>
                <a:gd name="T7" fmla="*/ 22682994 h 9"/>
                <a:gd name="T8" fmla="*/ 0 w 12"/>
                <a:gd name="T9" fmla="*/ 0 h 9"/>
                <a:gd name="T10" fmla="*/ 0 w 12"/>
                <a:gd name="T11" fmla="*/ 0 h 9"/>
                <a:gd name="T12" fmla="*/ 27722513 w 12"/>
                <a:gd name="T13" fmla="*/ 0 h 9"/>
                <a:gd name="T14" fmla="*/ 27722513 w 12"/>
                <a:gd name="T15" fmla="*/ 20161956 h 9"/>
                <a:gd name="T16" fmla="*/ 0 w 12"/>
                <a:gd name="T17" fmla="*/ 20161956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2" name="Freeform 856">
              <a:extLst>
                <a:ext uri="{FF2B5EF4-FFF2-40B4-BE49-F238E27FC236}">
                  <a16:creationId xmlns:a16="http://schemas.microsoft.com/office/drawing/2014/main" id="{59E6B2A2-AF8F-1D4C-814F-62E621F77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69"/>
              <a:ext cx="13097" cy="9525"/>
            </a:xfrm>
            <a:custGeom>
              <a:avLst/>
              <a:gdLst>
                <a:gd name="T0" fmla="*/ 0 w 11"/>
                <a:gd name="T1" fmla="*/ 0 h 8"/>
                <a:gd name="T2" fmla="*/ 27723306 w 11"/>
                <a:gd name="T3" fmla="*/ 0 h 8"/>
                <a:gd name="T4" fmla="*/ 27723306 w 11"/>
                <a:gd name="T5" fmla="*/ 20161250 h 8"/>
                <a:gd name="T6" fmla="*/ 0 w 11"/>
                <a:gd name="T7" fmla="*/ 20161250 h 8"/>
                <a:gd name="T8" fmla="*/ 0 w 11"/>
                <a:gd name="T9" fmla="*/ 0 h 8"/>
                <a:gd name="T10" fmla="*/ 0 w 11"/>
                <a:gd name="T11" fmla="*/ 0 h 8"/>
                <a:gd name="T12" fmla="*/ 22682849 w 11"/>
                <a:gd name="T13" fmla="*/ 0 h 8"/>
                <a:gd name="T14" fmla="*/ 22682849 w 11"/>
                <a:gd name="T15" fmla="*/ 17641888 h 8"/>
                <a:gd name="T16" fmla="*/ 0 w 11"/>
                <a:gd name="T17" fmla="*/ 17641888 h 8"/>
                <a:gd name="T18" fmla="*/ 0 w 11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11" y="0"/>
                  </a:lnTo>
                  <a:lnTo>
                    <a:pt x="11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3" name="Freeform 857">
              <a:extLst>
                <a:ext uri="{FF2B5EF4-FFF2-40B4-BE49-F238E27FC236}">
                  <a16:creationId xmlns:a16="http://schemas.microsoft.com/office/drawing/2014/main" id="{EA53AAA6-B083-7847-9B47-365EBFD1F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10716" cy="8335"/>
            </a:xfrm>
            <a:custGeom>
              <a:avLst/>
              <a:gdLst>
                <a:gd name="T0" fmla="*/ 0 w 9"/>
                <a:gd name="T1" fmla="*/ 0 h 7"/>
                <a:gd name="T2" fmla="*/ 22682994 w 9"/>
                <a:gd name="T3" fmla="*/ 0 h 7"/>
                <a:gd name="T4" fmla="*/ 22682994 w 9"/>
                <a:gd name="T5" fmla="*/ 17642681 h 7"/>
                <a:gd name="T6" fmla="*/ 0 w 9"/>
                <a:gd name="T7" fmla="*/ 17642681 h 7"/>
                <a:gd name="T8" fmla="*/ 0 w 9"/>
                <a:gd name="T9" fmla="*/ 0 h 7"/>
                <a:gd name="T10" fmla="*/ 0 w 9"/>
                <a:gd name="T11" fmla="*/ 0 h 7"/>
                <a:gd name="T12" fmla="*/ 17642505 w 9"/>
                <a:gd name="T13" fmla="*/ 0 h 7"/>
                <a:gd name="T14" fmla="*/ 17642505 w 9"/>
                <a:gd name="T15" fmla="*/ 15121618 h 7"/>
                <a:gd name="T16" fmla="*/ 0 w 9"/>
                <a:gd name="T17" fmla="*/ 15121618 h 7"/>
                <a:gd name="T18" fmla="*/ 0 w 9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4" name="Freeform 858">
              <a:extLst>
                <a:ext uri="{FF2B5EF4-FFF2-40B4-BE49-F238E27FC236}">
                  <a16:creationId xmlns:a16="http://schemas.microsoft.com/office/drawing/2014/main" id="{D02E5FB0-A2DA-0F42-BECA-8705C9AF0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8335" cy="7144"/>
            </a:xfrm>
            <a:custGeom>
              <a:avLst/>
              <a:gdLst>
                <a:gd name="T0" fmla="*/ 0 w 7"/>
                <a:gd name="T1" fmla="*/ 0 h 6"/>
                <a:gd name="T2" fmla="*/ 17642681 w 7"/>
                <a:gd name="T3" fmla="*/ 0 h 6"/>
                <a:gd name="T4" fmla="*/ 17642681 w 7"/>
                <a:gd name="T5" fmla="*/ 15120938 h 6"/>
                <a:gd name="T6" fmla="*/ 0 w 7"/>
                <a:gd name="T7" fmla="*/ 15120938 h 6"/>
                <a:gd name="T8" fmla="*/ 0 w 7"/>
                <a:gd name="T9" fmla="*/ 0 h 6"/>
                <a:gd name="T10" fmla="*/ 0 w 7"/>
                <a:gd name="T11" fmla="*/ 0 h 6"/>
                <a:gd name="T12" fmla="*/ 12602142 w 7"/>
                <a:gd name="T13" fmla="*/ 0 h 6"/>
                <a:gd name="T14" fmla="*/ 12602142 w 7"/>
                <a:gd name="T15" fmla="*/ 12601575 h 6"/>
                <a:gd name="T16" fmla="*/ 0 w 7"/>
                <a:gd name="T17" fmla="*/ 12601575 h 6"/>
                <a:gd name="T18" fmla="*/ 0 w 7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5" name="Freeform 859">
              <a:extLst>
                <a:ext uri="{FF2B5EF4-FFF2-40B4-BE49-F238E27FC236}">
                  <a16:creationId xmlns:a16="http://schemas.microsoft.com/office/drawing/2014/main" id="{82095DC4-E1D2-6349-9520-A4DCD12DF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5954" cy="5954"/>
            </a:xfrm>
            <a:custGeom>
              <a:avLst/>
              <a:gdLst>
                <a:gd name="T0" fmla="*/ 0 w 5"/>
                <a:gd name="T1" fmla="*/ 0 h 5"/>
                <a:gd name="T2" fmla="*/ 12602369 w 5"/>
                <a:gd name="T3" fmla="*/ 0 h 5"/>
                <a:gd name="T4" fmla="*/ 12602369 w 5"/>
                <a:gd name="T5" fmla="*/ 12602369 h 5"/>
                <a:gd name="T6" fmla="*/ 0 w 5"/>
                <a:gd name="T7" fmla="*/ 12602369 h 5"/>
                <a:gd name="T8" fmla="*/ 0 w 5"/>
                <a:gd name="T9" fmla="*/ 0 h 5"/>
                <a:gd name="T10" fmla="*/ 0 w 5"/>
                <a:gd name="T11" fmla="*/ 0 h 5"/>
                <a:gd name="T12" fmla="*/ 10081260 w 5"/>
                <a:gd name="T13" fmla="*/ 0 h 5"/>
                <a:gd name="T14" fmla="*/ 10081260 w 5"/>
                <a:gd name="T15" fmla="*/ 7561739 h 5"/>
                <a:gd name="T16" fmla="*/ 0 w 5"/>
                <a:gd name="T17" fmla="*/ 7561739 h 5"/>
                <a:gd name="T18" fmla="*/ 0 w 5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0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6" name="Freeform 860">
              <a:extLst>
                <a:ext uri="{FF2B5EF4-FFF2-40B4-BE49-F238E27FC236}">
                  <a16:creationId xmlns:a16="http://schemas.microsoft.com/office/drawing/2014/main" id="{6189AAE0-1017-3F48-BB8B-169D8AD6A9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70"/>
              <a:ext cx="4763" cy="3572"/>
            </a:xfrm>
            <a:custGeom>
              <a:avLst/>
              <a:gdLst>
                <a:gd name="T0" fmla="*/ 0 w 4"/>
                <a:gd name="T1" fmla="*/ 0 h 3"/>
                <a:gd name="T2" fmla="*/ 10080625 w 4"/>
                <a:gd name="T3" fmla="*/ 0 h 3"/>
                <a:gd name="T4" fmla="*/ 10080625 w 4"/>
                <a:gd name="T5" fmla="*/ 7562056 h 3"/>
                <a:gd name="T6" fmla="*/ 0 w 4"/>
                <a:gd name="T7" fmla="*/ 7562056 h 3"/>
                <a:gd name="T8" fmla="*/ 0 w 4"/>
                <a:gd name="T9" fmla="*/ 0 h 3"/>
                <a:gd name="T10" fmla="*/ 0 w 4"/>
                <a:gd name="T11" fmla="*/ 0 h 3"/>
                <a:gd name="T12" fmla="*/ 5040313 w 4"/>
                <a:gd name="T13" fmla="*/ 0 h 3"/>
                <a:gd name="T14" fmla="*/ 5040313 w 4"/>
                <a:gd name="T15" fmla="*/ 5040842 h 3"/>
                <a:gd name="T16" fmla="*/ 0 w 4"/>
                <a:gd name="T17" fmla="*/ 5040842 h 3"/>
                <a:gd name="T18" fmla="*/ 0 w 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7" name="Freeform 861">
              <a:extLst>
                <a:ext uri="{FF2B5EF4-FFF2-40B4-BE49-F238E27FC236}">
                  <a16:creationId xmlns:a16="http://schemas.microsoft.com/office/drawing/2014/main" id="{A868AF35-8C8D-ED46-B050-DA5D9BC9F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5" y="4131470"/>
              <a:ext cx="2381" cy="2381"/>
            </a:xfrm>
            <a:custGeom>
              <a:avLst/>
              <a:gdLst>
                <a:gd name="T0" fmla="*/ 0 w 2"/>
                <a:gd name="T1" fmla="*/ 0 h 2"/>
                <a:gd name="T2" fmla="*/ 5040313 w 2"/>
                <a:gd name="T3" fmla="*/ 0 h 2"/>
                <a:gd name="T4" fmla="*/ 5040313 w 2"/>
                <a:gd name="T5" fmla="*/ 5040313 h 2"/>
                <a:gd name="T6" fmla="*/ 0 w 2"/>
                <a:gd name="T7" fmla="*/ 5040313 h 2"/>
                <a:gd name="T8" fmla="*/ 0 w 2"/>
                <a:gd name="T9" fmla="*/ 0 h 2"/>
                <a:gd name="T10" fmla="*/ 0 w 2"/>
                <a:gd name="T11" fmla="*/ 0 h 2"/>
                <a:gd name="T12" fmla="*/ 0 w 2"/>
                <a:gd name="T13" fmla="*/ 0 h 2"/>
                <a:gd name="T14" fmla="*/ 0 w 2"/>
                <a:gd name="T15" fmla="*/ 0 h 2"/>
                <a:gd name="T16" fmla="*/ 0 w 2"/>
                <a:gd name="T17" fmla="*/ 0 h 2"/>
                <a:gd name="T18" fmla="*/ 0 w 2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8" name="Freeform 862">
              <a:extLst>
                <a:ext uri="{FF2B5EF4-FFF2-40B4-BE49-F238E27FC236}">
                  <a16:creationId xmlns:a16="http://schemas.microsoft.com/office/drawing/2014/main" id="{7C597791-1E60-3947-9B69-CAFD7FFA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7294" y="4131469"/>
              <a:ext cx="1191" cy="119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0 w 1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69" name="Freeform 863">
              <a:extLst>
                <a:ext uri="{FF2B5EF4-FFF2-40B4-BE49-F238E27FC236}">
                  <a16:creationId xmlns:a16="http://schemas.microsoft.com/office/drawing/2014/main" id="{1B09B8FB-B2DC-8B4E-A67A-EE39D9B78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388" y="4121944"/>
              <a:ext cx="180975" cy="133350"/>
            </a:xfrm>
            <a:custGeom>
              <a:avLst/>
              <a:gdLst>
                <a:gd name="T0" fmla="*/ 0 w 152"/>
                <a:gd name="T1" fmla="*/ 0 h 112"/>
                <a:gd name="T2" fmla="*/ 383063750 w 152"/>
                <a:gd name="T3" fmla="*/ 0 h 112"/>
                <a:gd name="T4" fmla="*/ 383063750 w 152"/>
                <a:gd name="T5" fmla="*/ 282257500 h 112"/>
                <a:gd name="T6" fmla="*/ 0 w 152"/>
                <a:gd name="T7" fmla="*/ 282257500 h 112"/>
                <a:gd name="T8" fmla="*/ 0 w 152"/>
                <a:gd name="T9" fmla="*/ 0 h 112"/>
                <a:gd name="T10" fmla="*/ 7561263 w 152"/>
                <a:gd name="T11" fmla="*/ 2520950 h 112"/>
                <a:gd name="T12" fmla="*/ 383063750 w 152"/>
                <a:gd name="T13" fmla="*/ 2520950 h 112"/>
                <a:gd name="T14" fmla="*/ 383063750 w 152"/>
                <a:gd name="T15" fmla="*/ 282257500 h 112"/>
                <a:gd name="T16" fmla="*/ 7561263 w 152"/>
                <a:gd name="T17" fmla="*/ 282257500 h 112"/>
                <a:gd name="T18" fmla="*/ 7561263 w 152"/>
                <a:gd name="T19" fmla="*/ 252095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2" h="112">
                  <a:moveTo>
                    <a:pt x="0" y="0"/>
                  </a:moveTo>
                  <a:lnTo>
                    <a:pt x="152" y="0"/>
                  </a:lnTo>
                  <a:lnTo>
                    <a:pt x="152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52" y="1"/>
                  </a:lnTo>
                  <a:lnTo>
                    <a:pt x="152" y="112"/>
                  </a:lnTo>
                  <a:lnTo>
                    <a:pt x="3" y="11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0" name="Freeform 864">
              <a:extLst>
                <a:ext uri="{FF2B5EF4-FFF2-40B4-BE49-F238E27FC236}">
                  <a16:creationId xmlns:a16="http://schemas.microsoft.com/office/drawing/2014/main" id="{6D5B80A8-9A15-534C-841A-28AB531C3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8961" y="4123135"/>
              <a:ext cx="177403" cy="132159"/>
            </a:xfrm>
            <a:custGeom>
              <a:avLst/>
              <a:gdLst>
                <a:gd name="T0" fmla="*/ 0 w 149"/>
                <a:gd name="T1" fmla="*/ 0 h 111"/>
                <a:gd name="T2" fmla="*/ 375501694 w 149"/>
                <a:gd name="T3" fmla="*/ 0 h 111"/>
                <a:gd name="T4" fmla="*/ 375501694 w 149"/>
                <a:gd name="T5" fmla="*/ 279735756 h 111"/>
                <a:gd name="T6" fmla="*/ 0 w 149"/>
                <a:gd name="T7" fmla="*/ 279735756 h 111"/>
                <a:gd name="T8" fmla="*/ 0 w 149"/>
                <a:gd name="T9" fmla="*/ 0 h 111"/>
                <a:gd name="T10" fmla="*/ 5040302 w 149"/>
                <a:gd name="T11" fmla="*/ 5040298 h 111"/>
                <a:gd name="T12" fmla="*/ 375501694 w 149"/>
                <a:gd name="T13" fmla="*/ 5040298 h 111"/>
                <a:gd name="T14" fmla="*/ 375501694 w 149"/>
                <a:gd name="T15" fmla="*/ 279735756 h 111"/>
                <a:gd name="T16" fmla="*/ 5040302 w 149"/>
                <a:gd name="T17" fmla="*/ 279735756 h 111"/>
                <a:gd name="T18" fmla="*/ 5040302 w 149"/>
                <a:gd name="T19" fmla="*/ 5040298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9" h="111">
                  <a:moveTo>
                    <a:pt x="0" y="0"/>
                  </a:moveTo>
                  <a:lnTo>
                    <a:pt x="149" y="0"/>
                  </a:lnTo>
                  <a:lnTo>
                    <a:pt x="149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9" y="2"/>
                  </a:lnTo>
                  <a:lnTo>
                    <a:pt x="149" y="111"/>
                  </a:lnTo>
                  <a:lnTo>
                    <a:pt x="2" y="111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1" name="Freeform 865">
              <a:extLst>
                <a:ext uri="{FF2B5EF4-FFF2-40B4-BE49-F238E27FC236}">
                  <a16:creationId xmlns:a16="http://schemas.microsoft.com/office/drawing/2014/main" id="{7AEABBD4-8547-1748-804F-9FA9BCBCA8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1341" y="4125517"/>
              <a:ext cx="175022" cy="129778"/>
            </a:xfrm>
            <a:custGeom>
              <a:avLst/>
              <a:gdLst>
                <a:gd name="T0" fmla="*/ 0 w 147"/>
                <a:gd name="T1" fmla="*/ 0 h 109"/>
                <a:gd name="T2" fmla="*/ 370461381 w 147"/>
                <a:gd name="T3" fmla="*/ 0 h 109"/>
                <a:gd name="T4" fmla="*/ 370461381 w 147"/>
                <a:gd name="T5" fmla="*/ 274695444 h 109"/>
                <a:gd name="T6" fmla="*/ 0 w 147"/>
                <a:gd name="T7" fmla="*/ 274695444 h 109"/>
                <a:gd name="T8" fmla="*/ 0 w 147"/>
                <a:gd name="T9" fmla="*/ 0 h 109"/>
                <a:gd name="T10" fmla="*/ 5040302 w 147"/>
                <a:gd name="T11" fmla="*/ 5040298 h 109"/>
                <a:gd name="T12" fmla="*/ 370461381 w 147"/>
                <a:gd name="T13" fmla="*/ 5040298 h 109"/>
                <a:gd name="T14" fmla="*/ 370461381 w 147"/>
                <a:gd name="T15" fmla="*/ 274695444 h 109"/>
                <a:gd name="T16" fmla="*/ 5040302 w 147"/>
                <a:gd name="T17" fmla="*/ 274695444 h 109"/>
                <a:gd name="T18" fmla="*/ 5040302 w 147"/>
                <a:gd name="T19" fmla="*/ 5040298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9">
                  <a:moveTo>
                    <a:pt x="0" y="0"/>
                  </a:moveTo>
                  <a:lnTo>
                    <a:pt x="147" y="0"/>
                  </a:lnTo>
                  <a:lnTo>
                    <a:pt x="147" y="109"/>
                  </a:lnTo>
                  <a:lnTo>
                    <a:pt x="0" y="10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7" y="2"/>
                  </a:lnTo>
                  <a:lnTo>
                    <a:pt x="147" y="109"/>
                  </a:lnTo>
                  <a:lnTo>
                    <a:pt x="2" y="10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2" name="Freeform 866">
              <a:extLst>
                <a:ext uri="{FF2B5EF4-FFF2-40B4-BE49-F238E27FC236}">
                  <a16:creationId xmlns:a16="http://schemas.microsoft.com/office/drawing/2014/main" id="{47F30915-84D5-B341-8EF7-0309756F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724" y="4127897"/>
              <a:ext cx="172640" cy="127397"/>
            </a:xfrm>
            <a:custGeom>
              <a:avLst/>
              <a:gdLst>
                <a:gd name="T0" fmla="*/ 0 w 145"/>
                <a:gd name="T1" fmla="*/ 0 h 107"/>
                <a:gd name="T2" fmla="*/ 365421069 w 145"/>
                <a:gd name="T3" fmla="*/ 0 h 107"/>
                <a:gd name="T4" fmla="*/ 365421069 w 145"/>
                <a:gd name="T5" fmla="*/ 269655131 h 107"/>
                <a:gd name="T6" fmla="*/ 0 w 145"/>
                <a:gd name="T7" fmla="*/ 269655131 h 107"/>
                <a:gd name="T8" fmla="*/ 0 w 145"/>
                <a:gd name="T9" fmla="*/ 0 h 107"/>
                <a:gd name="T10" fmla="*/ 2519357 w 145"/>
                <a:gd name="T11" fmla="*/ 2519355 h 107"/>
                <a:gd name="T12" fmla="*/ 365421069 w 145"/>
                <a:gd name="T13" fmla="*/ 2519355 h 107"/>
                <a:gd name="T14" fmla="*/ 365421069 w 145"/>
                <a:gd name="T15" fmla="*/ 269655131 h 107"/>
                <a:gd name="T16" fmla="*/ 2519357 w 145"/>
                <a:gd name="T17" fmla="*/ 269655131 h 107"/>
                <a:gd name="T18" fmla="*/ 2519357 w 145"/>
                <a:gd name="T19" fmla="*/ 2519355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7">
                  <a:moveTo>
                    <a:pt x="0" y="0"/>
                  </a:moveTo>
                  <a:lnTo>
                    <a:pt x="145" y="0"/>
                  </a:lnTo>
                  <a:lnTo>
                    <a:pt x="145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45" y="1"/>
                  </a:lnTo>
                  <a:lnTo>
                    <a:pt x="145" y="107"/>
                  </a:lnTo>
                  <a:lnTo>
                    <a:pt x="1" y="1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3" name="Freeform 867">
              <a:extLst>
                <a:ext uri="{FF2B5EF4-FFF2-40B4-BE49-F238E27FC236}">
                  <a16:creationId xmlns:a16="http://schemas.microsoft.com/office/drawing/2014/main" id="{79F5A6CA-67EA-9A40-B51F-83936BA43A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4129089"/>
              <a:ext cx="171450" cy="126206"/>
            </a:xfrm>
            <a:custGeom>
              <a:avLst/>
              <a:gdLst>
                <a:gd name="T0" fmla="*/ 0 w 144"/>
                <a:gd name="T1" fmla="*/ 0 h 106"/>
                <a:gd name="T2" fmla="*/ 362902500 w 144"/>
                <a:gd name="T3" fmla="*/ 0 h 106"/>
                <a:gd name="T4" fmla="*/ 362902500 w 144"/>
                <a:gd name="T5" fmla="*/ 267136563 h 106"/>
                <a:gd name="T6" fmla="*/ 0 w 144"/>
                <a:gd name="T7" fmla="*/ 267136563 h 106"/>
                <a:gd name="T8" fmla="*/ 0 w 144"/>
                <a:gd name="T9" fmla="*/ 0 h 106"/>
                <a:gd name="T10" fmla="*/ 7561263 w 144"/>
                <a:gd name="T11" fmla="*/ 2520950 h 106"/>
                <a:gd name="T12" fmla="*/ 362902500 w 144"/>
                <a:gd name="T13" fmla="*/ 2520950 h 106"/>
                <a:gd name="T14" fmla="*/ 362902500 w 144"/>
                <a:gd name="T15" fmla="*/ 267136563 h 106"/>
                <a:gd name="T16" fmla="*/ 7561263 w 144"/>
                <a:gd name="T17" fmla="*/ 267136563 h 106"/>
                <a:gd name="T18" fmla="*/ 7561263 w 144"/>
                <a:gd name="T19" fmla="*/ 2520950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4" h="106">
                  <a:moveTo>
                    <a:pt x="0" y="0"/>
                  </a:moveTo>
                  <a:lnTo>
                    <a:pt x="144" y="0"/>
                  </a:lnTo>
                  <a:lnTo>
                    <a:pt x="144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44" y="1"/>
                  </a:lnTo>
                  <a:lnTo>
                    <a:pt x="144" y="106"/>
                  </a:lnTo>
                  <a:lnTo>
                    <a:pt x="3" y="10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4" name="Freeform 868">
              <a:extLst>
                <a:ext uri="{FF2B5EF4-FFF2-40B4-BE49-F238E27FC236}">
                  <a16:creationId xmlns:a16="http://schemas.microsoft.com/office/drawing/2014/main" id="{F41C602C-B55E-4E44-81F7-51B1E076D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486" y="4130280"/>
              <a:ext cx="167878" cy="125015"/>
            </a:xfrm>
            <a:custGeom>
              <a:avLst/>
              <a:gdLst>
                <a:gd name="T0" fmla="*/ 0 w 141"/>
                <a:gd name="T1" fmla="*/ 0 h 105"/>
                <a:gd name="T2" fmla="*/ 355340444 w 141"/>
                <a:gd name="T3" fmla="*/ 0 h 105"/>
                <a:gd name="T4" fmla="*/ 355340444 w 141"/>
                <a:gd name="T5" fmla="*/ 264614819 h 105"/>
                <a:gd name="T6" fmla="*/ 0 w 141"/>
                <a:gd name="T7" fmla="*/ 264614819 h 105"/>
                <a:gd name="T8" fmla="*/ 0 w 141"/>
                <a:gd name="T9" fmla="*/ 0 h 105"/>
                <a:gd name="T10" fmla="*/ 5040301 w 141"/>
                <a:gd name="T11" fmla="*/ 5040297 h 105"/>
                <a:gd name="T12" fmla="*/ 355340444 w 141"/>
                <a:gd name="T13" fmla="*/ 5040297 h 105"/>
                <a:gd name="T14" fmla="*/ 355340444 w 141"/>
                <a:gd name="T15" fmla="*/ 264614819 h 105"/>
                <a:gd name="T16" fmla="*/ 5040301 w 141"/>
                <a:gd name="T17" fmla="*/ 264614819 h 105"/>
                <a:gd name="T18" fmla="*/ 5040301 w 141"/>
                <a:gd name="T19" fmla="*/ 5040297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5">
                  <a:moveTo>
                    <a:pt x="0" y="0"/>
                  </a:moveTo>
                  <a:lnTo>
                    <a:pt x="141" y="0"/>
                  </a:lnTo>
                  <a:lnTo>
                    <a:pt x="1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41" y="2"/>
                  </a:lnTo>
                  <a:lnTo>
                    <a:pt x="141" y="105"/>
                  </a:lnTo>
                  <a:lnTo>
                    <a:pt x="2" y="10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5" name="Freeform 869">
              <a:extLst>
                <a:ext uri="{FF2B5EF4-FFF2-40B4-BE49-F238E27FC236}">
                  <a16:creationId xmlns:a16="http://schemas.microsoft.com/office/drawing/2014/main" id="{E3BDAA80-62C8-1441-A27B-3E2DD6C3A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0866" y="4132660"/>
              <a:ext cx="165497" cy="122634"/>
            </a:xfrm>
            <a:custGeom>
              <a:avLst/>
              <a:gdLst>
                <a:gd name="T0" fmla="*/ 0 w 139"/>
                <a:gd name="T1" fmla="*/ 0 h 103"/>
                <a:gd name="T2" fmla="*/ 350300131 w 139"/>
                <a:gd name="T3" fmla="*/ 0 h 103"/>
                <a:gd name="T4" fmla="*/ 350300131 w 139"/>
                <a:gd name="T5" fmla="*/ 259574506 h 103"/>
                <a:gd name="T6" fmla="*/ 0 w 139"/>
                <a:gd name="T7" fmla="*/ 259574506 h 103"/>
                <a:gd name="T8" fmla="*/ 0 w 139"/>
                <a:gd name="T9" fmla="*/ 0 h 103"/>
                <a:gd name="T10" fmla="*/ 2519357 w 139"/>
                <a:gd name="T11" fmla="*/ 5040297 h 103"/>
                <a:gd name="T12" fmla="*/ 350300131 w 139"/>
                <a:gd name="T13" fmla="*/ 5040297 h 103"/>
                <a:gd name="T14" fmla="*/ 350300131 w 139"/>
                <a:gd name="T15" fmla="*/ 259574506 h 103"/>
                <a:gd name="T16" fmla="*/ 2519357 w 139"/>
                <a:gd name="T17" fmla="*/ 259574506 h 103"/>
                <a:gd name="T18" fmla="*/ 2519357 w 139"/>
                <a:gd name="T19" fmla="*/ 5040297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9" h="103">
                  <a:moveTo>
                    <a:pt x="0" y="0"/>
                  </a:moveTo>
                  <a:lnTo>
                    <a:pt x="139" y="0"/>
                  </a:lnTo>
                  <a:lnTo>
                    <a:pt x="139" y="103"/>
                  </a:lnTo>
                  <a:lnTo>
                    <a:pt x="0" y="103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39" y="2"/>
                  </a:lnTo>
                  <a:lnTo>
                    <a:pt x="139" y="103"/>
                  </a:lnTo>
                  <a:lnTo>
                    <a:pt x="1" y="103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6" name="Freeform 870">
              <a:extLst>
                <a:ext uri="{FF2B5EF4-FFF2-40B4-BE49-F238E27FC236}">
                  <a16:creationId xmlns:a16="http://schemas.microsoft.com/office/drawing/2014/main" id="{52334005-731E-2945-9216-D43EAD076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2058" y="4135042"/>
              <a:ext cx="164306" cy="120253"/>
            </a:xfrm>
            <a:custGeom>
              <a:avLst/>
              <a:gdLst>
                <a:gd name="T0" fmla="*/ 0 w 138"/>
                <a:gd name="T1" fmla="*/ 0 h 101"/>
                <a:gd name="T2" fmla="*/ 347781563 w 138"/>
                <a:gd name="T3" fmla="*/ 0 h 101"/>
                <a:gd name="T4" fmla="*/ 347781563 w 138"/>
                <a:gd name="T5" fmla="*/ 254534194 h 101"/>
                <a:gd name="T6" fmla="*/ 0 w 138"/>
                <a:gd name="T7" fmla="*/ 254534194 h 101"/>
                <a:gd name="T8" fmla="*/ 0 w 138"/>
                <a:gd name="T9" fmla="*/ 0 h 101"/>
                <a:gd name="T10" fmla="*/ 5040313 w 138"/>
                <a:gd name="T11" fmla="*/ 2519355 h 101"/>
                <a:gd name="T12" fmla="*/ 347781563 w 138"/>
                <a:gd name="T13" fmla="*/ 2519355 h 101"/>
                <a:gd name="T14" fmla="*/ 347781563 w 138"/>
                <a:gd name="T15" fmla="*/ 254534194 h 101"/>
                <a:gd name="T16" fmla="*/ 5040313 w 138"/>
                <a:gd name="T17" fmla="*/ 254534194 h 101"/>
                <a:gd name="T18" fmla="*/ 5040313 w 138"/>
                <a:gd name="T19" fmla="*/ 2519355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1">
                  <a:moveTo>
                    <a:pt x="0" y="0"/>
                  </a:moveTo>
                  <a:lnTo>
                    <a:pt x="138" y="0"/>
                  </a:lnTo>
                  <a:lnTo>
                    <a:pt x="138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8" y="1"/>
                  </a:lnTo>
                  <a:lnTo>
                    <a:pt x="138" y="101"/>
                  </a:lnTo>
                  <a:lnTo>
                    <a:pt x="2" y="10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7" name="Freeform 871">
              <a:extLst>
                <a:ext uri="{FF2B5EF4-FFF2-40B4-BE49-F238E27FC236}">
                  <a16:creationId xmlns:a16="http://schemas.microsoft.com/office/drawing/2014/main" id="{15CC99F2-243A-444C-AD14-B613B952E0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438" y="4136231"/>
              <a:ext cx="161925" cy="119063"/>
            </a:xfrm>
            <a:custGeom>
              <a:avLst/>
              <a:gdLst>
                <a:gd name="T0" fmla="*/ 0 w 136"/>
                <a:gd name="T1" fmla="*/ 0 h 100"/>
                <a:gd name="T2" fmla="*/ 342741250 w 136"/>
                <a:gd name="T3" fmla="*/ 0 h 100"/>
                <a:gd name="T4" fmla="*/ 342741250 w 136"/>
                <a:gd name="T5" fmla="*/ 252015625 h 100"/>
                <a:gd name="T6" fmla="*/ 0 w 136"/>
                <a:gd name="T7" fmla="*/ 252015625 h 100"/>
                <a:gd name="T8" fmla="*/ 0 w 136"/>
                <a:gd name="T9" fmla="*/ 0 h 100"/>
                <a:gd name="T10" fmla="*/ 7561263 w 136"/>
                <a:gd name="T11" fmla="*/ 5040313 h 100"/>
                <a:gd name="T12" fmla="*/ 342741250 w 136"/>
                <a:gd name="T13" fmla="*/ 5040313 h 100"/>
                <a:gd name="T14" fmla="*/ 342741250 w 136"/>
                <a:gd name="T15" fmla="*/ 252015625 h 100"/>
                <a:gd name="T16" fmla="*/ 7561263 w 136"/>
                <a:gd name="T17" fmla="*/ 252015625 h 100"/>
                <a:gd name="T18" fmla="*/ 7561263 w 136"/>
                <a:gd name="T19" fmla="*/ 504031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100">
                  <a:moveTo>
                    <a:pt x="0" y="0"/>
                  </a:moveTo>
                  <a:lnTo>
                    <a:pt x="136" y="0"/>
                  </a:lnTo>
                  <a:lnTo>
                    <a:pt x="136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6" y="2"/>
                  </a:lnTo>
                  <a:lnTo>
                    <a:pt x="136" y="100"/>
                  </a:lnTo>
                  <a:lnTo>
                    <a:pt x="3" y="10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8" name="Freeform 872">
              <a:extLst>
                <a:ext uri="{FF2B5EF4-FFF2-40B4-BE49-F238E27FC236}">
                  <a16:creationId xmlns:a16="http://schemas.microsoft.com/office/drawing/2014/main" id="{D0682F5E-E2F7-D147-98C3-666712225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8011" y="4138614"/>
              <a:ext cx="158353" cy="116681"/>
            </a:xfrm>
            <a:custGeom>
              <a:avLst/>
              <a:gdLst>
                <a:gd name="T0" fmla="*/ 0 w 133"/>
                <a:gd name="T1" fmla="*/ 0 h 98"/>
                <a:gd name="T2" fmla="*/ 335179194 w 133"/>
                <a:gd name="T3" fmla="*/ 0 h 98"/>
                <a:gd name="T4" fmla="*/ 335179194 w 133"/>
                <a:gd name="T5" fmla="*/ 246975313 h 98"/>
                <a:gd name="T6" fmla="*/ 0 w 133"/>
                <a:gd name="T7" fmla="*/ 246975313 h 98"/>
                <a:gd name="T8" fmla="*/ 0 w 133"/>
                <a:gd name="T9" fmla="*/ 0 h 98"/>
                <a:gd name="T10" fmla="*/ 5040301 w 133"/>
                <a:gd name="T11" fmla="*/ 2520950 h 98"/>
                <a:gd name="T12" fmla="*/ 335179194 w 133"/>
                <a:gd name="T13" fmla="*/ 2520950 h 98"/>
                <a:gd name="T14" fmla="*/ 335179194 w 133"/>
                <a:gd name="T15" fmla="*/ 246975313 h 98"/>
                <a:gd name="T16" fmla="*/ 5040301 w 133"/>
                <a:gd name="T17" fmla="*/ 246975313 h 98"/>
                <a:gd name="T18" fmla="*/ 5040301 w 133"/>
                <a:gd name="T19" fmla="*/ 2520950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3" h="98">
                  <a:moveTo>
                    <a:pt x="0" y="0"/>
                  </a:moveTo>
                  <a:lnTo>
                    <a:pt x="133" y="0"/>
                  </a:lnTo>
                  <a:lnTo>
                    <a:pt x="133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33" y="1"/>
                  </a:lnTo>
                  <a:lnTo>
                    <a:pt x="133" y="98"/>
                  </a:lnTo>
                  <a:lnTo>
                    <a:pt x="2" y="9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79" name="Freeform 873">
              <a:extLst>
                <a:ext uri="{FF2B5EF4-FFF2-40B4-BE49-F238E27FC236}">
                  <a16:creationId xmlns:a16="http://schemas.microsoft.com/office/drawing/2014/main" id="{62D96238-B604-2843-A10E-4D9115167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0391" y="4139805"/>
              <a:ext cx="155972" cy="115490"/>
            </a:xfrm>
            <a:custGeom>
              <a:avLst/>
              <a:gdLst>
                <a:gd name="T0" fmla="*/ 0 w 131"/>
                <a:gd name="T1" fmla="*/ 0 h 97"/>
                <a:gd name="T2" fmla="*/ 330138881 w 131"/>
                <a:gd name="T3" fmla="*/ 0 h 97"/>
                <a:gd name="T4" fmla="*/ 330138881 w 131"/>
                <a:gd name="T5" fmla="*/ 244453569 h 97"/>
                <a:gd name="T6" fmla="*/ 0 w 131"/>
                <a:gd name="T7" fmla="*/ 244453569 h 97"/>
                <a:gd name="T8" fmla="*/ 0 w 131"/>
                <a:gd name="T9" fmla="*/ 0 h 97"/>
                <a:gd name="T10" fmla="*/ 2519356 w 131"/>
                <a:gd name="T11" fmla="*/ 2519354 h 97"/>
                <a:gd name="T12" fmla="*/ 330138881 w 131"/>
                <a:gd name="T13" fmla="*/ 2519354 h 97"/>
                <a:gd name="T14" fmla="*/ 330138881 w 131"/>
                <a:gd name="T15" fmla="*/ 244453569 h 97"/>
                <a:gd name="T16" fmla="*/ 2519356 w 131"/>
                <a:gd name="T17" fmla="*/ 244453569 h 97"/>
                <a:gd name="T18" fmla="*/ 2519356 w 131"/>
                <a:gd name="T19" fmla="*/ 2519354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1" h="97">
                  <a:moveTo>
                    <a:pt x="0" y="0"/>
                  </a:moveTo>
                  <a:lnTo>
                    <a:pt x="131" y="0"/>
                  </a:lnTo>
                  <a:lnTo>
                    <a:pt x="131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31" y="1"/>
                  </a:lnTo>
                  <a:lnTo>
                    <a:pt x="131" y="97"/>
                  </a:lnTo>
                  <a:lnTo>
                    <a:pt x="1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0" name="Freeform 874">
              <a:extLst>
                <a:ext uri="{FF2B5EF4-FFF2-40B4-BE49-F238E27FC236}">
                  <a16:creationId xmlns:a16="http://schemas.microsoft.com/office/drawing/2014/main" id="{9EEA9BFD-183E-644E-8AAA-755270A32C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1583" y="4140994"/>
              <a:ext cx="154781" cy="114300"/>
            </a:xfrm>
            <a:custGeom>
              <a:avLst/>
              <a:gdLst>
                <a:gd name="T0" fmla="*/ 0 w 130"/>
                <a:gd name="T1" fmla="*/ 0 h 96"/>
                <a:gd name="T2" fmla="*/ 327620313 w 130"/>
                <a:gd name="T3" fmla="*/ 0 h 96"/>
                <a:gd name="T4" fmla="*/ 327620313 w 130"/>
                <a:gd name="T5" fmla="*/ 241935000 h 96"/>
                <a:gd name="T6" fmla="*/ 0 w 130"/>
                <a:gd name="T7" fmla="*/ 241935000 h 96"/>
                <a:gd name="T8" fmla="*/ 0 w 130"/>
                <a:gd name="T9" fmla="*/ 0 h 96"/>
                <a:gd name="T10" fmla="*/ 7561263 w 130"/>
                <a:gd name="T11" fmla="*/ 5040313 h 96"/>
                <a:gd name="T12" fmla="*/ 327620313 w 130"/>
                <a:gd name="T13" fmla="*/ 5040313 h 96"/>
                <a:gd name="T14" fmla="*/ 327620313 w 130"/>
                <a:gd name="T15" fmla="*/ 241935000 h 96"/>
                <a:gd name="T16" fmla="*/ 7561263 w 130"/>
                <a:gd name="T17" fmla="*/ 241935000 h 96"/>
                <a:gd name="T18" fmla="*/ 7561263 w 130"/>
                <a:gd name="T19" fmla="*/ 5040313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6">
                  <a:moveTo>
                    <a:pt x="0" y="0"/>
                  </a:moveTo>
                  <a:lnTo>
                    <a:pt x="130" y="0"/>
                  </a:lnTo>
                  <a:lnTo>
                    <a:pt x="130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30" y="2"/>
                  </a:lnTo>
                  <a:lnTo>
                    <a:pt x="130" y="96"/>
                  </a:lnTo>
                  <a:lnTo>
                    <a:pt x="3" y="9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1" name="Freeform 875">
              <a:extLst>
                <a:ext uri="{FF2B5EF4-FFF2-40B4-BE49-F238E27FC236}">
                  <a16:creationId xmlns:a16="http://schemas.microsoft.com/office/drawing/2014/main" id="{2DC2221C-A2CF-9E45-B84D-D4E99CD891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54" y="4143376"/>
              <a:ext cx="151209" cy="111919"/>
            </a:xfrm>
            <a:custGeom>
              <a:avLst/>
              <a:gdLst>
                <a:gd name="T0" fmla="*/ 0 w 127"/>
                <a:gd name="T1" fmla="*/ 0 h 94"/>
                <a:gd name="T2" fmla="*/ 320058256 w 127"/>
                <a:gd name="T3" fmla="*/ 0 h 94"/>
                <a:gd name="T4" fmla="*/ 320058256 w 127"/>
                <a:gd name="T5" fmla="*/ 236894688 h 94"/>
                <a:gd name="T6" fmla="*/ 0 w 127"/>
                <a:gd name="T7" fmla="*/ 236894688 h 94"/>
                <a:gd name="T8" fmla="*/ 0 w 127"/>
                <a:gd name="T9" fmla="*/ 0 h 94"/>
                <a:gd name="T10" fmla="*/ 5040300 w 127"/>
                <a:gd name="T11" fmla="*/ 5040313 h 94"/>
                <a:gd name="T12" fmla="*/ 320058256 w 127"/>
                <a:gd name="T13" fmla="*/ 5040313 h 94"/>
                <a:gd name="T14" fmla="*/ 320058256 w 127"/>
                <a:gd name="T15" fmla="*/ 236894688 h 94"/>
                <a:gd name="T16" fmla="*/ 5040300 w 127"/>
                <a:gd name="T17" fmla="*/ 236894688 h 94"/>
                <a:gd name="T18" fmla="*/ 5040300 w 127"/>
                <a:gd name="T19" fmla="*/ 5040313 h 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4">
                  <a:moveTo>
                    <a:pt x="0" y="0"/>
                  </a:moveTo>
                  <a:lnTo>
                    <a:pt x="127" y="0"/>
                  </a:lnTo>
                  <a:lnTo>
                    <a:pt x="127" y="94"/>
                  </a:lnTo>
                  <a:lnTo>
                    <a:pt x="0" y="9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27" y="2"/>
                  </a:lnTo>
                  <a:lnTo>
                    <a:pt x="127" y="94"/>
                  </a:lnTo>
                  <a:lnTo>
                    <a:pt x="2" y="9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2" name="Freeform 876">
              <a:extLst>
                <a:ext uri="{FF2B5EF4-FFF2-40B4-BE49-F238E27FC236}">
                  <a16:creationId xmlns:a16="http://schemas.microsoft.com/office/drawing/2014/main" id="{3C54EB70-D2F0-1D49-81F3-1404FF69B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536" y="4145756"/>
              <a:ext cx="148828" cy="109538"/>
            </a:xfrm>
            <a:custGeom>
              <a:avLst/>
              <a:gdLst>
                <a:gd name="T0" fmla="*/ 0 w 125"/>
                <a:gd name="T1" fmla="*/ 0 h 92"/>
                <a:gd name="T2" fmla="*/ 315017944 w 125"/>
                <a:gd name="T3" fmla="*/ 0 h 92"/>
                <a:gd name="T4" fmla="*/ 315017944 w 125"/>
                <a:gd name="T5" fmla="*/ 231854375 h 92"/>
                <a:gd name="T6" fmla="*/ 0 w 125"/>
                <a:gd name="T7" fmla="*/ 231854375 h 92"/>
                <a:gd name="T8" fmla="*/ 0 w 125"/>
                <a:gd name="T9" fmla="*/ 0 h 92"/>
                <a:gd name="T10" fmla="*/ 5040300 w 125"/>
                <a:gd name="T11" fmla="*/ 0 h 92"/>
                <a:gd name="T12" fmla="*/ 315017944 w 125"/>
                <a:gd name="T13" fmla="*/ 0 h 92"/>
                <a:gd name="T14" fmla="*/ 315017944 w 125"/>
                <a:gd name="T15" fmla="*/ 231854375 h 92"/>
                <a:gd name="T16" fmla="*/ 5040300 w 125"/>
                <a:gd name="T17" fmla="*/ 231854375 h 92"/>
                <a:gd name="T18" fmla="*/ 5040300 w 125"/>
                <a:gd name="T19" fmla="*/ 0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2">
                  <a:moveTo>
                    <a:pt x="0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25" y="0"/>
                  </a:lnTo>
                  <a:lnTo>
                    <a:pt x="125" y="92"/>
                  </a:lnTo>
                  <a:lnTo>
                    <a:pt x="2" y="9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3" name="Freeform 877">
              <a:extLst>
                <a:ext uri="{FF2B5EF4-FFF2-40B4-BE49-F238E27FC236}">
                  <a16:creationId xmlns:a16="http://schemas.microsoft.com/office/drawing/2014/main" id="{913E874A-0D9C-8C48-A354-A4D1CC0E20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916" y="4145756"/>
              <a:ext cx="146447" cy="109538"/>
            </a:xfrm>
            <a:custGeom>
              <a:avLst/>
              <a:gdLst>
                <a:gd name="T0" fmla="*/ 0 w 123"/>
                <a:gd name="T1" fmla="*/ 0 h 92"/>
                <a:gd name="T2" fmla="*/ 309977631 w 123"/>
                <a:gd name="T3" fmla="*/ 0 h 92"/>
                <a:gd name="T4" fmla="*/ 309977631 w 123"/>
                <a:gd name="T5" fmla="*/ 231854375 h 92"/>
                <a:gd name="T6" fmla="*/ 0 w 123"/>
                <a:gd name="T7" fmla="*/ 231854375 h 92"/>
                <a:gd name="T8" fmla="*/ 0 w 123"/>
                <a:gd name="T9" fmla="*/ 0 h 92"/>
                <a:gd name="T10" fmla="*/ 2519356 w 123"/>
                <a:gd name="T11" fmla="*/ 5040313 h 92"/>
                <a:gd name="T12" fmla="*/ 309977631 w 123"/>
                <a:gd name="T13" fmla="*/ 5040313 h 92"/>
                <a:gd name="T14" fmla="*/ 309977631 w 123"/>
                <a:gd name="T15" fmla="*/ 231854375 h 92"/>
                <a:gd name="T16" fmla="*/ 2519356 w 123"/>
                <a:gd name="T17" fmla="*/ 231854375 h 92"/>
                <a:gd name="T18" fmla="*/ 2519356 w 123"/>
                <a:gd name="T19" fmla="*/ 5040313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3" h="92">
                  <a:moveTo>
                    <a:pt x="0" y="0"/>
                  </a:moveTo>
                  <a:lnTo>
                    <a:pt x="123" y="0"/>
                  </a:lnTo>
                  <a:lnTo>
                    <a:pt x="123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23" y="2"/>
                  </a:lnTo>
                  <a:lnTo>
                    <a:pt x="123" y="92"/>
                  </a:lnTo>
                  <a:lnTo>
                    <a:pt x="1" y="9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4" name="Freeform 878">
              <a:extLst>
                <a:ext uri="{FF2B5EF4-FFF2-40B4-BE49-F238E27FC236}">
                  <a16:creationId xmlns:a16="http://schemas.microsoft.com/office/drawing/2014/main" id="{32313C64-A26A-3947-B5B5-CB5EA0EAD0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1108" y="4148139"/>
              <a:ext cx="145256" cy="107156"/>
            </a:xfrm>
            <a:custGeom>
              <a:avLst/>
              <a:gdLst>
                <a:gd name="T0" fmla="*/ 0 w 122"/>
                <a:gd name="T1" fmla="*/ 0 h 90"/>
                <a:gd name="T2" fmla="*/ 307459063 w 122"/>
                <a:gd name="T3" fmla="*/ 0 h 90"/>
                <a:gd name="T4" fmla="*/ 307459063 w 122"/>
                <a:gd name="T5" fmla="*/ 226814063 h 90"/>
                <a:gd name="T6" fmla="*/ 0 w 122"/>
                <a:gd name="T7" fmla="*/ 226814063 h 90"/>
                <a:gd name="T8" fmla="*/ 0 w 122"/>
                <a:gd name="T9" fmla="*/ 0 h 90"/>
                <a:gd name="T10" fmla="*/ 7561263 w 122"/>
                <a:gd name="T11" fmla="*/ 5040313 h 90"/>
                <a:gd name="T12" fmla="*/ 307459063 w 122"/>
                <a:gd name="T13" fmla="*/ 5040313 h 90"/>
                <a:gd name="T14" fmla="*/ 307459063 w 122"/>
                <a:gd name="T15" fmla="*/ 226814063 h 90"/>
                <a:gd name="T16" fmla="*/ 7561263 w 122"/>
                <a:gd name="T17" fmla="*/ 226814063 h 90"/>
                <a:gd name="T18" fmla="*/ 7561263 w 122"/>
                <a:gd name="T19" fmla="*/ 5040313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2" h="90">
                  <a:moveTo>
                    <a:pt x="0" y="0"/>
                  </a:moveTo>
                  <a:lnTo>
                    <a:pt x="122" y="0"/>
                  </a:lnTo>
                  <a:lnTo>
                    <a:pt x="122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2" y="2"/>
                  </a:lnTo>
                  <a:lnTo>
                    <a:pt x="122" y="90"/>
                  </a:lnTo>
                  <a:lnTo>
                    <a:pt x="3" y="9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5" name="Freeform 879">
              <a:extLst>
                <a:ext uri="{FF2B5EF4-FFF2-40B4-BE49-F238E27FC236}">
                  <a16:creationId xmlns:a16="http://schemas.microsoft.com/office/drawing/2014/main" id="{EE26DF51-8B1A-7440-96E1-9BDBC115E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679" y="4150519"/>
              <a:ext cx="141684" cy="104775"/>
            </a:xfrm>
            <a:custGeom>
              <a:avLst/>
              <a:gdLst>
                <a:gd name="T0" fmla="*/ 0 w 119"/>
                <a:gd name="T1" fmla="*/ 0 h 88"/>
                <a:gd name="T2" fmla="*/ 299897006 w 119"/>
                <a:gd name="T3" fmla="*/ 0 h 88"/>
                <a:gd name="T4" fmla="*/ 299897006 w 119"/>
                <a:gd name="T5" fmla="*/ 221773750 h 88"/>
                <a:gd name="T6" fmla="*/ 0 w 119"/>
                <a:gd name="T7" fmla="*/ 221773750 h 88"/>
                <a:gd name="T8" fmla="*/ 0 w 119"/>
                <a:gd name="T9" fmla="*/ 0 h 88"/>
                <a:gd name="T10" fmla="*/ 5040299 w 119"/>
                <a:gd name="T11" fmla="*/ 2520950 h 88"/>
                <a:gd name="T12" fmla="*/ 299897006 w 119"/>
                <a:gd name="T13" fmla="*/ 2520950 h 88"/>
                <a:gd name="T14" fmla="*/ 299897006 w 119"/>
                <a:gd name="T15" fmla="*/ 221773750 h 88"/>
                <a:gd name="T16" fmla="*/ 5040299 w 119"/>
                <a:gd name="T17" fmla="*/ 221773750 h 88"/>
                <a:gd name="T18" fmla="*/ 5040299 w 119"/>
                <a:gd name="T19" fmla="*/ 252095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8">
                  <a:moveTo>
                    <a:pt x="0" y="0"/>
                  </a:moveTo>
                  <a:lnTo>
                    <a:pt x="119" y="0"/>
                  </a:lnTo>
                  <a:lnTo>
                    <a:pt x="119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9" y="1"/>
                  </a:lnTo>
                  <a:lnTo>
                    <a:pt x="119" y="88"/>
                  </a:lnTo>
                  <a:lnTo>
                    <a:pt x="2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6" name="Freeform 880">
              <a:extLst>
                <a:ext uri="{FF2B5EF4-FFF2-40B4-BE49-F238E27FC236}">
                  <a16:creationId xmlns:a16="http://schemas.microsoft.com/office/drawing/2014/main" id="{F69A8956-4F67-2542-AAF7-19A9209008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061" y="4151710"/>
              <a:ext cx="139303" cy="103584"/>
            </a:xfrm>
            <a:custGeom>
              <a:avLst/>
              <a:gdLst>
                <a:gd name="T0" fmla="*/ 0 w 117"/>
                <a:gd name="T1" fmla="*/ 0 h 87"/>
                <a:gd name="T2" fmla="*/ 294856694 w 117"/>
                <a:gd name="T3" fmla="*/ 0 h 87"/>
                <a:gd name="T4" fmla="*/ 294856694 w 117"/>
                <a:gd name="T5" fmla="*/ 219252006 h 87"/>
                <a:gd name="T6" fmla="*/ 0 w 117"/>
                <a:gd name="T7" fmla="*/ 219252006 h 87"/>
                <a:gd name="T8" fmla="*/ 0 w 117"/>
                <a:gd name="T9" fmla="*/ 0 h 87"/>
                <a:gd name="T10" fmla="*/ 2519356 w 117"/>
                <a:gd name="T11" fmla="*/ 5040294 h 87"/>
                <a:gd name="T12" fmla="*/ 294856694 w 117"/>
                <a:gd name="T13" fmla="*/ 5040294 h 87"/>
                <a:gd name="T14" fmla="*/ 294856694 w 117"/>
                <a:gd name="T15" fmla="*/ 219252006 h 87"/>
                <a:gd name="T16" fmla="*/ 2519356 w 117"/>
                <a:gd name="T17" fmla="*/ 219252006 h 87"/>
                <a:gd name="T18" fmla="*/ 2519356 w 117"/>
                <a:gd name="T19" fmla="*/ 5040294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7">
                  <a:moveTo>
                    <a:pt x="0" y="0"/>
                  </a:moveTo>
                  <a:lnTo>
                    <a:pt x="117" y="0"/>
                  </a:lnTo>
                  <a:lnTo>
                    <a:pt x="11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17" y="2"/>
                  </a:lnTo>
                  <a:lnTo>
                    <a:pt x="117" y="87"/>
                  </a:lnTo>
                  <a:lnTo>
                    <a:pt x="1" y="8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7" name="Freeform 881">
              <a:extLst>
                <a:ext uri="{FF2B5EF4-FFF2-40B4-BE49-F238E27FC236}">
                  <a16:creationId xmlns:a16="http://schemas.microsoft.com/office/drawing/2014/main" id="{DFCE73DE-3A7B-9241-BF5F-A42F84F381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8250" y="4154092"/>
              <a:ext cx="138113" cy="101203"/>
            </a:xfrm>
            <a:custGeom>
              <a:avLst/>
              <a:gdLst>
                <a:gd name="T0" fmla="*/ 0 w 116"/>
                <a:gd name="T1" fmla="*/ 0 h 85"/>
                <a:gd name="T2" fmla="*/ 292338125 w 116"/>
                <a:gd name="T3" fmla="*/ 0 h 85"/>
                <a:gd name="T4" fmla="*/ 292338125 w 116"/>
                <a:gd name="T5" fmla="*/ 214211694 h 85"/>
                <a:gd name="T6" fmla="*/ 0 w 116"/>
                <a:gd name="T7" fmla="*/ 214211694 h 85"/>
                <a:gd name="T8" fmla="*/ 0 w 116"/>
                <a:gd name="T9" fmla="*/ 0 h 85"/>
                <a:gd name="T10" fmla="*/ 7561263 w 116"/>
                <a:gd name="T11" fmla="*/ 2519353 h 85"/>
                <a:gd name="T12" fmla="*/ 292338125 w 116"/>
                <a:gd name="T13" fmla="*/ 2519353 h 85"/>
                <a:gd name="T14" fmla="*/ 292338125 w 116"/>
                <a:gd name="T15" fmla="*/ 214211694 h 85"/>
                <a:gd name="T16" fmla="*/ 7561263 w 116"/>
                <a:gd name="T17" fmla="*/ 214211694 h 85"/>
                <a:gd name="T18" fmla="*/ 7561263 w 116"/>
                <a:gd name="T19" fmla="*/ 251935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" h="85">
                  <a:moveTo>
                    <a:pt x="0" y="0"/>
                  </a:moveTo>
                  <a:lnTo>
                    <a:pt x="116" y="0"/>
                  </a:lnTo>
                  <a:lnTo>
                    <a:pt x="116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16" y="1"/>
                  </a:lnTo>
                  <a:lnTo>
                    <a:pt x="116" y="85"/>
                  </a:lnTo>
                  <a:lnTo>
                    <a:pt x="3" y="8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8" name="Freeform 882">
              <a:extLst>
                <a:ext uri="{FF2B5EF4-FFF2-40B4-BE49-F238E27FC236}">
                  <a16:creationId xmlns:a16="http://schemas.microsoft.com/office/drawing/2014/main" id="{39D46B01-4965-5246-9063-CC56C437A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1824" y="4155281"/>
              <a:ext cx="134540" cy="100013"/>
            </a:xfrm>
            <a:custGeom>
              <a:avLst/>
              <a:gdLst>
                <a:gd name="T0" fmla="*/ 0 w 113"/>
                <a:gd name="T1" fmla="*/ 0 h 84"/>
                <a:gd name="T2" fmla="*/ 284776069 w 113"/>
                <a:gd name="T3" fmla="*/ 0 h 84"/>
                <a:gd name="T4" fmla="*/ 284776069 w 113"/>
                <a:gd name="T5" fmla="*/ 211693125 h 84"/>
                <a:gd name="T6" fmla="*/ 0 w 113"/>
                <a:gd name="T7" fmla="*/ 211693125 h 84"/>
                <a:gd name="T8" fmla="*/ 0 w 113"/>
                <a:gd name="T9" fmla="*/ 0 h 84"/>
                <a:gd name="T10" fmla="*/ 5040298 w 113"/>
                <a:gd name="T11" fmla="*/ 5040313 h 84"/>
                <a:gd name="T12" fmla="*/ 284776069 w 113"/>
                <a:gd name="T13" fmla="*/ 5040313 h 84"/>
                <a:gd name="T14" fmla="*/ 284776069 w 113"/>
                <a:gd name="T15" fmla="*/ 211693125 h 84"/>
                <a:gd name="T16" fmla="*/ 5040298 w 113"/>
                <a:gd name="T17" fmla="*/ 211693125 h 84"/>
                <a:gd name="T18" fmla="*/ 5040298 w 113"/>
                <a:gd name="T19" fmla="*/ 5040313 h 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4">
                  <a:moveTo>
                    <a:pt x="0" y="0"/>
                  </a:moveTo>
                  <a:lnTo>
                    <a:pt x="113" y="0"/>
                  </a:lnTo>
                  <a:lnTo>
                    <a:pt x="113" y="84"/>
                  </a:lnTo>
                  <a:lnTo>
                    <a:pt x="0" y="84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13" y="2"/>
                  </a:lnTo>
                  <a:lnTo>
                    <a:pt x="113" y="84"/>
                  </a:lnTo>
                  <a:lnTo>
                    <a:pt x="2" y="8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89" name="Freeform 883">
              <a:extLst>
                <a:ext uri="{FF2B5EF4-FFF2-40B4-BE49-F238E27FC236}">
                  <a16:creationId xmlns:a16="http://schemas.microsoft.com/office/drawing/2014/main" id="{CE48C4C4-06EA-584F-991A-A2EAABAAC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4204" y="4157664"/>
              <a:ext cx="132159" cy="97631"/>
            </a:xfrm>
            <a:custGeom>
              <a:avLst/>
              <a:gdLst>
                <a:gd name="T0" fmla="*/ 0 w 111"/>
                <a:gd name="T1" fmla="*/ 0 h 82"/>
                <a:gd name="T2" fmla="*/ 279735756 w 111"/>
                <a:gd name="T3" fmla="*/ 0 h 82"/>
                <a:gd name="T4" fmla="*/ 279735756 w 111"/>
                <a:gd name="T5" fmla="*/ 206652813 h 82"/>
                <a:gd name="T6" fmla="*/ 0 w 111"/>
                <a:gd name="T7" fmla="*/ 206652813 h 82"/>
                <a:gd name="T8" fmla="*/ 0 w 111"/>
                <a:gd name="T9" fmla="*/ 0 h 82"/>
                <a:gd name="T10" fmla="*/ 5040298 w 111"/>
                <a:gd name="T11" fmla="*/ 2520950 h 82"/>
                <a:gd name="T12" fmla="*/ 279735756 w 111"/>
                <a:gd name="T13" fmla="*/ 2520950 h 82"/>
                <a:gd name="T14" fmla="*/ 279735756 w 111"/>
                <a:gd name="T15" fmla="*/ 206652813 h 82"/>
                <a:gd name="T16" fmla="*/ 5040298 w 111"/>
                <a:gd name="T17" fmla="*/ 206652813 h 82"/>
                <a:gd name="T18" fmla="*/ 5040298 w 111"/>
                <a:gd name="T19" fmla="*/ 25209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1" h="82">
                  <a:moveTo>
                    <a:pt x="0" y="0"/>
                  </a:moveTo>
                  <a:lnTo>
                    <a:pt x="111" y="0"/>
                  </a:lnTo>
                  <a:lnTo>
                    <a:pt x="111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11" y="1"/>
                  </a:lnTo>
                  <a:lnTo>
                    <a:pt x="111" y="82"/>
                  </a:lnTo>
                  <a:lnTo>
                    <a:pt x="2" y="8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0" name="Freeform 884">
              <a:extLst>
                <a:ext uri="{FF2B5EF4-FFF2-40B4-BE49-F238E27FC236}">
                  <a16:creationId xmlns:a16="http://schemas.microsoft.com/office/drawing/2014/main" id="{76405974-E7D0-324D-AAAE-A519D59E68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6586" y="4158855"/>
              <a:ext cx="129778" cy="96440"/>
            </a:xfrm>
            <a:custGeom>
              <a:avLst/>
              <a:gdLst>
                <a:gd name="T0" fmla="*/ 0 w 109"/>
                <a:gd name="T1" fmla="*/ 0 h 81"/>
                <a:gd name="T2" fmla="*/ 274695444 w 109"/>
                <a:gd name="T3" fmla="*/ 0 h 81"/>
                <a:gd name="T4" fmla="*/ 274695444 w 109"/>
                <a:gd name="T5" fmla="*/ 204131069 h 81"/>
                <a:gd name="T6" fmla="*/ 0 w 109"/>
                <a:gd name="T7" fmla="*/ 204131069 h 81"/>
                <a:gd name="T8" fmla="*/ 0 w 109"/>
                <a:gd name="T9" fmla="*/ 0 h 81"/>
                <a:gd name="T10" fmla="*/ 2519355 w 109"/>
                <a:gd name="T11" fmla="*/ 5040293 h 81"/>
                <a:gd name="T12" fmla="*/ 274695444 w 109"/>
                <a:gd name="T13" fmla="*/ 5040293 h 81"/>
                <a:gd name="T14" fmla="*/ 274695444 w 109"/>
                <a:gd name="T15" fmla="*/ 204131069 h 81"/>
                <a:gd name="T16" fmla="*/ 2519355 w 109"/>
                <a:gd name="T17" fmla="*/ 204131069 h 81"/>
                <a:gd name="T18" fmla="*/ 2519355 w 109"/>
                <a:gd name="T19" fmla="*/ 504029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1">
                  <a:moveTo>
                    <a:pt x="0" y="0"/>
                  </a:moveTo>
                  <a:lnTo>
                    <a:pt x="109" y="0"/>
                  </a:lnTo>
                  <a:lnTo>
                    <a:pt x="109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9" y="2"/>
                  </a:lnTo>
                  <a:lnTo>
                    <a:pt x="109" y="81"/>
                  </a:lnTo>
                  <a:lnTo>
                    <a:pt x="1" y="8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1" name="Freeform 885">
              <a:extLst>
                <a:ext uri="{FF2B5EF4-FFF2-40B4-BE49-F238E27FC236}">
                  <a16:creationId xmlns:a16="http://schemas.microsoft.com/office/drawing/2014/main" id="{3D9EF042-CA93-6E4A-B6DA-CD9FFC61D3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7775" y="4161235"/>
              <a:ext cx="128588" cy="94059"/>
            </a:xfrm>
            <a:custGeom>
              <a:avLst/>
              <a:gdLst>
                <a:gd name="T0" fmla="*/ 0 w 108"/>
                <a:gd name="T1" fmla="*/ 0 h 79"/>
                <a:gd name="T2" fmla="*/ 272176875 w 108"/>
                <a:gd name="T3" fmla="*/ 0 h 79"/>
                <a:gd name="T4" fmla="*/ 272176875 w 108"/>
                <a:gd name="T5" fmla="*/ 199090756 h 79"/>
                <a:gd name="T6" fmla="*/ 0 w 108"/>
                <a:gd name="T7" fmla="*/ 199090756 h 79"/>
                <a:gd name="T8" fmla="*/ 0 w 108"/>
                <a:gd name="T9" fmla="*/ 0 h 79"/>
                <a:gd name="T10" fmla="*/ 7561263 w 108"/>
                <a:gd name="T11" fmla="*/ 2519352 h 79"/>
                <a:gd name="T12" fmla="*/ 272176875 w 108"/>
                <a:gd name="T13" fmla="*/ 2519352 h 79"/>
                <a:gd name="T14" fmla="*/ 272176875 w 108"/>
                <a:gd name="T15" fmla="*/ 199090756 h 79"/>
                <a:gd name="T16" fmla="*/ 7561263 w 108"/>
                <a:gd name="T17" fmla="*/ 199090756 h 79"/>
                <a:gd name="T18" fmla="*/ 7561263 w 108"/>
                <a:gd name="T19" fmla="*/ 2519352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9">
                  <a:moveTo>
                    <a:pt x="0" y="0"/>
                  </a:moveTo>
                  <a:lnTo>
                    <a:pt x="108" y="0"/>
                  </a:lnTo>
                  <a:lnTo>
                    <a:pt x="108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8" y="1"/>
                  </a:lnTo>
                  <a:lnTo>
                    <a:pt x="108" y="79"/>
                  </a:lnTo>
                  <a:lnTo>
                    <a:pt x="3" y="7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2" name="Freeform 886">
              <a:extLst>
                <a:ext uri="{FF2B5EF4-FFF2-40B4-BE49-F238E27FC236}">
                  <a16:creationId xmlns:a16="http://schemas.microsoft.com/office/drawing/2014/main" id="{44E6654C-D62E-C347-AE79-FE9A61DE8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1349" y="4162426"/>
              <a:ext cx="125015" cy="92869"/>
            </a:xfrm>
            <a:custGeom>
              <a:avLst/>
              <a:gdLst>
                <a:gd name="T0" fmla="*/ 0 w 105"/>
                <a:gd name="T1" fmla="*/ 0 h 78"/>
                <a:gd name="T2" fmla="*/ 264614819 w 105"/>
                <a:gd name="T3" fmla="*/ 0 h 78"/>
                <a:gd name="T4" fmla="*/ 264614819 w 105"/>
                <a:gd name="T5" fmla="*/ 196572188 h 78"/>
                <a:gd name="T6" fmla="*/ 0 w 105"/>
                <a:gd name="T7" fmla="*/ 196572188 h 78"/>
                <a:gd name="T8" fmla="*/ 0 w 105"/>
                <a:gd name="T9" fmla="*/ 0 h 78"/>
                <a:gd name="T10" fmla="*/ 5040297 w 105"/>
                <a:gd name="T11" fmla="*/ 2520950 h 78"/>
                <a:gd name="T12" fmla="*/ 264614819 w 105"/>
                <a:gd name="T13" fmla="*/ 2520950 h 78"/>
                <a:gd name="T14" fmla="*/ 264614819 w 105"/>
                <a:gd name="T15" fmla="*/ 196572188 h 78"/>
                <a:gd name="T16" fmla="*/ 5040297 w 105"/>
                <a:gd name="T17" fmla="*/ 196572188 h 78"/>
                <a:gd name="T18" fmla="*/ 5040297 w 105"/>
                <a:gd name="T19" fmla="*/ 252095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8">
                  <a:moveTo>
                    <a:pt x="0" y="0"/>
                  </a:moveTo>
                  <a:lnTo>
                    <a:pt x="105" y="0"/>
                  </a:lnTo>
                  <a:lnTo>
                    <a:pt x="105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05" y="1"/>
                  </a:lnTo>
                  <a:lnTo>
                    <a:pt x="105" y="78"/>
                  </a:lnTo>
                  <a:lnTo>
                    <a:pt x="2" y="7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3" name="Freeform 887">
              <a:extLst>
                <a:ext uri="{FF2B5EF4-FFF2-40B4-BE49-F238E27FC236}">
                  <a16:creationId xmlns:a16="http://schemas.microsoft.com/office/drawing/2014/main" id="{1CAED63E-B567-DE49-A332-CBB88422F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3729" y="4163617"/>
              <a:ext cx="122634" cy="91678"/>
            </a:xfrm>
            <a:custGeom>
              <a:avLst/>
              <a:gdLst>
                <a:gd name="T0" fmla="*/ 0 w 103"/>
                <a:gd name="T1" fmla="*/ 0 h 77"/>
                <a:gd name="T2" fmla="*/ 259574506 w 103"/>
                <a:gd name="T3" fmla="*/ 0 h 77"/>
                <a:gd name="T4" fmla="*/ 259574506 w 103"/>
                <a:gd name="T5" fmla="*/ 194050444 h 77"/>
                <a:gd name="T6" fmla="*/ 0 w 103"/>
                <a:gd name="T7" fmla="*/ 194050444 h 77"/>
                <a:gd name="T8" fmla="*/ 0 w 103"/>
                <a:gd name="T9" fmla="*/ 0 h 77"/>
                <a:gd name="T10" fmla="*/ 2519355 w 103"/>
                <a:gd name="T11" fmla="*/ 5040292 h 77"/>
                <a:gd name="T12" fmla="*/ 259574506 w 103"/>
                <a:gd name="T13" fmla="*/ 5040292 h 77"/>
                <a:gd name="T14" fmla="*/ 259574506 w 103"/>
                <a:gd name="T15" fmla="*/ 194050444 h 77"/>
                <a:gd name="T16" fmla="*/ 2519355 w 103"/>
                <a:gd name="T17" fmla="*/ 194050444 h 77"/>
                <a:gd name="T18" fmla="*/ 2519355 w 103"/>
                <a:gd name="T19" fmla="*/ 5040292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7">
                  <a:moveTo>
                    <a:pt x="0" y="0"/>
                  </a:moveTo>
                  <a:lnTo>
                    <a:pt x="103" y="0"/>
                  </a:lnTo>
                  <a:lnTo>
                    <a:pt x="103" y="77"/>
                  </a:lnTo>
                  <a:lnTo>
                    <a:pt x="0" y="77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03" y="2"/>
                  </a:lnTo>
                  <a:lnTo>
                    <a:pt x="103" y="77"/>
                  </a:lnTo>
                  <a:lnTo>
                    <a:pt x="1" y="77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4" name="Freeform 888">
              <a:extLst>
                <a:ext uri="{FF2B5EF4-FFF2-40B4-BE49-F238E27FC236}">
                  <a16:creationId xmlns:a16="http://schemas.microsoft.com/office/drawing/2014/main" id="{A554C2F2-BC7D-064D-AA49-962F9B217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4920" y="4165997"/>
              <a:ext cx="121444" cy="89297"/>
            </a:xfrm>
            <a:custGeom>
              <a:avLst/>
              <a:gdLst>
                <a:gd name="T0" fmla="*/ 0 w 102"/>
                <a:gd name="T1" fmla="*/ 0 h 75"/>
                <a:gd name="T2" fmla="*/ 257055938 w 102"/>
                <a:gd name="T3" fmla="*/ 0 h 75"/>
                <a:gd name="T4" fmla="*/ 257055938 w 102"/>
                <a:gd name="T5" fmla="*/ 189010131 h 75"/>
                <a:gd name="T6" fmla="*/ 0 w 102"/>
                <a:gd name="T7" fmla="*/ 189010131 h 75"/>
                <a:gd name="T8" fmla="*/ 0 w 102"/>
                <a:gd name="T9" fmla="*/ 0 h 75"/>
                <a:gd name="T10" fmla="*/ 5040313 w 102"/>
                <a:gd name="T11" fmla="*/ 5040291 h 75"/>
                <a:gd name="T12" fmla="*/ 257055938 w 102"/>
                <a:gd name="T13" fmla="*/ 5040291 h 75"/>
                <a:gd name="T14" fmla="*/ 257055938 w 102"/>
                <a:gd name="T15" fmla="*/ 189010131 h 75"/>
                <a:gd name="T16" fmla="*/ 5040313 w 102"/>
                <a:gd name="T17" fmla="*/ 189010131 h 75"/>
                <a:gd name="T18" fmla="*/ 5040313 w 102"/>
                <a:gd name="T19" fmla="*/ 5040291 h 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2" h="75">
                  <a:moveTo>
                    <a:pt x="0" y="0"/>
                  </a:moveTo>
                  <a:lnTo>
                    <a:pt x="102" y="0"/>
                  </a:lnTo>
                  <a:lnTo>
                    <a:pt x="102" y="75"/>
                  </a:lnTo>
                  <a:lnTo>
                    <a:pt x="0" y="75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02" y="2"/>
                  </a:lnTo>
                  <a:lnTo>
                    <a:pt x="102" y="75"/>
                  </a:lnTo>
                  <a:lnTo>
                    <a:pt x="2" y="75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5" name="Freeform 889">
              <a:extLst>
                <a:ext uri="{FF2B5EF4-FFF2-40B4-BE49-F238E27FC236}">
                  <a16:creationId xmlns:a16="http://schemas.microsoft.com/office/drawing/2014/main" id="{CD1BC288-DBC3-1A4C-8A71-89711986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7300" y="4168380"/>
              <a:ext cx="119063" cy="86915"/>
            </a:xfrm>
            <a:custGeom>
              <a:avLst/>
              <a:gdLst>
                <a:gd name="T0" fmla="*/ 0 w 100"/>
                <a:gd name="T1" fmla="*/ 0 h 73"/>
                <a:gd name="T2" fmla="*/ 252015625 w 100"/>
                <a:gd name="T3" fmla="*/ 0 h 73"/>
                <a:gd name="T4" fmla="*/ 252015625 w 100"/>
                <a:gd name="T5" fmla="*/ 183969819 h 73"/>
                <a:gd name="T6" fmla="*/ 0 w 100"/>
                <a:gd name="T7" fmla="*/ 183969819 h 73"/>
                <a:gd name="T8" fmla="*/ 0 w 100"/>
                <a:gd name="T9" fmla="*/ 0 h 73"/>
                <a:gd name="T10" fmla="*/ 7561263 w 100"/>
                <a:gd name="T11" fmla="*/ 2519352 h 73"/>
                <a:gd name="T12" fmla="*/ 252015625 w 100"/>
                <a:gd name="T13" fmla="*/ 2519352 h 73"/>
                <a:gd name="T14" fmla="*/ 252015625 w 100"/>
                <a:gd name="T15" fmla="*/ 183969819 h 73"/>
                <a:gd name="T16" fmla="*/ 7561263 w 100"/>
                <a:gd name="T17" fmla="*/ 183969819 h 73"/>
                <a:gd name="T18" fmla="*/ 7561263 w 100"/>
                <a:gd name="T19" fmla="*/ 2519352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3">
                  <a:moveTo>
                    <a:pt x="0" y="0"/>
                  </a:moveTo>
                  <a:lnTo>
                    <a:pt x="100" y="0"/>
                  </a:lnTo>
                  <a:lnTo>
                    <a:pt x="100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100" y="1"/>
                  </a:lnTo>
                  <a:lnTo>
                    <a:pt x="100" y="73"/>
                  </a:lnTo>
                  <a:lnTo>
                    <a:pt x="3" y="7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6" name="Freeform 890">
              <a:extLst>
                <a:ext uri="{FF2B5EF4-FFF2-40B4-BE49-F238E27FC236}">
                  <a16:creationId xmlns:a16="http://schemas.microsoft.com/office/drawing/2014/main" id="{37BCD3C0-C51F-3A45-8EB5-756000CBE9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0874" y="4169569"/>
              <a:ext cx="115490" cy="85725"/>
            </a:xfrm>
            <a:custGeom>
              <a:avLst/>
              <a:gdLst>
                <a:gd name="T0" fmla="*/ 0 w 97"/>
                <a:gd name="T1" fmla="*/ 0 h 72"/>
                <a:gd name="T2" fmla="*/ 244453569 w 97"/>
                <a:gd name="T3" fmla="*/ 0 h 72"/>
                <a:gd name="T4" fmla="*/ 244453569 w 97"/>
                <a:gd name="T5" fmla="*/ 181451250 h 72"/>
                <a:gd name="T6" fmla="*/ 0 w 97"/>
                <a:gd name="T7" fmla="*/ 181451250 h 72"/>
                <a:gd name="T8" fmla="*/ 0 w 97"/>
                <a:gd name="T9" fmla="*/ 0 h 72"/>
                <a:gd name="T10" fmla="*/ 5040296 w 97"/>
                <a:gd name="T11" fmla="*/ 2520950 h 72"/>
                <a:gd name="T12" fmla="*/ 244453569 w 97"/>
                <a:gd name="T13" fmla="*/ 2520950 h 72"/>
                <a:gd name="T14" fmla="*/ 244453569 w 97"/>
                <a:gd name="T15" fmla="*/ 181451250 h 72"/>
                <a:gd name="T16" fmla="*/ 5040296 w 97"/>
                <a:gd name="T17" fmla="*/ 181451250 h 72"/>
                <a:gd name="T18" fmla="*/ 5040296 w 97"/>
                <a:gd name="T19" fmla="*/ 252095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7" h="72">
                  <a:moveTo>
                    <a:pt x="0" y="0"/>
                  </a:moveTo>
                  <a:lnTo>
                    <a:pt x="97" y="0"/>
                  </a:lnTo>
                  <a:lnTo>
                    <a:pt x="9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97" y="1"/>
                  </a:lnTo>
                  <a:lnTo>
                    <a:pt x="97" y="72"/>
                  </a:lnTo>
                  <a:lnTo>
                    <a:pt x="2" y="7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7" name="Freeform 891">
              <a:extLst>
                <a:ext uri="{FF2B5EF4-FFF2-40B4-BE49-F238E27FC236}">
                  <a16:creationId xmlns:a16="http://schemas.microsoft.com/office/drawing/2014/main" id="{B95853A4-80FC-154A-BDCB-2B3912D11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3254" y="4170760"/>
              <a:ext cx="113109" cy="84534"/>
            </a:xfrm>
            <a:custGeom>
              <a:avLst/>
              <a:gdLst>
                <a:gd name="T0" fmla="*/ 0 w 95"/>
                <a:gd name="T1" fmla="*/ 0 h 71"/>
                <a:gd name="T2" fmla="*/ 239413256 w 95"/>
                <a:gd name="T3" fmla="*/ 0 h 71"/>
                <a:gd name="T4" fmla="*/ 239413256 w 95"/>
                <a:gd name="T5" fmla="*/ 178929506 h 71"/>
                <a:gd name="T6" fmla="*/ 0 w 95"/>
                <a:gd name="T7" fmla="*/ 178929506 h 71"/>
                <a:gd name="T8" fmla="*/ 0 w 95"/>
                <a:gd name="T9" fmla="*/ 0 h 71"/>
                <a:gd name="T10" fmla="*/ 2519354 w 95"/>
                <a:gd name="T11" fmla="*/ 5040290 h 71"/>
                <a:gd name="T12" fmla="*/ 239413256 w 95"/>
                <a:gd name="T13" fmla="*/ 5040290 h 71"/>
                <a:gd name="T14" fmla="*/ 239413256 w 95"/>
                <a:gd name="T15" fmla="*/ 178929506 h 71"/>
                <a:gd name="T16" fmla="*/ 2519354 w 95"/>
                <a:gd name="T17" fmla="*/ 178929506 h 71"/>
                <a:gd name="T18" fmla="*/ 2519354 w 95"/>
                <a:gd name="T19" fmla="*/ 504029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71">
                  <a:moveTo>
                    <a:pt x="0" y="0"/>
                  </a:moveTo>
                  <a:lnTo>
                    <a:pt x="95" y="0"/>
                  </a:lnTo>
                  <a:lnTo>
                    <a:pt x="95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95" y="2"/>
                  </a:lnTo>
                  <a:lnTo>
                    <a:pt x="95" y="71"/>
                  </a:lnTo>
                  <a:lnTo>
                    <a:pt x="1" y="7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8" name="Freeform 892">
              <a:extLst>
                <a:ext uri="{FF2B5EF4-FFF2-40B4-BE49-F238E27FC236}">
                  <a16:creationId xmlns:a16="http://schemas.microsoft.com/office/drawing/2014/main" id="{89F19301-0478-514C-B4A2-FE988465F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4445" y="4173142"/>
              <a:ext cx="111919" cy="82153"/>
            </a:xfrm>
            <a:custGeom>
              <a:avLst/>
              <a:gdLst>
                <a:gd name="T0" fmla="*/ 0 w 94"/>
                <a:gd name="T1" fmla="*/ 0 h 69"/>
                <a:gd name="T2" fmla="*/ 236894688 w 94"/>
                <a:gd name="T3" fmla="*/ 0 h 69"/>
                <a:gd name="T4" fmla="*/ 236894688 w 94"/>
                <a:gd name="T5" fmla="*/ 173889194 h 69"/>
                <a:gd name="T6" fmla="*/ 0 w 94"/>
                <a:gd name="T7" fmla="*/ 173889194 h 69"/>
                <a:gd name="T8" fmla="*/ 0 w 94"/>
                <a:gd name="T9" fmla="*/ 0 h 69"/>
                <a:gd name="T10" fmla="*/ 7561263 w 94"/>
                <a:gd name="T11" fmla="*/ 2519351 h 69"/>
                <a:gd name="T12" fmla="*/ 236894688 w 94"/>
                <a:gd name="T13" fmla="*/ 2519351 h 69"/>
                <a:gd name="T14" fmla="*/ 236894688 w 94"/>
                <a:gd name="T15" fmla="*/ 173889194 h 69"/>
                <a:gd name="T16" fmla="*/ 7561263 w 94"/>
                <a:gd name="T17" fmla="*/ 173889194 h 69"/>
                <a:gd name="T18" fmla="*/ 7561263 w 94"/>
                <a:gd name="T19" fmla="*/ 2519351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4" h="69">
                  <a:moveTo>
                    <a:pt x="0" y="0"/>
                  </a:moveTo>
                  <a:lnTo>
                    <a:pt x="94" y="0"/>
                  </a:lnTo>
                  <a:lnTo>
                    <a:pt x="94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94" y="1"/>
                  </a:lnTo>
                  <a:lnTo>
                    <a:pt x="94" y="69"/>
                  </a:lnTo>
                  <a:lnTo>
                    <a:pt x="3" y="6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099" name="Freeform 893">
              <a:extLst>
                <a:ext uri="{FF2B5EF4-FFF2-40B4-BE49-F238E27FC236}">
                  <a16:creationId xmlns:a16="http://schemas.microsoft.com/office/drawing/2014/main" id="{74629CDB-E6F1-D94C-AA76-7F8F5FD387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016" y="4174331"/>
              <a:ext cx="108347" cy="80963"/>
            </a:xfrm>
            <a:custGeom>
              <a:avLst/>
              <a:gdLst>
                <a:gd name="T0" fmla="*/ 0 w 91"/>
                <a:gd name="T1" fmla="*/ 0 h 68"/>
                <a:gd name="T2" fmla="*/ 229332631 w 91"/>
                <a:gd name="T3" fmla="*/ 0 h 68"/>
                <a:gd name="T4" fmla="*/ 229332631 w 91"/>
                <a:gd name="T5" fmla="*/ 171370625 h 68"/>
                <a:gd name="T6" fmla="*/ 0 w 91"/>
                <a:gd name="T7" fmla="*/ 171370625 h 68"/>
                <a:gd name="T8" fmla="*/ 0 w 91"/>
                <a:gd name="T9" fmla="*/ 0 h 68"/>
                <a:gd name="T10" fmla="*/ 5040295 w 91"/>
                <a:gd name="T11" fmla="*/ 5040313 h 68"/>
                <a:gd name="T12" fmla="*/ 229332631 w 91"/>
                <a:gd name="T13" fmla="*/ 5040313 h 68"/>
                <a:gd name="T14" fmla="*/ 229332631 w 91"/>
                <a:gd name="T15" fmla="*/ 171370625 h 68"/>
                <a:gd name="T16" fmla="*/ 5040295 w 91"/>
                <a:gd name="T17" fmla="*/ 171370625 h 68"/>
                <a:gd name="T18" fmla="*/ 5040295 w 91"/>
                <a:gd name="T19" fmla="*/ 5040313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8">
                  <a:moveTo>
                    <a:pt x="0" y="0"/>
                  </a:moveTo>
                  <a:lnTo>
                    <a:pt x="91" y="0"/>
                  </a:lnTo>
                  <a:lnTo>
                    <a:pt x="91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91" y="2"/>
                  </a:lnTo>
                  <a:lnTo>
                    <a:pt x="91" y="68"/>
                  </a:lnTo>
                  <a:lnTo>
                    <a:pt x="2" y="6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0" name="Freeform 894">
              <a:extLst>
                <a:ext uri="{FF2B5EF4-FFF2-40B4-BE49-F238E27FC236}">
                  <a16:creationId xmlns:a16="http://schemas.microsoft.com/office/drawing/2014/main" id="{5884C25A-25BC-1343-81E4-FCE138FA6E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399" y="4176714"/>
              <a:ext cx="105965" cy="78581"/>
            </a:xfrm>
            <a:custGeom>
              <a:avLst/>
              <a:gdLst>
                <a:gd name="T0" fmla="*/ 0 w 89"/>
                <a:gd name="T1" fmla="*/ 0 h 66"/>
                <a:gd name="T2" fmla="*/ 224292319 w 89"/>
                <a:gd name="T3" fmla="*/ 0 h 66"/>
                <a:gd name="T4" fmla="*/ 224292319 w 89"/>
                <a:gd name="T5" fmla="*/ 166330313 h 66"/>
                <a:gd name="T6" fmla="*/ 0 w 89"/>
                <a:gd name="T7" fmla="*/ 166330313 h 66"/>
                <a:gd name="T8" fmla="*/ 0 w 89"/>
                <a:gd name="T9" fmla="*/ 0 h 66"/>
                <a:gd name="T10" fmla="*/ 5040295 w 89"/>
                <a:gd name="T11" fmla="*/ 5040313 h 66"/>
                <a:gd name="T12" fmla="*/ 224292319 w 89"/>
                <a:gd name="T13" fmla="*/ 5040313 h 66"/>
                <a:gd name="T14" fmla="*/ 224292319 w 89"/>
                <a:gd name="T15" fmla="*/ 166330313 h 66"/>
                <a:gd name="T16" fmla="*/ 5040295 w 89"/>
                <a:gd name="T17" fmla="*/ 166330313 h 66"/>
                <a:gd name="T18" fmla="*/ 5040295 w 89"/>
                <a:gd name="T19" fmla="*/ 504031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6">
                  <a:moveTo>
                    <a:pt x="0" y="0"/>
                  </a:moveTo>
                  <a:lnTo>
                    <a:pt x="89" y="0"/>
                  </a:lnTo>
                  <a:lnTo>
                    <a:pt x="89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9" y="2"/>
                  </a:lnTo>
                  <a:lnTo>
                    <a:pt x="89" y="66"/>
                  </a:lnTo>
                  <a:lnTo>
                    <a:pt x="2" y="6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1" name="Freeform 895">
              <a:extLst>
                <a:ext uri="{FF2B5EF4-FFF2-40B4-BE49-F238E27FC236}">
                  <a16:creationId xmlns:a16="http://schemas.microsoft.com/office/drawing/2014/main" id="{F90D7E80-6E46-844D-95C3-0A4910B8B7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779" y="4179094"/>
              <a:ext cx="103584" cy="76200"/>
            </a:xfrm>
            <a:custGeom>
              <a:avLst/>
              <a:gdLst>
                <a:gd name="T0" fmla="*/ 0 w 87"/>
                <a:gd name="T1" fmla="*/ 0 h 64"/>
                <a:gd name="T2" fmla="*/ 219252006 w 87"/>
                <a:gd name="T3" fmla="*/ 0 h 64"/>
                <a:gd name="T4" fmla="*/ 219252006 w 87"/>
                <a:gd name="T5" fmla="*/ 161290000 h 64"/>
                <a:gd name="T6" fmla="*/ 0 w 87"/>
                <a:gd name="T7" fmla="*/ 161290000 h 64"/>
                <a:gd name="T8" fmla="*/ 0 w 87"/>
                <a:gd name="T9" fmla="*/ 0 h 64"/>
                <a:gd name="T10" fmla="*/ 2519353 w 87"/>
                <a:gd name="T11" fmla="*/ 0 h 64"/>
                <a:gd name="T12" fmla="*/ 219252006 w 87"/>
                <a:gd name="T13" fmla="*/ 0 h 64"/>
                <a:gd name="T14" fmla="*/ 219252006 w 87"/>
                <a:gd name="T15" fmla="*/ 161290000 h 64"/>
                <a:gd name="T16" fmla="*/ 2519353 w 87"/>
                <a:gd name="T17" fmla="*/ 161290000 h 64"/>
                <a:gd name="T18" fmla="*/ 2519353 w 87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64">
                  <a:moveTo>
                    <a:pt x="0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87" y="0"/>
                  </a:lnTo>
                  <a:lnTo>
                    <a:pt x="87" y="64"/>
                  </a:lnTo>
                  <a:lnTo>
                    <a:pt x="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2" name="Freeform 896">
              <a:extLst>
                <a:ext uri="{FF2B5EF4-FFF2-40B4-BE49-F238E27FC236}">
                  <a16:creationId xmlns:a16="http://schemas.microsoft.com/office/drawing/2014/main" id="{DD993A0C-D317-C14B-8A2C-BC1A7CA46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3970" y="4179094"/>
              <a:ext cx="102394" cy="76200"/>
            </a:xfrm>
            <a:custGeom>
              <a:avLst/>
              <a:gdLst>
                <a:gd name="T0" fmla="*/ 0 w 86"/>
                <a:gd name="T1" fmla="*/ 0 h 64"/>
                <a:gd name="T2" fmla="*/ 216733438 w 86"/>
                <a:gd name="T3" fmla="*/ 0 h 64"/>
                <a:gd name="T4" fmla="*/ 216733438 w 86"/>
                <a:gd name="T5" fmla="*/ 161290000 h 64"/>
                <a:gd name="T6" fmla="*/ 0 w 86"/>
                <a:gd name="T7" fmla="*/ 161290000 h 64"/>
                <a:gd name="T8" fmla="*/ 0 w 86"/>
                <a:gd name="T9" fmla="*/ 0 h 64"/>
                <a:gd name="T10" fmla="*/ 7561263 w 86"/>
                <a:gd name="T11" fmla="*/ 5040313 h 64"/>
                <a:gd name="T12" fmla="*/ 216733438 w 86"/>
                <a:gd name="T13" fmla="*/ 5040313 h 64"/>
                <a:gd name="T14" fmla="*/ 216733438 w 86"/>
                <a:gd name="T15" fmla="*/ 161290000 h 64"/>
                <a:gd name="T16" fmla="*/ 7561263 w 86"/>
                <a:gd name="T17" fmla="*/ 161290000 h 64"/>
                <a:gd name="T18" fmla="*/ 7561263 w 86"/>
                <a:gd name="T19" fmla="*/ 5040313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lnTo>
                    <a:pt x="86" y="0"/>
                  </a:lnTo>
                  <a:lnTo>
                    <a:pt x="86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86" y="2"/>
                  </a:lnTo>
                  <a:lnTo>
                    <a:pt x="86" y="64"/>
                  </a:lnTo>
                  <a:lnTo>
                    <a:pt x="3" y="64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3" name="Freeform 897">
              <a:extLst>
                <a:ext uri="{FF2B5EF4-FFF2-40B4-BE49-F238E27FC236}">
                  <a16:creationId xmlns:a16="http://schemas.microsoft.com/office/drawing/2014/main" id="{E2AA61C8-F650-9F4A-B317-20F9C5D01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7541" y="4181476"/>
              <a:ext cx="98822" cy="73819"/>
            </a:xfrm>
            <a:custGeom>
              <a:avLst/>
              <a:gdLst>
                <a:gd name="T0" fmla="*/ 0 w 83"/>
                <a:gd name="T1" fmla="*/ 0 h 62"/>
                <a:gd name="T2" fmla="*/ 209171381 w 83"/>
                <a:gd name="T3" fmla="*/ 0 h 62"/>
                <a:gd name="T4" fmla="*/ 209171381 w 83"/>
                <a:gd name="T5" fmla="*/ 156249688 h 62"/>
                <a:gd name="T6" fmla="*/ 0 w 83"/>
                <a:gd name="T7" fmla="*/ 156249688 h 62"/>
                <a:gd name="T8" fmla="*/ 0 w 83"/>
                <a:gd name="T9" fmla="*/ 0 h 62"/>
                <a:gd name="T10" fmla="*/ 5040293 w 83"/>
                <a:gd name="T11" fmla="*/ 5040313 h 62"/>
                <a:gd name="T12" fmla="*/ 209171381 w 83"/>
                <a:gd name="T13" fmla="*/ 5040313 h 62"/>
                <a:gd name="T14" fmla="*/ 209171381 w 83"/>
                <a:gd name="T15" fmla="*/ 156249688 h 62"/>
                <a:gd name="T16" fmla="*/ 5040293 w 83"/>
                <a:gd name="T17" fmla="*/ 156249688 h 62"/>
                <a:gd name="T18" fmla="*/ 5040293 w 83"/>
                <a:gd name="T19" fmla="*/ 504031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83" y="0"/>
                  </a:lnTo>
                  <a:lnTo>
                    <a:pt x="83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3" y="2"/>
                  </a:lnTo>
                  <a:lnTo>
                    <a:pt x="83" y="62"/>
                  </a:lnTo>
                  <a:lnTo>
                    <a:pt x="2" y="6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4" name="Freeform 898">
              <a:extLst>
                <a:ext uri="{FF2B5EF4-FFF2-40B4-BE49-F238E27FC236}">
                  <a16:creationId xmlns:a16="http://schemas.microsoft.com/office/drawing/2014/main" id="{42D27474-AF8B-B548-BC41-F49868290D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924" y="4183856"/>
              <a:ext cx="96440" cy="71438"/>
            </a:xfrm>
            <a:custGeom>
              <a:avLst/>
              <a:gdLst>
                <a:gd name="T0" fmla="*/ 0 w 81"/>
                <a:gd name="T1" fmla="*/ 0 h 60"/>
                <a:gd name="T2" fmla="*/ 204131069 w 81"/>
                <a:gd name="T3" fmla="*/ 0 h 60"/>
                <a:gd name="T4" fmla="*/ 204131069 w 81"/>
                <a:gd name="T5" fmla="*/ 151209375 h 60"/>
                <a:gd name="T6" fmla="*/ 0 w 81"/>
                <a:gd name="T7" fmla="*/ 151209375 h 60"/>
                <a:gd name="T8" fmla="*/ 0 w 81"/>
                <a:gd name="T9" fmla="*/ 0 h 60"/>
                <a:gd name="T10" fmla="*/ 2519353 w 81"/>
                <a:gd name="T11" fmla="*/ 5040313 h 60"/>
                <a:gd name="T12" fmla="*/ 204131069 w 81"/>
                <a:gd name="T13" fmla="*/ 5040313 h 60"/>
                <a:gd name="T14" fmla="*/ 204131069 w 81"/>
                <a:gd name="T15" fmla="*/ 151209375 h 60"/>
                <a:gd name="T16" fmla="*/ 2519353 w 81"/>
                <a:gd name="T17" fmla="*/ 151209375 h 60"/>
                <a:gd name="T18" fmla="*/ 2519353 w 81"/>
                <a:gd name="T19" fmla="*/ 504031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" h="60">
                  <a:moveTo>
                    <a:pt x="0" y="0"/>
                  </a:moveTo>
                  <a:lnTo>
                    <a:pt x="81" y="0"/>
                  </a:lnTo>
                  <a:lnTo>
                    <a:pt x="81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81" y="2"/>
                  </a:lnTo>
                  <a:lnTo>
                    <a:pt x="81" y="60"/>
                  </a:lnTo>
                  <a:lnTo>
                    <a:pt x="1" y="6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5" name="Freeform 899">
              <a:extLst>
                <a:ext uri="{FF2B5EF4-FFF2-40B4-BE49-F238E27FC236}">
                  <a16:creationId xmlns:a16="http://schemas.microsoft.com/office/drawing/2014/main" id="{43CE6E87-E329-6F42-A5A9-00461873F1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1113" y="4186239"/>
              <a:ext cx="95250" cy="69056"/>
            </a:xfrm>
            <a:custGeom>
              <a:avLst/>
              <a:gdLst>
                <a:gd name="T0" fmla="*/ 0 w 80"/>
                <a:gd name="T1" fmla="*/ 0 h 58"/>
                <a:gd name="T2" fmla="*/ 201612500 w 80"/>
                <a:gd name="T3" fmla="*/ 0 h 58"/>
                <a:gd name="T4" fmla="*/ 201612500 w 80"/>
                <a:gd name="T5" fmla="*/ 146169063 h 58"/>
                <a:gd name="T6" fmla="*/ 0 w 80"/>
                <a:gd name="T7" fmla="*/ 146169063 h 58"/>
                <a:gd name="T8" fmla="*/ 0 w 80"/>
                <a:gd name="T9" fmla="*/ 0 h 58"/>
                <a:gd name="T10" fmla="*/ 5040313 w 80"/>
                <a:gd name="T11" fmla="*/ 0 h 58"/>
                <a:gd name="T12" fmla="*/ 201612500 w 80"/>
                <a:gd name="T13" fmla="*/ 0 h 58"/>
                <a:gd name="T14" fmla="*/ 201612500 w 80"/>
                <a:gd name="T15" fmla="*/ 146169063 h 58"/>
                <a:gd name="T16" fmla="*/ 5040313 w 80"/>
                <a:gd name="T17" fmla="*/ 146169063 h 58"/>
                <a:gd name="T18" fmla="*/ 5040313 w 80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58">
                  <a:moveTo>
                    <a:pt x="0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80" y="0"/>
                  </a:lnTo>
                  <a:lnTo>
                    <a:pt x="80" y="58"/>
                  </a:lnTo>
                  <a:lnTo>
                    <a:pt x="2" y="5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6" name="Freeform 900">
              <a:extLst>
                <a:ext uri="{FF2B5EF4-FFF2-40B4-BE49-F238E27FC236}">
                  <a16:creationId xmlns:a16="http://schemas.microsoft.com/office/drawing/2014/main" id="{CD7A92D9-32C5-9B44-9859-F793EA2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3495" y="4186239"/>
              <a:ext cx="92869" cy="69056"/>
            </a:xfrm>
            <a:custGeom>
              <a:avLst/>
              <a:gdLst>
                <a:gd name="T0" fmla="*/ 0 w 78"/>
                <a:gd name="T1" fmla="*/ 0 h 58"/>
                <a:gd name="T2" fmla="*/ 196572188 w 78"/>
                <a:gd name="T3" fmla="*/ 0 h 58"/>
                <a:gd name="T4" fmla="*/ 196572188 w 78"/>
                <a:gd name="T5" fmla="*/ 146169063 h 58"/>
                <a:gd name="T6" fmla="*/ 0 w 78"/>
                <a:gd name="T7" fmla="*/ 146169063 h 58"/>
                <a:gd name="T8" fmla="*/ 0 w 78"/>
                <a:gd name="T9" fmla="*/ 0 h 58"/>
                <a:gd name="T10" fmla="*/ 7561263 w 78"/>
                <a:gd name="T11" fmla="*/ 5040313 h 58"/>
                <a:gd name="T12" fmla="*/ 196572188 w 78"/>
                <a:gd name="T13" fmla="*/ 5040313 h 58"/>
                <a:gd name="T14" fmla="*/ 196572188 w 78"/>
                <a:gd name="T15" fmla="*/ 146169063 h 58"/>
                <a:gd name="T16" fmla="*/ 7561263 w 78"/>
                <a:gd name="T17" fmla="*/ 146169063 h 58"/>
                <a:gd name="T18" fmla="*/ 7561263 w 78"/>
                <a:gd name="T19" fmla="*/ 5040313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58">
                  <a:moveTo>
                    <a:pt x="0" y="0"/>
                  </a:moveTo>
                  <a:lnTo>
                    <a:pt x="78" y="0"/>
                  </a:lnTo>
                  <a:lnTo>
                    <a:pt x="78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8" y="2"/>
                  </a:lnTo>
                  <a:lnTo>
                    <a:pt x="78" y="58"/>
                  </a:lnTo>
                  <a:lnTo>
                    <a:pt x="3" y="5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7" name="Freeform 901">
              <a:extLst>
                <a:ext uri="{FF2B5EF4-FFF2-40B4-BE49-F238E27FC236}">
                  <a16:creationId xmlns:a16="http://schemas.microsoft.com/office/drawing/2014/main" id="{88374233-2A49-124D-ACB4-97D63768C7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7066" y="4188619"/>
              <a:ext cx="89297" cy="66675"/>
            </a:xfrm>
            <a:custGeom>
              <a:avLst/>
              <a:gdLst>
                <a:gd name="T0" fmla="*/ 0 w 75"/>
                <a:gd name="T1" fmla="*/ 0 h 56"/>
                <a:gd name="T2" fmla="*/ 189010131 w 75"/>
                <a:gd name="T3" fmla="*/ 0 h 56"/>
                <a:gd name="T4" fmla="*/ 189010131 w 75"/>
                <a:gd name="T5" fmla="*/ 141128750 h 56"/>
                <a:gd name="T6" fmla="*/ 0 w 75"/>
                <a:gd name="T7" fmla="*/ 141128750 h 56"/>
                <a:gd name="T8" fmla="*/ 0 w 75"/>
                <a:gd name="T9" fmla="*/ 0 h 56"/>
                <a:gd name="T10" fmla="*/ 5040291 w 75"/>
                <a:gd name="T11" fmla="*/ 5040313 h 56"/>
                <a:gd name="T12" fmla="*/ 189010131 w 75"/>
                <a:gd name="T13" fmla="*/ 5040313 h 56"/>
                <a:gd name="T14" fmla="*/ 189010131 w 75"/>
                <a:gd name="T15" fmla="*/ 141128750 h 56"/>
                <a:gd name="T16" fmla="*/ 5040291 w 75"/>
                <a:gd name="T17" fmla="*/ 141128750 h 56"/>
                <a:gd name="T18" fmla="*/ 5040291 w 75"/>
                <a:gd name="T19" fmla="*/ 5040313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6">
                  <a:moveTo>
                    <a:pt x="0" y="0"/>
                  </a:moveTo>
                  <a:lnTo>
                    <a:pt x="75" y="0"/>
                  </a:lnTo>
                  <a:lnTo>
                    <a:pt x="75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75" y="2"/>
                  </a:lnTo>
                  <a:lnTo>
                    <a:pt x="75" y="56"/>
                  </a:lnTo>
                  <a:lnTo>
                    <a:pt x="2" y="5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8" name="Freeform 902">
              <a:extLst>
                <a:ext uri="{FF2B5EF4-FFF2-40B4-BE49-F238E27FC236}">
                  <a16:creationId xmlns:a16="http://schemas.microsoft.com/office/drawing/2014/main" id="{7C4B8684-521C-DB48-B285-43C364C04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449" y="4191001"/>
              <a:ext cx="86915" cy="64294"/>
            </a:xfrm>
            <a:custGeom>
              <a:avLst/>
              <a:gdLst>
                <a:gd name="T0" fmla="*/ 0 w 73"/>
                <a:gd name="T1" fmla="*/ 0 h 54"/>
                <a:gd name="T2" fmla="*/ 183969819 w 73"/>
                <a:gd name="T3" fmla="*/ 0 h 54"/>
                <a:gd name="T4" fmla="*/ 183969819 w 73"/>
                <a:gd name="T5" fmla="*/ 136088438 h 54"/>
                <a:gd name="T6" fmla="*/ 0 w 73"/>
                <a:gd name="T7" fmla="*/ 136088438 h 54"/>
                <a:gd name="T8" fmla="*/ 0 w 73"/>
                <a:gd name="T9" fmla="*/ 0 h 54"/>
                <a:gd name="T10" fmla="*/ 2519352 w 73"/>
                <a:gd name="T11" fmla="*/ 2520950 h 54"/>
                <a:gd name="T12" fmla="*/ 183969819 w 73"/>
                <a:gd name="T13" fmla="*/ 2520950 h 54"/>
                <a:gd name="T14" fmla="*/ 183969819 w 73"/>
                <a:gd name="T15" fmla="*/ 136088438 h 54"/>
                <a:gd name="T16" fmla="*/ 2519352 w 73"/>
                <a:gd name="T17" fmla="*/ 136088438 h 54"/>
                <a:gd name="T18" fmla="*/ 2519352 w 73"/>
                <a:gd name="T19" fmla="*/ 252095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54">
                  <a:moveTo>
                    <a:pt x="0" y="0"/>
                  </a:moveTo>
                  <a:lnTo>
                    <a:pt x="73" y="0"/>
                  </a:lnTo>
                  <a:lnTo>
                    <a:pt x="73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73" y="1"/>
                  </a:lnTo>
                  <a:lnTo>
                    <a:pt x="73" y="54"/>
                  </a:lnTo>
                  <a:lnTo>
                    <a:pt x="1" y="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09" name="Freeform 903">
              <a:extLst>
                <a:ext uri="{FF2B5EF4-FFF2-40B4-BE49-F238E27FC236}">
                  <a16:creationId xmlns:a16="http://schemas.microsoft.com/office/drawing/2014/main" id="{80E4A595-B173-114F-AC0C-E852C6507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0638" y="4192192"/>
              <a:ext cx="85725" cy="63103"/>
            </a:xfrm>
            <a:custGeom>
              <a:avLst/>
              <a:gdLst>
                <a:gd name="T0" fmla="*/ 0 w 72"/>
                <a:gd name="T1" fmla="*/ 0 h 53"/>
                <a:gd name="T2" fmla="*/ 181451250 w 72"/>
                <a:gd name="T3" fmla="*/ 0 h 53"/>
                <a:gd name="T4" fmla="*/ 181451250 w 72"/>
                <a:gd name="T5" fmla="*/ 133566694 h 53"/>
                <a:gd name="T6" fmla="*/ 0 w 72"/>
                <a:gd name="T7" fmla="*/ 133566694 h 53"/>
                <a:gd name="T8" fmla="*/ 0 w 72"/>
                <a:gd name="T9" fmla="*/ 0 h 53"/>
                <a:gd name="T10" fmla="*/ 7561263 w 72"/>
                <a:gd name="T11" fmla="*/ 5040283 h 53"/>
                <a:gd name="T12" fmla="*/ 181451250 w 72"/>
                <a:gd name="T13" fmla="*/ 5040283 h 53"/>
                <a:gd name="T14" fmla="*/ 181451250 w 72"/>
                <a:gd name="T15" fmla="*/ 133566694 h 53"/>
                <a:gd name="T16" fmla="*/ 7561263 w 72"/>
                <a:gd name="T17" fmla="*/ 133566694 h 53"/>
                <a:gd name="T18" fmla="*/ 7561263 w 72"/>
                <a:gd name="T19" fmla="*/ 5040283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3">
                  <a:moveTo>
                    <a:pt x="0" y="0"/>
                  </a:moveTo>
                  <a:lnTo>
                    <a:pt x="72" y="0"/>
                  </a:lnTo>
                  <a:lnTo>
                    <a:pt x="72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72" y="2"/>
                  </a:lnTo>
                  <a:lnTo>
                    <a:pt x="72" y="53"/>
                  </a:lnTo>
                  <a:lnTo>
                    <a:pt x="3" y="53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0" name="Freeform 904">
              <a:extLst>
                <a:ext uri="{FF2B5EF4-FFF2-40B4-BE49-F238E27FC236}">
                  <a16:creationId xmlns:a16="http://schemas.microsoft.com/office/drawing/2014/main" id="{D845EF0A-C3A9-524C-88DB-D215052D8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4211" y="4194572"/>
              <a:ext cx="82153" cy="60722"/>
            </a:xfrm>
            <a:custGeom>
              <a:avLst/>
              <a:gdLst>
                <a:gd name="T0" fmla="*/ 0 w 69"/>
                <a:gd name="T1" fmla="*/ 0 h 51"/>
                <a:gd name="T2" fmla="*/ 173889194 w 69"/>
                <a:gd name="T3" fmla="*/ 0 h 51"/>
                <a:gd name="T4" fmla="*/ 173889194 w 69"/>
                <a:gd name="T5" fmla="*/ 128526381 h 51"/>
                <a:gd name="T6" fmla="*/ 0 w 69"/>
                <a:gd name="T7" fmla="*/ 128526381 h 51"/>
                <a:gd name="T8" fmla="*/ 0 w 69"/>
                <a:gd name="T9" fmla="*/ 0 h 51"/>
                <a:gd name="T10" fmla="*/ 5040289 w 69"/>
                <a:gd name="T11" fmla="*/ 2519347 h 51"/>
                <a:gd name="T12" fmla="*/ 173889194 w 69"/>
                <a:gd name="T13" fmla="*/ 2519347 h 51"/>
                <a:gd name="T14" fmla="*/ 173889194 w 69"/>
                <a:gd name="T15" fmla="*/ 128526381 h 51"/>
                <a:gd name="T16" fmla="*/ 5040289 w 69"/>
                <a:gd name="T17" fmla="*/ 128526381 h 51"/>
                <a:gd name="T18" fmla="*/ 5040289 w 69"/>
                <a:gd name="T19" fmla="*/ 2519347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51">
                  <a:moveTo>
                    <a:pt x="0" y="0"/>
                  </a:moveTo>
                  <a:lnTo>
                    <a:pt x="69" y="0"/>
                  </a:lnTo>
                  <a:lnTo>
                    <a:pt x="69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9" y="1"/>
                  </a:lnTo>
                  <a:lnTo>
                    <a:pt x="69" y="51"/>
                  </a:lnTo>
                  <a:lnTo>
                    <a:pt x="2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1" name="Freeform 905">
              <a:extLst>
                <a:ext uri="{FF2B5EF4-FFF2-40B4-BE49-F238E27FC236}">
                  <a16:creationId xmlns:a16="http://schemas.microsoft.com/office/drawing/2014/main" id="{2A0D8483-BF49-A84C-BB76-7654A3A05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591" y="4195764"/>
              <a:ext cx="79772" cy="59531"/>
            </a:xfrm>
            <a:custGeom>
              <a:avLst/>
              <a:gdLst>
                <a:gd name="T0" fmla="*/ 0 w 67"/>
                <a:gd name="T1" fmla="*/ 0 h 50"/>
                <a:gd name="T2" fmla="*/ 168848881 w 67"/>
                <a:gd name="T3" fmla="*/ 0 h 50"/>
                <a:gd name="T4" fmla="*/ 168848881 w 67"/>
                <a:gd name="T5" fmla="*/ 126007813 h 50"/>
                <a:gd name="T6" fmla="*/ 0 w 67"/>
                <a:gd name="T7" fmla="*/ 126007813 h 50"/>
                <a:gd name="T8" fmla="*/ 0 w 67"/>
                <a:gd name="T9" fmla="*/ 0 h 50"/>
                <a:gd name="T10" fmla="*/ 2519351 w 67"/>
                <a:gd name="T11" fmla="*/ 2520950 h 50"/>
                <a:gd name="T12" fmla="*/ 168848881 w 67"/>
                <a:gd name="T13" fmla="*/ 2520950 h 50"/>
                <a:gd name="T14" fmla="*/ 168848881 w 67"/>
                <a:gd name="T15" fmla="*/ 126007813 h 50"/>
                <a:gd name="T16" fmla="*/ 2519351 w 67"/>
                <a:gd name="T17" fmla="*/ 126007813 h 50"/>
                <a:gd name="T18" fmla="*/ 2519351 w 67"/>
                <a:gd name="T19" fmla="*/ 2520950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67" y="1"/>
                  </a:lnTo>
                  <a:lnTo>
                    <a:pt x="67" y="50"/>
                  </a:lnTo>
                  <a:lnTo>
                    <a:pt x="1" y="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2" name="Freeform 906">
              <a:extLst>
                <a:ext uri="{FF2B5EF4-FFF2-40B4-BE49-F238E27FC236}">
                  <a16:creationId xmlns:a16="http://schemas.microsoft.com/office/drawing/2014/main" id="{7BA81881-FB6E-B74E-A26A-5A9B6D126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783" y="4196955"/>
              <a:ext cx="78581" cy="58340"/>
            </a:xfrm>
            <a:custGeom>
              <a:avLst/>
              <a:gdLst>
                <a:gd name="T0" fmla="*/ 0 w 66"/>
                <a:gd name="T1" fmla="*/ 0 h 49"/>
                <a:gd name="T2" fmla="*/ 166330313 w 66"/>
                <a:gd name="T3" fmla="*/ 0 h 49"/>
                <a:gd name="T4" fmla="*/ 166330313 w 66"/>
                <a:gd name="T5" fmla="*/ 123486069 h 49"/>
                <a:gd name="T6" fmla="*/ 0 w 66"/>
                <a:gd name="T7" fmla="*/ 123486069 h 49"/>
                <a:gd name="T8" fmla="*/ 0 w 66"/>
                <a:gd name="T9" fmla="*/ 0 h 49"/>
                <a:gd name="T10" fmla="*/ 5040313 w 66"/>
                <a:gd name="T11" fmla="*/ 5040280 h 49"/>
                <a:gd name="T12" fmla="*/ 166330313 w 66"/>
                <a:gd name="T13" fmla="*/ 5040280 h 49"/>
                <a:gd name="T14" fmla="*/ 166330313 w 66"/>
                <a:gd name="T15" fmla="*/ 123486069 h 49"/>
                <a:gd name="T16" fmla="*/ 5040313 w 66"/>
                <a:gd name="T17" fmla="*/ 123486069 h 49"/>
                <a:gd name="T18" fmla="*/ 5040313 w 66"/>
                <a:gd name="T19" fmla="*/ 504028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49">
                  <a:moveTo>
                    <a:pt x="0" y="0"/>
                  </a:moveTo>
                  <a:lnTo>
                    <a:pt x="66" y="0"/>
                  </a:lnTo>
                  <a:lnTo>
                    <a:pt x="66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66" y="2"/>
                  </a:lnTo>
                  <a:lnTo>
                    <a:pt x="66" y="49"/>
                  </a:lnTo>
                  <a:lnTo>
                    <a:pt x="2" y="4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3" name="Freeform 907">
              <a:extLst>
                <a:ext uri="{FF2B5EF4-FFF2-40B4-BE49-F238E27FC236}">
                  <a16:creationId xmlns:a16="http://schemas.microsoft.com/office/drawing/2014/main" id="{EB8EE192-9791-1144-B394-A759228556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0163" y="4199335"/>
              <a:ext cx="76200" cy="55959"/>
            </a:xfrm>
            <a:custGeom>
              <a:avLst/>
              <a:gdLst>
                <a:gd name="T0" fmla="*/ 0 w 64"/>
                <a:gd name="T1" fmla="*/ 0 h 47"/>
                <a:gd name="T2" fmla="*/ 161290000 w 64"/>
                <a:gd name="T3" fmla="*/ 0 h 47"/>
                <a:gd name="T4" fmla="*/ 161290000 w 64"/>
                <a:gd name="T5" fmla="*/ 118445756 h 47"/>
                <a:gd name="T6" fmla="*/ 0 w 64"/>
                <a:gd name="T7" fmla="*/ 118445756 h 47"/>
                <a:gd name="T8" fmla="*/ 0 w 64"/>
                <a:gd name="T9" fmla="*/ 0 h 47"/>
                <a:gd name="T10" fmla="*/ 7561263 w 64"/>
                <a:gd name="T11" fmla="*/ 5040279 h 47"/>
                <a:gd name="T12" fmla="*/ 161290000 w 64"/>
                <a:gd name="T13" fmla="*/ 5040279 h 47"/>
                <a:gd name="T14" fmla="*/ 161290000 w 64"/>
                <a:gd name="T15" fmla="*/ 118445756 h 47"/>
                <a:gd name="T16" fmla="*/ 7561263 w 64"/>
                <a:gd name="T17" fmla="*/ 118445756 h 47"/>
                <a:gd name="T18" fmla="*/ 7561263 w 64"/>
                <a:gd name="T19" fmla="*/ 5040279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4" h="47">
                  <a:moveTo>
                    <a:pt x="0" y="0"/>
                  </a:moveTo>
                  <a:lnTo>
                    <a:pt x="64" y="0"/>
                  </a:lnTo>
                  <a:lnTo>
                    <a:pt x="64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64" y="2"/>
                  </a:lnTo>
                  <a:lnTo>
                    <a:pt x="64" y="47"/>
                  </a:lnTo>
                  <a:lnTo>
                    <a:pt x="3" y="4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4" name="Freeform 908">
              <a:extLst>
                <a:ext uri="{FF2B5EF4-FFF2-40B4-BE49-F238E27FC236}">
                  <a16:creationId xmlns:a16="http://schemas.microsoft.com/office/drawing/2014/main" id="{8FE4B41C-4E48-F644-9D0B-4DA57888F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736" y="4201717"/>
              <a:ext cx="72628" cy="53578"/>
            </a:xfrm>
            <a:custGeom>
              <a:avLst/>
              <a:gdLst>
                <a:gd name="T0" fmla="*/ 0 w 61"/>
                <a:gd name="T1" fmla="*/ 0 h 45"/>
                <a:gd name="T2" fmla="*/ 153727944 w 61"/>
                <a:gd name="T3" fmla="*/ 0 h 45"/>
                <a:gd name="T4" fmla="*/ 153727944 w 61"/>
                <a:gd name="T5" fmla="*/ 113405444 h 45"/>
                <a:gd name="T6" fmla="*/ 0 w 61"/>
                <a:gd name="T7" fmla="*/ 113405444 h 45"/>
                <a:gd name="T8" fmla="*/ 0 w 61"/>
                <a:gd name="T9" fmla="*/ 0 h 45"/>
                <a:gd name="T10" fmla="*/ 5040286 w 61"/>
                <a:gd name="T11" fmla="*/ 2519345 h 45"/>
                <a:gd name="T12" fmla="*/ 153727944 w 61"/>
                <a:gd name="T13" fmla="*/ 2519345 h 45"/>
                <a:gd name="T14" fmla="*/ 153727944 w 61"/>
                <a:gd name="T15" fmla="*/ 113405444 h 45"/>
                <a:gd name="T16" fmla="*/ 5040286 w 61"/>
                <a:gd name="T17" fmla="*/ 113405444 h 45"/>
                <a:gd name="T18" fmla="*/ 5040286 w 61"/>
                <a:gd name="T19" fmla="*/ 251934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" h="45">
                  <a:moveTo>
                    <a:pt x="0" y="0"/>
                  </a:moveTo>
                  <a:lnTo>
                    <a:pt x="61" y="0"/>
                  </a:lnTo>
                  <a:lnTo>
                    <a:pt x="61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61" y="1"/>
                  </a:lnTo>
                  <a:lnTo>
                    <a:pt x="61" y="45"/>
                  </a:lnTo>
                  <a:lnTo>
                    <a:pt x="2" y="4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5" name="Freeform 909">
              <a:extLst>
                <a:ext uri="{FF2B5EF4-FFF2-40B4-BE49-F238E27FC236}">
                  <a16:creationId xmlns:a16="http://schemas.microsoft.com/office/drawing/2014/main" id="{1D137491-ED64-7543-A611-7BC932596F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6116" y="4202906"/>
              <a:ext cx="70247" cy="52388"/>
            </a:xfrm>
            <a:custGeom>
              <a:avLst/>
              <a:gdLst>
                <a:gd name="T0" fmla="*/ 0 w 59"/>
                <a:gd name="T1" fmla="*/ 0 h 44"/>
                <a:gd name="T2" fmla="*/ 148687631 w 59"/>
                <a:gd name="T3" fmla="*/ 0 h 44"/>
                <a:gd name="T4" fmla="*/ 148687631 w 59"/>
                <a:gd name="T5" fmla="*/ 110886875 h 44"/>
                <a:gd name="T6" fmla="*/ 0 w 59"/>
                <a:gd name="T7" fmla="*/ 110886875 h 44"/>
                <a:gd name="T8" fmla="*/ 0 w 59"/>
                <a:gd name="T9" fmla="*/ 0 h 44"/>
                <a:gd name="T10" fmla="*/ 2519349 w 59"/>
                <a:gd name="T11" fmla="*/ 2520950 h 44"/>
                <a:gd name="T12" fmla="*/ 148687631 w 59"/>
                <a:gd name="T13" fmla="*/ 2520950 h 44"/>
                <a:gd name="T14" fmla="*/ 148687631 w 59"/>
                <a:gd name="T15" fmla="*/ 110886875 h 44"/>
                <a:gd name="T16" fmla="*/ 2519349 w 59"/>
                <a:gd name="T17" fmla="*/ 110886875 h 44"/>
                <a:gd name="T18" fmla="*/ 2519349 w 59"/>
                <a:gd name="T19" fmla="*/ 252095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9" y="1"/>
                  </a:lnTo>
                  <a:lnTo>
                    <a:pt x="59" y="44"/>
                  </a:lnTo>
                  <a:lnTo>
                    <a:pt x="1" y="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6" name="Freeform 910">
              <a:extLst>
                <a:ext uri="{FF2B5EF4-FFF2-40B4-BE49-F238E27FC236}">
                  <a16:creationId xmlns:a16="http://schemas.microsoft.com/office/drawing/2014/main" id="{FF80C1C2-B342-254D-9C6E-EBAAAC74A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308" y="4204097"/>
              <a:ext cx="69056" cy="51197"/>
            </a:xfrm>
            <a:custGeom>
              <a:avLst/>
              <a:gdLst>
                <a:gd name="T0" fmla="*/ 0 w 58"/>
                <a:gd name="T1" fmla="*/ 0 h 43"/>
                <a:gd name="T2" fmla="*/ 146169063 w 58"/>
                <a:gd name="T3" fmla="*/ 0 h 43"/>
                <a:gd name="T4" fmla="*/ 146169063 w 58"/>
                <a:gd name="T5" fmla="*/ 108365131 h 43"/>
                <a:gd name="T6" fmla="*/ 0 w 58"/>
                <a:gd name="T7" fmla="*/ 108365131 h 43"/>
                <a:gd name="T8" fmla="*/ 0 w 58"/>
                <a:gd name="T9" fmla="*/ 0 h 43"/>
                <a:gd name="T10" fmla="*/ 5040313 w 58"/>
                <a:gd name="T11" fmla="*/ 5040276 h 43"/>
                <a:gd name="T12" fmla="*/ 146169063 w 58"/>
                <a:gd name="T13" fmla="*/ 5040276 h 43"/>
                <a:gd name="T14" fmla="*/ 146169063 w 58"/>
                <a:gd name="T15" fmla="*/ 108365131 h 43"/>
                <a:gd name="T16" fmla="*/ 5040313 w 58"/>
                <a:gd name="T17" fmla="*/ 108365131 h 43"/>
                <a:gd name="T18" fmla="*/ 5040313 w 58"/>
                <a:gd name="T19" fmla="*/ 5040276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3">
                  <a:moveTo>
                    <a:pt x="0" y="0"/>
                  </a:moveTo>
                  <a:lnTo>
                    <a:pt x="58" y="0"/>
                  </a:lnTo>
                  <a:lnTo>
                    <a:pt x="58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58" y="2"/>
                  </a:lnTo>
                  <a:lnTo>
                    <a:pt x="58" y="43"/>
                  </a:lnTo>
                  <a:lnTo>
                    <a:pt x="2" y="4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7" name="Freeform 911">
              <a:extLst>
                <a:ext uri="{FF2B5EF4-FFF2-40B4-BE49-F238E27FC236}">
                  <a16:creationId xmlns:a16="http://schemas.microsoft.com/office/drawing/2014/main" id="{BC6458A4-4B9D-0D43-A029-DBFF67FB4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9688" y="4206480"/>
              <a:ext cx="66675" cy="48815"/>
            </a:xfrm>
            <a:custGeom>
              <a:avLst/>
              <a:gdLst>
                <a:gd name="T0" fmla="*/ 0 w 56"/>
                <a:gd name="T1" fmla="*/ 0 h 41"/>
                <a:gd name="T2" fmla="*/ 141128750 w 56"/>
                <a:gd name="T3" fmla="*/ 0 h 41"/>
                <a:gd name="T4" fmla="*/ 141128750 w 56"/>
                <a:gd name="T5" fmla="*/ 103324819 h 41"/>
                <a:gd name="T6" fmla="*/ 0 w 56"/>
                <a:gd name="T7" fmla="*/ 103324819 h 41"/>
                <a:gd name="T8" fmla="*/ 0 w 56"/>
                <a:gd name="T9" fmla="*/ 0 h 41"/>
                <a:gd name="T10" fmla="*/ 7561263 w 56"/>
                <a:gd name="T11" fmla="*/ 5040274 h 41"/>
                <a:gd name="T12" fmla="*/ 141128750 w 56"/>
                <a:gd name="T13" fmla="*/ 5040274 h 41"/>
                <a:gd name="T14" fmla="*/ 141128750 w 56"/>
                <a:gd name="T15" fmla="*/ 103324819 h 41"/>
                <a:gd name="T16" fmla="*/ 7561263 w 56"/>
                <a:gd name="T17" fmla="*/ 103324819 h 41"/>
                <a:gd name="T18" fmla="*/ 7561263 w 56"/>
                <a:gd name="T19" fmla="*/ 5040274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1">
                  <a:moveTo>
                    <a:pt x="0" y="0"/>
                  </a:moveTo>
                  <a:lnTo>
                    <a:pt x="56" y="0"/>
                  </a:lnTo>
                  <a:lnTo>
                    <a:pt x="56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6" y="2"/>
                  </a:lnTo>
                  <a:lnTo>
                    <a:pt x="56" y="41"/>
                  </a:lnTo>
                  <a:lnTo>
                    <a:pt x="3" y="41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8" name="Freeform 912">
              <a:extLst>
                <a:ext uri="{FF2B5EF4-FFF2-40B4-BE49-F238E27FC236}">
                  <a16:creationId xmlns:a16="http://schemas.microsoft.com/office/drawing/2014/main" id="{A6283A1E-B083-D440-8876-8D942583B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3261" y="4208860"/>
              <a:ext cx="63103" cy="46434"/>
            </a:xfrm>
            <a:custGeom>
              <a:avLst/>
              <a:gdLst>
                <a:gd name="T0" fmla="*/ 0 w 53"/>
                <a:gd name="T1" fmla="*/ 0 h 39"/>
                <a:gd name="T2" fmla="*/ 133566694 w 53"/>
                <a:gd name="T3" fmla="*/ 0 h 39"/>
                <a:gd name="T4" fmla="*/ 133566694 w 53"/>
                <a:gd name="T5" fmla="*/ 98284506 h 39"/>
                <a:gd name="T6" fmla="*/ 0 w 53"/>
                <a:gd name="T7" fmla="*/ 98284506 h 39"/>
                <a:gd name="T8" fmla="*/ 0 w 53"/>
                <a:gd name="T9" fmla="*/ 0 h 39"/>
                <a:gd name="T10" fmla="*/ 5040283 w 53"/>
                <a:gd name="T11" fmla="*/ 2519342 h 39"/>
                <a:gd name="T12" fmla="*/ 133566694 w 53"/>
                <a:gd name="T13" fmla="*/ 2519342 h 39"/>
                <a:gd name="T14" fmla="*/ 133566694 w 53"/>
                <a:gd name="T15" fmla="*/ 98284506 h 39"/>
                <a:gd name="T16" fmla="*/ 5040283 w 53"/>
                <a:gd name="T17" fmla="*/ 98284506 h 39"/>
                <a:gd name="T18" fmla="*/ 5040283 w 53"/>
                <a:gd name="T19" fmla="*/ 2519342 h 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39">
                  <a:moveTo>
                    <a:pt x="0" y="0"/>
                  </a:moveTo>
                  <a:lnTo>
                    <a:pt x="53" y="0"/>
                  </a:lnTo>
                  <a:lnTo>
                    <a:pt x="53" y="39"/>
                  </a:lnTo>
                  <a:lnTo>
                    <a:pt x="0" y="39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53" y="1"/>
                  </a:lnTo>
                  <a:lnTo>
                    <a:pt x="53" y="39"/>
                  </a:lnTo>
                  <a:lnTo>
                    <a:pt x="2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19" name="Freeform 913">
              <a:extLst>
                <a:ext uri="{FF2B5EF4-FFF2-40B4-BE49-F238E27FC236}">
                  <a16:creationId xmlns:a16="http://schemas.microsoft.com/office/drawing/2014/main" id="{A28D1B96-9A45-E948-9D20-3A21AC37F4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5641" y="4210051"/>
              <a:ext cx="60722" cy="45244"/>
            </a:xfrm>
            <a:custGeom>
              <a:avLst/>
              <a:gdLst>
                <a:gd name="T0" fmla="*/ 0 w 51"/>
                <a:gd name="T1" fmla="*/ 0 h 38"/>
                <a:gd name="T2" fmla="*/ 128526381 w 51"/>
                <a:gd name="T3" fmla="*/ 0 h 38"/>
                <a:gd name="T4" fmla="*/ 128526381 w 51"/>
                <a:gd name="T5" fmla="*/ 95765938 h 38"/>
                <a:gd name="T6" fmla="*/ 0 w 51"/>
                <a:gd name="T7" fmla="*/ 95765938 h 38"/>
                <a:gd name="T8" fmla="*/ 0 w 51"/>
                <a:gd name="T9" fmla="*/ 0 h 38"/>
                <a:gd name="T10" fmla="*/ 2519347 w 51"/>
                <a:gd name="T11" fmla="*/ 2520950 h 38"/>
                <a:gd name="T12" fmla="*/ 128526381 w 51"/>
                <a:gd name="T13" fmla="*/ 2520950 h 38"/>
                <a:gd name="T14" fmla="*/ 128526381 w 51"/>
                <a:gd name="T15" fmla="*/ 95765938 h 38"/>
                <a:gd name="T16" fmla="*/ 2519347 w 51"/>
                <a:gd name="T17" fmla="*/ 95765938 h 38"/>
                <a:gd name="T18" fmla="*/ 2519347 w 51"/>
                <a:gd name="T19" fmla="*/ 2520950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38">
                  <a:moveTo>
                    <a:pt x="0" y="0"/>
                  </a:moveTo>
                  <a:lnTo>
                    <a:pt x="51" y="0"/>
                  </a:lnTo>
                  <a:lnTo>
                    <a:pt x="51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51" y="1"/>
                  </a:lnTo>
                  <a:lnTo>
                    <a:pt x="51" y="38"/>
                  </a:lnTo>
                  <a:lnTo>
                    <a:pt x="1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0" name="Freeform 914">
              <a:extLst>
                <a:ext uri="{FF2B5EF4-FFF2-40B4-BE49-F238E27FC236}">
                  <a16:creationId xmlns:a16="http://schemas.microsoft.com/office/drawing/2014/main" id="{9E107157-569B-1F4F-B6DB-BCC5DE9D7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833" y="4211242"/>
              <a:ext cx="59531" cy="44053"/>
            </a:xfrm>
            <a:custGeom>
              <a:avLst/>
              <a:gdLst>
                <a:gd name="T0" fmla="*/ 0 w 50"/>
                <a:gd name="T1" fmla="*/ 0 h 37"/>
                <a:gd name="T2" fmla="*/ 126007813 w 50"/>
                <a:gd name="T3" fmla="*/ 0 h 37"/>
                <a:gd name="T4" fmla="*/ 126007813 w 50"/>
                <a:gd name="T5" fmla="*/ 93244194 h 37"/>
                <a:gd name="T6" fmla="*/ 0 w 50"/>
                <a:gd name="T7" fmla="*/ 93244194 h 37"/>
                <a:gd name="T8" fmla="*/ 0 w 50"/>
                <a:gd name="T9" fmla="*/ 0 h 37"/>
                <a:gd name="T10" fmla="*/ 7561263 w 50"/>
                <a:gd name="T11" fmla="*/ 5040270 h 37"/>
                <a:gd name="T12" fmla="*/ 126007813 w 50"/>
                <a:gd name="T13" fmla="*/ 5040270 h 37"/>
                <a:gd name="T14" fmla="*/ 126007813 w 50"/>
                <a:gd name="T15" fmla="*/ 93244194 h 37"/>
                <a:gd name="T16" fmla="*/ 7561263 w 50"/>
                <a:gd name="T17" fmla="*/ 93244194 h 37"/>
                <a:gd name="T18" fmla="*/ 7561263 w 50"/>
                <a:gd name="T19" fmla="*/ 504027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7">
                  <a:moveTo>
                    <a:pt x="0" y="0"/>
                  </a:moveTo>
                  <a:lnTo>
                    <a:pt x="50" y="0"/>
                  </a:lnTo>
                  <a:lnTo>
                    <a:pt x="50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50" y="2"/>
                  </a:lnTo>
                  <a:lnTo>
                    <a:pt x="50" y="37"/>
                  </a:lnTo>
                  <a:lnTo>
                    <a:pt x="3" y="37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1" name="Freeform 915">
              <a:extLst>
                <a:ext uri="{FF2B5EF4-FFF2-40B4-BE49-F238E27FC236}">
                  <a16:creationId xmlns:a16="http://schemas.microsoft.com/office/drawing/2014/main" id="{0D78232D-F394-0745-B53A-2BDB09A941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0404" y="4213622"/>
              <a:ext cx="55959" cy="41672"/>
            </a:xfrm>
            <a:custGeom>
              <a:avLst/>
              <a:gdLst>
                <a:gd name="T0" fmla="*/ 0 w 47"/>
                <a:gd name="T1" fmla="*/ 0 h 35"/>
                <a:gd name="T2" fmla="*/ 118445756 w 47"/>
                <a:gd name="T3" fmla="*/ 0 h 35"/>
                <a:gd name="T4" fmla="*/ 118445756 w 47"/>
                <a:gd name="T5" fmla="*/ 88203881 h 35"/>
                <a:gd name="T6" fmla="*/ 0 w 47"/>
                <a:gd name="T7" fmla="*/ 88203881 h 35"/>
                <a:gd name="T8" fmla="*/ 0 w 47"/>
                <a:gd name="T9" fmla="*/ 0 h 35"/>
                <a:gd name="T10" fmla="*/ 5040279 w 47"/>
                <a:gd name="T11" fmla="*/ 2519340 h 35"/>
                <a:gd name="T12" fmla="*/ 118445756 w 47"/>
                <a:gd name="T13" fmla="*/ 2519340 h 35"/>
                <a:gd name="T14" fmla="*/ 118445756 w 47"/>
                <a:gd name="T15" fmla="*/ 88203881 h 35"/>
                <a:gd name="T16" fmla="*/ 5040279 w 47"/>
                <a:gd name="T17" fmla="*/ 88203881 h 35"/>
                <a:gd name="T18" fmla="*/ 5040279 w 47"/>
                <a:gd name="T19" fmla="*/ 251934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7" h="35">
                  <a:moveTo>
                    <a:pt x="0" y="0"/>
                  </a:moveTo>
                  <a:lnTo>
                    <a:pt x="47" y="0"/>
                  </a:lnTo>
                  <a:lnTo>
                    <a:pt x="47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7" y="1"/>
                  </a:lnTo>
                  <a:lnTo>
                    <a:pt x="47" y="35"/>
                  </a:lnTo>
                  <a:lnTo>
                    <a:pt x="2" y="3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2" name="Freeform 916">
              <a:extLst>
                <a:ext uri="{FF2B5EF4-FFF2-40B4-BE49-F238E27FC236}">
                  <a16:creationId xmlns:a16="http://schemas.microsoft.com/office/drawing/2014/main" id="{898ABDEF-376E-0041-AD40-5DC894517C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786" y="4214814"/>
              <a:ext cx="53578" cy="40481"/>
            </a:xfrm>
            <a:custGeom>
              <a:avLst/>
              <a:gdLst>
                <a:gd name="T0" fmla="*/ 0 w 45"/>
                <a:gd name="T1" fmla="*/ 0 h 34"/>
                <a:gd name="T2" fmla="*/ 113405444 w 45"/>
                <a:gd name="T3" fmla="*/ 0 h 34"/>
                <a:gd name="T4" fmla="*/ 113405444 w 45"/>
                <a:gd name="T5" fmla="*/ 85685313 h 34"/>
                <a:gd name="T6" fmla="*/ 0 w 45"/>
                <a:gd name="T7" fmla="*/ 85685313 h 34"/>
                <a:gd name="T8" fmla="*/ 0 w 45"/>
                <a:gd name="T9" fmla="*/ 0 h 34"/>
                <a:gd name="T10" fmla="*/ 2519345 w 45"/>
                <a:gd name="T11" fmla="*/ 5040313 h 34"/>
                <a:gd name="T12" fmla="*/ 113405444 w 45"/>
                <a:gd name="T13" fmla="*/ 5040313 h 34"/>
                <a:gd name="T14" fmla="*/ 113405444 w 45"/>
                <a:gd name="T15" fmla="*/ 85685313 h 34"/>
                <a:gd name="T16" fmla="*/ 2519345 w 45"/>
                <a:gd name="T17" fmla="*/ 85685313 h 34"/>
                <a:gd name="T18" fmla="*/ 2519345 w 45"/>
                <a:gd name="T19" fmla="*/ 5040313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5" h="34">
                  <a:moveTo>
                    <a:pt x="0" y="0"/>
                  </a:moveTo>
                  <a:lnTo>
                    <a:pt x="45" y="0"/>
                  </a:lnTo>
                  <a:lnTo>
                    <a:pt x="45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45" y="2"/>
                  </a:lnTo>
                  <a:lnTo>
                    <a:pt x="45" y="34"/>
                  </a:lnTo>
                  <a:lnTo>
                    <a:pt x="1" y="3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3" name="Freeform 917">
              <a:extLst>
                <a:ext uri="{FF2B5EF4-FFF2-40B4-BE49-F238E27FC236}">
                  <a16:creationId xmlns:a16="http://schemas.microsoft.com/office/drawing/2014/main" id="{7D6EA90C-2F6A-5245-9B27-84E20DFB0E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975" y="4217194"/>
              <a:ext cx="52388" cy="38100"/>
            </a:xfrm>
            <a:custGeom>
              <a:avLst/>
              <a:gdLst>
                <a:gd name="T0" fmla="*/ 0 w 44"/>
                <a:gd name="T1" fmla="*/ 0 h 32"/>
                <a:gd name="T2" fmla="*/ 110886875 w 44"/>
                <a:gd name="T3" fmla="*/ 0 h 32"/>
                <a:gd name="T4" fmla="*/ 110886875 w 44"/>
                <a:gd name="T5" fmla="*/ 80645000 h 32"/>
                <a:gd name="T6" fmla="*/ 0 w 44"/>
                <a:gd name="T7" fmla="*/ 80645000 h 32"/>
                <a:gd name="T8" fmla="*/ 0 w 44"/>
                <a:gd name="T9" fmla="*/ 0 h 32"/>
                <a:gd name="T10" fmla="*/ 5040313 w 44"/>
                <a:gd name="T11" fmla="*/ 2520950 h 32"/>
                <a:gd name="T12" fmla="*/ 110886875 w 44"/>
                <a:gd name="T13" fmla="*/ 2520950 h 32"/>
                <a:gd name="T14" fmla="*/ 110886875 w 44"/>
                <a:gd name="T15" fmla="*/ 80645000 h 32"/>
                <a:gd name="T16" fmla="*/ 5040313 w 44"/>
                <a:gd name="T17" fmla="*/ 80645000 h 32"/>
                <a:gd name="T18" fmla="*/ 5040313 w 44"/>
                <a:gd name="T19" fmla="*/ 252095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32">
                  <a:moveTo>
                    <a:pt x="0" y="0"/>
                  </a:moveTo>
                  <a:lnTo>
                    <a:pt x="44" y="0"/>
                  </a:lnTo>
                  <a:lnTo>
                    <a:pt x="44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44" y="1"/>
                  </a:lnTo>
                  <a:lnTo>
                    <a:pt x="44" y="32"/>
                  </a:lnTo>
                  <a:lnTo>
                    <a:pt x="2" y="3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4" name="Freeform 918">
              <a:extLst>
                <a:ext uri="{FF2B5EF4-FFF2-40B4-BE49-F238E27FC236}">
                  <a16:creationId xmlns:a16="http://schemas.microsoft.com/office/drawing/2014/main" id="{F3BC5DE7-1827-F44D-B76B-669198B24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6358" y="4218385"/>
              <a:ext cx="50006" cy="36909"/>
            </a:xfrm>
            <a:custGeom>
              <a:avLst/>
              <a:gdLst>
                <a:gd name="T0" fmla="*/ 0 w 42"/>
                <a:gd name="T1" fmla="*/ 0 h 31"/>
                <a:gd name="T2" fmla="*/ 105846563 w 42"/>
                <a:gd name="T3" fmla="*/ 0 h 31"/>
                <a:gd name="T4" fmla="*/ 105846563 w 42"/>
                <a:gd name="T5" fmla="*/ 78123256 h 31"/>
                <a:gd name="T6" fmla="*/ 0 w 42"/>
                <a:gd name="T7" fmla="*/ 78123256 h 31"/>
                <a:gd name="T8" fmla="*/ 0 w 42"/>
                <a:gd name="T9" fmla="*/ 0 h 31"/>
                <a:gd name="T10" fmla="*/ 7561263 w 42"/>
                <a:gd name="T11" fmla="*/ 2519337 h 31"/>
                <a:gd name="T12" fmla="*/ 105846563 w 42"/>
                <a:gd name="T13" fmla="*/ 2519337 h 31"/>
                <a:gd name="T14" fmla="*/ 105846563 w 42"/>
                <a:gd name="T15" fmla="*/ 78123256 h 31"/>
                <a:gd name="T16" fmla="*/ 7561263 w 42"/>
                <a:gd name="T17" fmla="*/ 78123256 h 31"/>
                <a:gd name="T18" fmla="*/ 7561263 w 42"/>
                <a:gd name="T19" fmla="*/ 251933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42" y="1"/>
                  </a:lnTo>
                  <a:lnTo>
                    <a:pt x="42" y="31"/>
                  </a:lnTo>
                  <a:lnTo>
                    <a:pt x="3" y="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5" name="Freeform 919">
              <a:extLst>
                <a:ext uri="{FF2B5EF4-FFF2-40B4-BE49-F238E27FC236}">
                  <a16:creationId xmlns:a16="http://schemas.microsoft.com/office/drawing/2014/main" id="{1E326047-63DD-C24B-B085-E8F66D763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9929" y="4219576"/>
              <a:ext cx="46434" cy="35719"/>
            </a:xfrm>
            <a:custGeom>
              <a:avLst/>
              <a:gdLst>
                <a:gd name="T0" fmla="*/ 0 w 39"/>
                <a:gd name="T1" fmla="*/ 0 h 30"/>
                <a:gd name="T2" fmla="*/ 98284506 w 39"/>
                <a:gd name="T3" fmla="*/ 0 h 30"/>
                <a:gd name="T4" fmla="*/ 98284506 w 39"/>
                <a:gd name="T5" fmla="*/ 75604688 h 30"/>
                <a:gd name="T6" fmla="*/ 0 w 39"/>
                <a:gd name="T7" fmla="*/ 75604688 h 30"/>
                <a:gd name="T8" fmla="*/ 0 w 39"/>
                <a:gd name="T9" fmla="*/ 0 h 30"/>
                <a:gd name="T10" fmla="*/ 5040272 w 39"/>
                <a:gd name="T11" fmla="*/ 5040313 h 30"/>
                <a:gd name="T12" fmla="*/ 98284506 w 39"/>
                <a:gd name="T13" fmla="*/ 5040313 h 30"/>
                <a:gd name="T14" fmla="*/ 98284506 w 39"/>
                <a:gd name="T15" fmla="*/ 75604688 h 30"/>
                <a:gd name="T16" fmla="*/ 5040272 w 39"/>
                <a:gd name="T17" fmla="*/ 75604688 h 30"/>
                <a:gd name="T18" fmla="*/ 5040272 w 39"/>
                <a:gd name="T19" fmla="*/ 5040313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30">
                  <a:moveTo>
                    <a:pt x="0" y="0"/>
                  </a:moveTo>
                  <a:lnTo>
                    <a:pt x="39" y="0"/>
                  </a:lnTo>
                  <a:lnTo>
                    <a:pt x="39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9" y="2"/>
                  </a:lnTo>
                  <a:lnTo>
                    <a:pt x="39" y="30"/>
                  </a:lnTo>
                  <a:lnTo>
                    <a:pt x="2" y="3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6" name="Freeform 920">
              <a:extLst>
                <a:ext uri="{FF2B5EF4-FFF2-40B4-BE49-F238E27FC236}">
                  <a16:creationId xmlns:a16="http://schemas.microsoft.com/office/drawing/2014/main" id="{7BC4E0FE-F152-8042-B5E5-D4707377F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2311" y="4221956"/>
              <a:ext cx="44053" cy="33338"/>
            </a:xfrm>
            <a:custGeom>
              <a:avLst/>
              <a:gdLst>
                <a:gd name="T0" fmla="*/ 0 w 37"/>
                <a:gd name="T1" fmla="*/ 0 h 28"/>
                <a:gd name="T2" fmla="*/ 93244194 w 37"/>
                <a:gd name="T3" fmla="*/ 0 h 28"/>
                <a:gd name="T4" fmla="*/ 93244194 w 37"/>
                <a:gd name="T5" fmla="*/ 70564375 h 28"/>
                <a:gd name="T6" fmla="*/ 0 w 37"/>
                <a:gd name="T7" fmla="*/ 70564375 h 28"/>
                <a:gd name="T8" fmla="*/ 0 w 37"/>
                <a:gd name="T9" fmla="*/ 0 h 28"/>
                <a:gd name="T10" fmla="*/ 2519341 w 37"/>
                <a:gd name="T11" fmla="*/ 5040313 h 28"/>
                <a:gd name="T12" fmla="*/ 93244194 w 37"/>
                <a:gd name="T13" fmla="*/ 5040313 h 28"/>
                <a:gd name="T14" fmla="*/ 93244194 w 37"/>
                <a:gd name="T15" fmla="*/ 70564375 h 28"/>
                <a:gd name="T16" fmla="*/ 2519341 w 37"/>
                <a:gd name="T17" fmla="*/ 70564375 h 28"/>
                <a:gd name="T18" fmla="*/ 2519341 w 37"/>
                <a:gd name="T19" fmla="*/ 504031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7" h="28">
                  <a:moveTo>
                    <a:pt x="0" y="0"/>
                  </a:moveTo>
                  <a:lnTo>
                    <a:pt x="37" y="0"/>
                  </a:lnTo>
                  <a:lnTo>
                    <a:pt x="3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7" y="2"/>
                  </a:lnTo>
                  <a:lnTo>
                    <a:pt x="37" y="28"/>
                  </a:lnTo>
                  <a:lnTo>
                    <a:pt x="1" y="28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7" name="Freeform 921">
              <a:extLst>
                <a:ext uri="{FF2B5EF4-FFF2-40B4-BE49-F238E27FC236}">
                  <a16:creationId xmlns:a16="http://schemas.microsoft.com/office/drawing/2014/main" id="{B7EA2357-51D6-AC4A-B859-43E4A08E8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500" y="4224339"/>
              <a:ext cx="42863" cy="30956"/>
            </a:xfrm>
            <a:custGeom>
              <a:avLst/>
              <a:gdLst>
                <a:gd name="T0" fmla="*/ 0 w 36"/>
                <a:gd name="T1" fmla="*/ 0 h 26"/>
                <a:gd name="T2" fmla="*/ 90725625 w 36"/>
                <a:gd name="T3" fmla="*/ 0 h 26"/>
                <a:gd name="T4" fmla="*/ 90725625 w 36"/>
                <a:gd name="T5" fmla="*/ 65524063 h 26"/>
                <a:gd name="T6" fmla="*/ 0 w 36"/>
                <a:gd name="T7" fmla="*/ 65524063 h 26"/>
                <a:gd name="T8" fmla="*/ 0 w 36"/>
                <a:gd name="T9" fmla="*/ 0 h 26"/>
                <a:gd name="T10" fmla="*/ 5040313 w 36"/>
                <a:gd name="T11" fmla="*/ 2520950 h 26"/>
                <a:gd name="T12" fmla="*/ 90725625 w 36"/>
                <a:gd name="T13" fmla="*/ 2520950 h 26"/>
                <a:gd name="T14" fmla="*/ 90725625 w 36"/>
                <a:gd name="T15" fmla="*/ 65524063 h 26"/>
                <a:gd name="T16" fmla="*/ 5040313 w 36"/>
                <a:gd name="T17" fmla="*/ 65524063 h 26"/>
                <a:gd name="T18" fmla="*/ 5040313 w 36"/>
                <a:gd name="T19" fmla="*/ 252095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6" y="1"/>
                  </a:lnTo>
                  <a:lnTo>
                    <a:pt x="36" y="26"/>
                  </a:lnTo>
                  <a:lnTo>
                    <a:pt x="2" y="2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8" name="Freeform 922">
              <a:extLst>
                <a:ext uri="{FF2B5EF4-FFF2-40B4-BE49-F238E27FC236}">
                  <a16:creationId xmlns:a16="http://schemas.microsoft.com/office/drawing/2014/main" id="{F1F04204-B3F3-D947-90DA-574334F7B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5883" y="4225530"/>
              <a:ext cx="40481" cy="29765"/>
            </a:xfrm>
            <a:custGeom>
              <a:avLst/>
              <a:gdLst>
                <a:gd name="T0" fmla="*/ 0 w 34"/>
                <a:gd name="T1" fmla="*/ 0 h 25"/>
                <a:gd name="T2" fmla="*/ 85685313 w 34"/>
                <a:gd name="T3" fmla="*/ 0 h 25"/>
                <a:gd name="T4" fmla="*/ 85685313 w 34"/>
                <a:gd name="T5" fmla="*/ 63002319 h 25"/>
                <a:gd name="T6" fmla="*/ 0 w 34"/>
                <a:gd name="T7" fmla="*/ 63002319 h 25"/>
                <a:gd name="T8" fmla="*/ 0 w 34"/>
                <a:gd name="T9" fmla="*/ 0 h 25"/>
                <a:gd name="T10" fmla="*/ 7561263 w 34"/>
                <a:gd name="T11" fmla="*/ 2519331 h 25"/>
                <a:gd name="T12" fmla="*/ 85685313 w 34"/>
                <a:gd name="T13" fmla="*/ 2519331 h 25"/>
                <a:gd name="T14" fmla="*/ 85685313 w 34"/>
                <a:gd name="T15" fmla="*/ 63002319 h 25"/>
                <a:gd name="T16" fmla="*/ 7561263 w 34"/>
                <a:gd name="T17" fmla="*/ 63002319 h 25"/>
                <a:gd name="T18" fmla="*/ 7561263 w 34"/>
                <a:gd name="T19" fmla="*/ 2519331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34" y="1"/>
                  </a:lnTo>
                  <a:lnTo>
                    <a:pt x="34" y="25"/>
                  </a:lnTo>
                  <a:lnTo>
                    <a:pt x="3" y="25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29" name="Freeform 923">
              <a:extLst>
                <a:ext uri="{FF2B5EF4-FFF2-40B4-BE49-F238E27FC236}">
                  <a16:creationId xmlns:a16="http://schemas.microsoft.com/office/drawing/2014/main" id="{7CAFE246-E52A-5440-AE61-B808CDD4CB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9454" y="4226719"/>
              <a:ext cx="36909" cy="28575"/>
            </a:xfrm>
            <a:custGeom>
              <a:avLst/>
              <a:gdLst>
                <a:gd name="T0" fmla="*/ 0 w 31"/>
                <a:gd name="T1" fmla="*/ 0 h 24"/>
                <a:gd name="T2" fmla="*/ 78123256 w 31"/>
                <a:gd name="T3" fmla="*/ 0 h 24"/>
                <a:gd name="T4" fmla="*/ 78123256 w 31"/>
                <a:gd name="T5" fmla="*/ 60483750 h 24"/>
                <a:gd name="T6" fmla="*/ 0 w 31"/>
                <a:gd name="T7" fmla="*/ 60483750 h 24"/>
                <a:gd name="T8" fmla="*/ 0 w 31"/>
                <a:gd name="T9" fmla="*/ 0 h 24"/>
                <a:gd name="T10" fmla="*/ 2519337 w 31"/>
                <a:gd name="T11" fmla="*/ 5040313 h 24"/>
                <a:gd name="T12" fmla="*/ 78123256 w 31"/>
                <a:gd name="T13" fmla="*/ 5040313 h 24"/>
                <a:gd name="T14" fmla="*/ 78123256 w 31"/>
                <a:gd name="T15" fmla="*/ 60483750 h 24"/>
                <a:gd name="T16" fmla="*/ 2519337 w 31"/>
                <a:gd name="T17" fmla="*/ 60483750 h 24"/>
                <a:gd name="T18" fmla="*/ 2519337 w 31"/>
                <a:gd name="T19" fmla="*/ 504031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24">
                  <a:moveTo>
                    <a:pt x="0" y="0"/>
                  </a:moveTo>
                  <a:lnTo>
                    <a:pt x="31" y="0"/>
                  </a:lnTo>
                  <a:lnTo>
                    <a:pt x="31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31" y="2"/>
                  </a:lnTo>
                  <a:lnTo>
                    <a:pt x="31" y="24"/>
                  </a:lnTo>
                  <a:lnTo>
                    <a:pt x="1" y="24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0" name="Freeform 924">
              <a:extLst>
                <a:ext uri="{FF2B5EF4-FFF2-40B4-BE49-F238E27FC236}">
                  <a16:creationId xmlns:a16="http://schemas.microsoft.com/office/drawing/2014/main" id="{57E75CD3-5ED0-BA4A-94AA-5898B885F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0645" y="4229101"/>
              <a:ext cx="35719" cy="26194"/>
            </a:xfrm>
            <a:custGeom>
              <a:avLst/>
              <a:gdLst>
                <a:gd name="T0" fmla="*/ 0 w 30"/>
                <a:gd name="T1" fmla="*/ 0 h 22"/>
                <a:gd name="T2" fmla="*/ 75604688 w 30"/>
                <a:gd name="T3" fmla="*/ 0 h 22"/>
                <a:gd name="T4" fmla="*/ 75604688 w 30"/>
                <a:gd name="T5" fmla="*/ 55443438 h 22"/>
                <a:gd name="T6" fmla="*/ 0 w 30"/>
                <a:gd name="T7" fmla="*/ 55443438 h 22"/>
                <a:gd name="T8" fmla="*/ 0 w 30"/>
                <a:gd name="T9" fmla="*/ 0 h 22"/>
                <a:gd name="T10" fmla="*/ 5040313 w 30"/>
                <a:gd name="T11" fmla="*/ 5040313 h 22"/>
                <a:gd name="T12" fmla="*/ 75604688 w 30"/>
                <a:gd name="T13" fmla="*/ 5040313 h 22"/>
                <a:gd name="T14" fmla="*/ 75604688 w 30"/>
                <a:gd name="T15" fmla="*/ 55443438 h 22"/>
                <a:gd name="T16" fmla="*/ 5040313 w 30"/>
                <a:gd name="T17" fmla="*/ 55443438 h 22"/>
                <a:gd name="T18" fmla="*/ 5040313 w 30"/>
                <a:gd name="T19" fmla="*/ 504031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2">
                  <a:moveTo>
                    <a:pt x="0" y="0"/>
                  </a:moveTo>
                  <a:lnTo>
                    <a:pt x="30" y="0"/>
                  </a:lnTo>
                  <a:lnTo>
                    <a:pt x="30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30" y="2"/>
                  </a:lnTo>
                  <a:lnTo>
                    <a:pt x="30" y="22"/>
                  </a:lnTo>
                  <a:lnTo>
                    <a:pt x="2" y="2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1" name="Freeform 925">
              <a:extLst>
                <a:ext uri="{FF2B5EF4-FFF2-40B4-BE49-F238E27FC236}">
                  <a16:creationId xmlns:a16="http://schemas.microsoft.com/office/drawing/2014/main" id="{9DD41BCB-8E41-BB43-8261-7DEB2EF4D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3025" y="4231481"/>
              <a:ext cx="33338" cy="23813"/>
            </a:xfrm>
            <a:custGeom>
              <a:avLst/>
              <a:gdLst>
                <a:gd name="T0" fmla="*/ 0 w 28"/>
                <a:gd name="T1" fmla="*/ 0 h 20"/>
                <a:gd name="T2" fmla="*/ 70564375 w 28"/>
                <a:gd name="T3" fmla="*/ 0 h 20"/>
                <a:gd name="T4" fmla="*/ 70564375 w 28"/>
                <a:gd name="T5" fmla="*/ 50403125 h 20"/>
                <a:gd name="T6" fmla="*/ 0 w 28"/>
                <a:gd name="T7" fmla="*/ 50403125 h 20"/>
                <a:gd name="T8" fmla="*/ 0 w 28"/>
                <a:gd name="T9" fmla="*/ 0 h 20"/>
                <a:gd name="T10" fmla="*/ 7561263 w 28"/>
                <a:gd name="T11" fmla="*/ 2520950 h 20"/>
                <a:gd name="T12" fmla="*/ 70564375 w 28"/>
                <a:gd name="T13" fmla="*/ 2520950 h 20"/>
                <a:gd name="T14" fmla="*/ 70564375 w 28"/>
                <a:gd name="T15" fmla="*/ 50403125 h 20"/>
                <a:gd name="T16" fmla="*/ 7561263 w 28"/>
                <a:gd name="T17" fmla="*/ 50403125 h 20"/>
                <a:gd name="T18" fmla="*/ 7561263 w 28"/>
                <a:gd name="T19" fmla="*/ 252095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20">
                  <a:moveTo>
                    <a:pt x="0" y="0"/>
                  </a:moveTo>
                  <a:lnTo>
                    <a:pt x="28" y="0"/>
                  </a:lnTo>
                  <a:lnTo>
                    <a:pt x="28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28" y="1"/>
                  </a:lnTo>
                  <a:lnTo>
                    <a:pt x="28" y="20"/>
                  </a:lnTo>
                  <a:lnTo>
                    <a:pt x="3" y="2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2" name="Freeform 926">
              <a:extLst>
                <a:ext uri="{FF2B5EF4-FFF2-40B4-BE49-F238E27FC236}">
                  <a16:creationId xmlns:a16="http://schemas.microsoft.com/office/drawing/2014/main" id="{55419B26-2A6B-704B-8927-592A8FA16F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6599" y="4232672"/>
              <a:ext cx="29765" cy="22622"/>
            </a:xfrm>
            <a:custGeom>
              <a:avLst/>
              <a:gdLst>
                <a:gd name="T0" fmla="*/ 0 w 25"/>
                <a:gd name="T1" fmla="*/ 0 h 19"/>
                <a:gd name="T2" fmla="*/ 63002319 w 25"/>
                <a:gd name="T3" fmla="*/ 0 h 19"/>
                <a:gd name="T4" fmla="*/ 63002319 w 25"/>
                <a:gd name="T5" fmla="*/ 47881381 h 19"/>
                <a:gd name="T6" fmla="*/ 0 w 25"/>
                <a:gd name="T7" fmla="*/ 47881381 h 19"/>
                <a:gd name="T8" fmla="*/ 0 w 25"/>
                <a:gd name="T9" fmla="*/ 0 h 19"/>
                <a:gd name="T10" fmla="*/ 5040249 w 25"/>
                <a:gd name="T11" fmla="*/ 5040229 h 19"/>
                <a:gd name="T12" fmla="*/ 63002319 w 25"/>
                <a:gd name="T13" fmla="*/ 5040229 h 19"/>
                <a:gd name="T14" fmla="*/ 63002319 w 25"/>
                <a:gd name="T15" fmla="*/ 47881381 h 19"/>
                <a:gd name="T16" fmla="*/ 5040249 w 25"/>
                <a:gd name="T17" fmla="*/ 47881381 h 19"/>
                <a:gd name="T18" fmla="*/ 5040249 w 25"/>
                <a:gd name="T19" fmla="*/ 5040229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25" y="2"/>
                  </a:lnTo>
                  <a:lnTo>
                    <a:pt x="25" y="19"/>
                  </a:lnTo>
                  <a:lnTo>
                    <a:pt x="2" y="19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3" name="Freeform 927">
              <a:extLst>
                <a:ext uri="{FF2B5EF4-FFF2-40B4-BE49-F238E27FC236}">
                  <a16:creationId xmlns:a16="http://schemas.microsoft.com/office/drawing/2014/main" id="{693B715B-6FFF-AB45-B7BB-E1409F4EB6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8979" y="4235055"/>
              <a:ext cx="27384" cy="20240"/>
            </a:xfrm>
            <a:custGeom>
              <a:avLst/>
              <a:gdLst>
                <a:gd name="T0" fmla="*/ 0 w 23"/>
                <a:gd name="T1" fmla="*/ 0 h 17"/>
                <a:gd name="T2" fmla="*/ 57962006 w 23"/>
                <a:gd name="T3" fmla="*/ 0 h 17"/>
                <a:gd name="T4" fmla="*/ 57962006 w 23"/>
                <a:gd name="T5" fmla="*/ 42841069 h 17"/>
                <a:gd name="T6" fmla="*/ 0 w 23"/>
                <a:gd name="T7" fmla="*/ 42841069 h 17"/>
                <a:gd name="T8" fmla="*/ 0 w 23"/>
                <a:gd name="T9" fmla="*/ 0 h 17"/>
                <a:gd name="T10" fmla="*/ 2519328 w 23"/>
                <a:gd name="T11" fmla="*/ 2519316 h 17"/>
                <a:gd name="T12" fmla="*/ 57962006 w 23"/>
                <a:gd name="T13" fmla="*/ 2519316 h 17"/>
                <a:gd name="T14" fmla="*/ 57962006 w 23"/>
                <a:gd name="T15" fmla="*/ 42841069 h 17"/>
                <a:gd name="T16" fmla="*/ 2519328 w 23"/>
                <a:gd name="T17" fmla="*/ 42841069 h 17"/>
                <a:gd name="T18" fmla="*/ 2519328 w 23"/>
                <a:gd name="T19" fmla="*/ 2519316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" h="17">
                  <a:moveTo>
                    <a:pt x="0" y="0"/>
                  </a:moveTo>
                  <a:lnTo>
                    <a:pt x="23" y="0"/>
                  </a:lnTo>
                  <a:lnTo>
                    <a:pt x="23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23" y="1"/>
                  </a:lnTo>
                  <a:lnTo>
                    <a:pt x="23" y="17"/>
                  </a:lnTo>
                  <a:lnTo>
                    <a:pt x="1" y="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4" name="Freeform 928">
              <a:extLst>
                <a:ext uri="{FF2B5EF4-FFF2-40B4-BE49-F238E27FC236}">
                  <a16:creationId xmlns:a16="http://schemas.microsoft.com/office/drawing/2014/main" id="{A226F97E-6BA7-A24C-8D34-2E884DE03A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0170" y="4236244"/>
              <a:ext cx="26194" cy="19050"/>
            </a:xfrm>
            <a:custGeom>
              <a:avLst/>
              <a:gdLst>
                <a:gd name="T0" fmla="*/ 0 w 22"/>
                <a:gd name="T1" fmla="*/ 0 h 16"/>
                <a:gd name="T2" fmla="*/ 55443438 w 22"/>
                <a:gd name="T3" fmla="*/ 0 h 16"/>
                <a:gd name="T4" fmla="*/ 55443438 w 22"/>
                <a:gd name="T5" fmla="*/ 40322500 h 16"/>
                <a:gd name="T6" fmla="*/ 0 w 22"/>
                <a:gd name="T7" fmla="*/ 40322500 h 16"/>
                <a:gd name="T8" fmla="*/ 0 w 22"/>
                <a:gd name="T9" fmla="*/ 0 h 16"/>
                <a:gd name="T10" fmla="*/ 5040313 w 22"/>
                <a:gd name="T11" fmla="*/ 2520950 h 16"/>
                <a:gd name="T12" fmla="*/ 55443438 w 22"/>
                <a:gd name="T13" fmla="*/ 2520950 h 16"/>
                <a:gd name="T14" fmla="*/ 55443438 w 22"/>
                <a:gd name="T15" fmla="*/ 40322500 h 16"/>
                <a:gd name="T16" fmla="*/ 5040313 w 22"/>
                <a:gd name="T17" fmla="*/ 40322500 h 16"/>
                <a:gd name="T18" fmla="*/ 5040313 w 22"/>
                <a:gd name="T19" fmla="*/ 252095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22" y="0"/>
                  </a:lnTo>
                  <a:lnTo>
                    <a:pt x="22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22" y="1"/>
                  </a:lnTo>
                  <a:lnTo>
                    <a:pt x="22" y="16"/>
                  </a:lnTo>
                  <a:lnTo>
                    <a:pt x="2" y="1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5" name="Freeform 929">
              <a:extLst>
                <a:ext uri="{FF2B5EF4-FFF2-40B4-BE49-F238E27FC236}">
                  <a16:creationId xmlns:a16="http://schemas.microsoft.com/office/drawing/2014/main" id="{1BEEB602-C40F-744C-BF17-4D4E06563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2550" y="4237435"/>
              <a:ext cx="23813" cy="17859"/>
            </a:xfrm>
            <a:custGeom>
              <a:avLst/>
              <a:gdLst>
                <a:gd name="T0" fmla="*/ 0 w 20"/>
                <a:gd name="T1" fmla="*/ 0 h 15"/>
                <a:gd name="T2" fmla="*/ 50403125 w 20"/>
                <a:gd name="T3" fmla="*/ 0 h 15"/>
                <a:gd name="T4" fmla="*/ 50403125 w 20"/>
                <a:gd name="T5" fmla="*/ 37800756 h 15"/>
                <a:gd name="T6" fmla="*/ 0 w 20"/>
                <a:gd name="T7" fmla="*/ 37800756 h 15"/>
                <a:gd name="T8" fmla="*/ 0 w 20"/>
                <a:gd name="T9" fmla="*/ 0 h 15"/>
                <a:gd name="T10" fmla="*/ 7561263 w 20"/>
                <a:gd name="T11" fmla="*/ 5040207 h 15"/>
                <a:gd name="T12" fmla="*/ 50403125 w 20"/>
                <a:gd name="T13" fmla="*/ 5040207 h 15"/>
                <a:gd name="T14" fmla="*/ 50403125 w 20"/>
                <a:gd name="T15" fmla="*/ 37800756 h 15"/>
                <a:gd name="T16" fmla="*/ 7561263 w 20"/>
                <a:gd name="T17" fmla="*/ 37800756 h 15"/>
                <a:gd name="T18" fmla="*/ 7561263 w 20"/>
                <a:gd name="T19" fmla="*/ 504020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5">
                  <a:moveTo>
                    <a:pt x="0" y="0"/>
                  </a:moveTo>
                  <a:lnTo>
                    <a:pt x="20" y="0"/>
                  </a:lnTo>
                  <a:lnTo>
                    <a:pt x="20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20" y="2"/>
                  </a:lnTo>
                  <a:lnTo>
                    <a:pt x="20" y="15"/>
                  </a:lnTo>
                  <a:lnTo>
                    <a:pt x="3" y="15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6" name="Freeform 930">
              <a:extLst>
                <a:ext uri="{FF2B5EF4-FFF2-40B4-BE49-F238E27FC236}">
                  <a16:creationId xmlns:a16="http://schemas.microsoft.com/office/drawing/2014/main" id="{FB274D07-F715-B143-90C4-A82B2A68B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6124" y="4239817"/>
              <a:ext cx="20240" cy="15478"/>
            </a:xfrm>
            <a:custGeom>
              <a:avLst/>
              <a:gdLst>
                <a:gd name="T0" fmla="*/ 0 w 17"/>
                <a:gd name="T1" fmla="*/ 0 h 13"/>
                <a:gd name="T2" fmla="*/ 42841069 w 17"/>
                <a:gd name="T3" fmla="*/ 0 h 13"/>
                <a:gd name="T4" fmla="*/ 42841069 w 17"/>
                <a:gd name="T5" fmla="*/ 32760444 h 13"/>
                <a:gd name="T6" fmla="*/ 0 w 17"/>
                <a:gd name="T7" fmla="*/ 32760444 h 13"/>
                <a:gd name="T8" fmla="*/ 0 w 17"/>
                <a:gd name="T9" fmla="*/ 0 h 13"/>
                <a:gd name="T10" fmla="*/ 5040219 w 17"/>
                <a:gd name="T11" fmla="*/ 5040190 h 13"/>
                <a:gd name="T12" fmla="*/ 42841069 w 17"/>
                <a:gd name="T13" fmla="*/ 5040190 h 13"/>
                <a:gd name="T14" fmla="*/ 42841069 w 17"/>
                <a:gd name="T15" fmla="*/ 32760444 h 13"/>
                <a:gd name="T16" fmla="*/ 5040219 w 17"/>
                <a:gd name="T17" fmla="*/ 32760444 h 13"/>
                <a:gd name="T18" fmla="*/ 5040219 w 17"/>
                <a:gd name="T19" fmla="*/ 504019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3">
                  <a:moveTo>
                    <a:pt x="0" y="0"/>
                  </a:moveTo>
                  <a:lnTo>
                    <a:pt x="17" y="0"/>
                  </a:lnTo>
                  <a:lnTo>
                    <a:pt x="1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17" y="2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7" name="Freeform 931">
              <a:extLst>
                <a:ext uri="{FF2B5EF4-FFF2-40B4-BE49-F238E27FC236}">
                  <a16:creationId xmlns:a16="http://schemas.microsoft.com/office/drawing/2014/main" id="{B86F93E4-E52B-344D-8DCB-B5F03AFE72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8504" y="4242197"/>
              <a:ext cx="17859" cy="13097"/>
            </a:xfrm>
            <a:custGeom>
              <a:avLst/>
              <a:gdLst>
                <a:gd name="T0" fmla="*/ 0 w 15"/>
                <a:gd name="T1" fmla="*/ 0 h 11"/>
                <a:gd name="T2" fmla="*/ 37800756 w 15"/>
                <a:gd name="T3" fmla="*/ 0 h 11"/>
                <a:gd name="T4" fmla="*/ 37800756 w 15"/>
                <a:gd name="T5" fmla="*/ 27720131 h 11"/>
                <a:gd name="T6" fmla="*/ 0 w 15"/>
                <a:gd name="T7" fmla="*/ 27720131 h 11"/>
                <a:gd name="T8" fmla="*/ 0 w 15"/>
                <a:gd name="T9" fmla="*/ 0 h 11"/>
                <a:gd name="T10" fmla="*/ 2519310 w 15"/>
                <a:gd name="T11" fmla="*/ 2519290 h 11"/>
                <a:gd name="T12" fmla="*/ 37800756 w 15"/>
                <a:gd name="T13" fmla="*/ 2519290 h 11"/>
                <a:gd name="T14" fmla="*/ 37800756 w 15"/>
                <a:gd name="T15" fmla="*/ 27720131 h 11"/>
                <a:gd name="T16" fmla="*/ 2519310 w 15"/>
                <a:gd name="T17" fmla="*/ 27720131 h 11"/>
                <a:gd name="T18" fmla="*/ 2519310 w 15"/>
                <a:gd name="T19" fmla="*/ 251929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">
                  <a:moveTo>
                    <a:pt x="0" y="0"/>
                  </a:moveTo>
                  <a:lnTo>
                    <a:pt x="15" y="0"/>
                  </a:lnTo>
                  <a:lnTo>
                    <a:pt x="15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15" y="1"/>
                  </a:lnTo>
                  <a:lnTo>
                    <a:pt x="15" y="11"/>
                  </a:lnTo>
                  <a:lnTo>
                    <a:pt x="1" y="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8" name="Freeform 932">
              <a:extLst>
                <a:ext uri="{FF2B5EF4-FFF2-40B4-BE49-F238E27FC236}">
                  <a16:creationId xmlns:a16="http://schemas.microsoft.com/office/drawing/2014/main" id="{4FE6AF3F-AD27-9A41-8FC7-4BE8CF8CE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9695" y="4243389"/>
              <a:ext cx="16669" cy="11906"/>
            </a:xfrm>
            <a:custGeom>
              <a:avLst/>
              <a:gdLst>
                <a:gd name="T0" fmla="*/ 0 w 14"/>
                <a:gd name="T1" fmla="*/ 0 h 10"/>
                <a:gd name="T2" fmla="*/ 35282188 w 14"/>
                <a:gd name="T3" fmla="*/ 0 h 10"/>
                <a:gd name="T4" fmla="*/ 35282188 w 14"/>
                <a:gd name="T5" fmla="*/ 25201563 h 10"/>
                <a:gd name="T6" fmla="*/ 0 w 14"/>
                <a:gd name="T7" fmla="*/ 25201563 h 10"/>
                <a:gd name="T8" fmla="*/ 0 w 14"/>
                <a:gd name="T9" fmla="*/ 0 h 10"/>
                <a:gd name="T10" fmla="*/ 5040313 w 14"/>
                <a:gd name="T11" fmla="*/ 2520950 h 10"/>
                <a:gd name="T12" fmla="*/ 35282188 w 14"/>
                <a:gd name="T13" fmla="*/ 2520950 h 10"/>
                <a:gd name="T14" fmla="*/ 35282188 w 14"/>
                <a:gd name="T15" fmla="*/ 25201563 h 10"/>
                <a:gd name="T16" fmla="*/ 5040313 w 14"/>
                <a:gd name="T17" fmla="*/ 25201563 h 10"/>
                <a:gd name="T18" fmla="*/ 5040313 w 14"/>
                <a:gd name="T19" fmla="*/ 252095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" h="10">
                  <a:moveTo>
                    <a:pt x="0" y="0"/>
                  </a:moveTo>
                  <a:lnTo>
                    <a:pt x="14" y="0"/>
                  </a:lnTo>
                  <a:lnTo>
                    <a:pt x="14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14" y="1"/>
                  </a:lnTo>
                  <a:lnTo>
                    <a:pt x="14" y="10"/>
                  </a:lnTo>
                  <a:lnTo>
                    <a:pt x="2" y="1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39" name="Freeform 933">
              <a:extLst>
                <a:ext uri="{FF2B5EF4-FFF2-40B4-BE49-F238E27FC236}">
                  <a16:creationId xmlns:a16="http://schemas.microsoft.com/office/drawing/2014/main" id="{6854C550-66D0-1C4A-9B9A-254B5DA24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2075" y="4244580"/>
              <a:ext cx="14288" cy="10715"/>
            </a:xfrm>
            <a:custGeom>
              <a:avLst/>
              <a:gdLst>
                <a:gd name="T0" fmla="*/ 0 w 12"/>
                <a:gd name="T1" fmla="*/ 0 h 9"/>
                <a:gd name="T2" fmla="*/ 30241875 w 12"/>
                <a:gd name="T3" fmla="*/ 0 h 9"/>
                <a:gd name="T4" fmla="*/ 30241875 w 12"/>
                <a:gd name="T5" fmla="*/ 22679819 h 9"/>
                <a:gd name="T6" fmla="*/ 0 w 12"/>
                <a:gd name="T7" fmla="*/ 22679819 h 9"/>
                <a:gd name="T8" fmla="*/ 0 w 12"/>
                <a:gd name="T9" fmla="*/ 0 h 9"/>
                <a:gd name="T10" fmla="*/ 7561263 w 12"/>
                <a:gd name="T11" fmla="*/ 5040136 h 9"/>
                <a:gd name="T12" fmla="*/ 30241875 w 12"/>
                <a:gd name="T13" fmla="*/ 5040136 h 9"/>
                <a:gd name="T14" fmla="*/ 30241875 w 12"/>
                <a:gd name="T15" fmla="*/ 22679819 h 9"/>
                <a:gd name="T16" fmla="*/ 7561263 w 12"/>
                <a:gd name="T17" fmla="*/ 22679819 h 9"/>
                <a:gd name="T18" fmla="*/ 7561263 w 12"/>
                <a:gd name="T19" fmla="*/ 5040136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9">
                  <a:moveTo>
                    <a:pt x="0" y="0"/>
                  </a:move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3" y="2"/>
                  </a:moveTo>
                  <a:lnTo>
                    <a:pt x="12" y="2"/>
                  </a:lnTo>
                  <a:lnTo>
                    <a:pt x="12" y="9"/>
                  </a:lnTo>
                  <a:lnTo>
                    <a:pt x="3" y="9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0" name="Freeform 934">
              <a:extLst>
                <a:ext uri="{FF2B5EF4-FFF2-40B4-BE49-F238E27FC236}">
                  <a16:creationId xmlns:a16="http://schemas.microsoft.com/office/drawing/2014/main" id="{91497B35-D6E2-404E-83F9-F27B3C38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5649" y="4246960"/>
              <a:ext cx="10715" cy="8334"/>
            </a:xfrm>
            <a:custGeom>
              <a:avLst/>
              <a:gdLst>
                <a:gd name="T0" fmla="*/ 0 w 9"/>
                <a:gd name="T1" fmla="*/ 0 h 7"/>
                <a:gd name="T2" fmla="*/ 22679819 w 9"/>
                <a:gd name="T3" fmla="*/ 0 h 7"/>
                <a:gd name="T4" fmla="*/ 22679819 w 9"/>
                <a:gd name="T5" fmla="*/ 17639506 h 7"/>
                <a:gd name="T6" fmla="*/ 0 w 9"/>
                <a:gd name="T7" fmla="*/ 17639506 h 7"/>
                <a:gd name="T8" fmla="*/ 0 w 9"/>
                <a:gd name="T9" fmla="*/ 0 h 7"/>
                <a:gd name="T10" fmla="*/ 2519274 w 9"/>
                <a:gd name="T11" fmla="*/ 2519249 h 7"/>
                <a:gd name="T12" fmla="*/ 22679819 w 9"/>
                <a:gd name="T13" fmla="*/ 2519249 h 7"/>
                <a:gd name="T14" fmla="*/ 22679819 w 9"/>
                <a:gd name="T15" fmla="*/ 17639506 h 7"/>
                <a:gd name="T16" fmla="*/ 2519274 w 9"/>
                <a:gd name="T17" fmla="*/ 17639506 h 7"/>
                <a:gd name="T18" fmla="*/ 2519274 w 9"/>
                <a:gd name="T19" fmla="*/ 2519249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lnTo>
                    <a:pt x="9" y="0"/>
                  </a:lnTo>
                  <a:lnTo>
                    <a:pt x="9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1" y="1"/>
                  </a:moveTo>
                  <a:lnTo>
                    <a:pt x="9" y="1"/>
                  </a:lnTo>
                  <a:lnTo>
                    <a:pt x="9" y="7"/>
                  </a:lnTo>
                  <a:lnTo>
                    <a:pt x="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1" name="Freeform 935">
              <a:extLst>
                <a:ext uri="{FF2B5EF4-FFF2-40B4-BE49-F238E27FC236}">
                  <a16:creationId xmlns:a16="http://schemas.microsoft.com/office/drawing/2014/main" id="{6B52665F-B92A-EA4E-BCD1-3A481EBA16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6838" y="4248151"/>
              <a:ext cx="9525" cy="7144"/>
            </a:xfrm>
            <a:custGeom>
              <a:avLst/>
              <a:gdLst>
                <a:gd name="T0" fmla="*/ 0 w 8"/>
                <a:gd name="T1" fmla="*/ 0 h 6"/>
                <a:gd name="T2" fmla="*/ 20161250 w 8"/>
                <a:gd name="T3" fmla="*/ 0 h 6"/>
                <a:gd name="T4" fmla="*/ 20161250 w 8"/>
                <a:gd name="T5" fmla="*/ 15120938 h 6"/>
                <a:gd name="T6" fmla="*/ 0 w 8"/>
                <a:gd name="T7" fmla="*/ 15120938 h 6"/>
                <a:gd name="T8" fmla="*/ 0 w 8"/>
                <a:gd name="T9" fmla="*/ 0 h 6"/>
                <a:gd name="T10" fmla="*/ 5040313 w 8"/>
                <a:gd name="T11" fmla="*/ 5040313 h 6"/>
                <a:gd name="T12" fmla="*/ 20161250 w 8"/>
                <a:gd name="T13" fmla="*/ 5040313 h 6"/>
                <a:gd name="T14" fmla="*/ 20161250 w 8"/>
                <a:gd name="T15" fmla="*/ 15120938 h 6"/>
                <a:gd name="T16" fmla="*/ 5040313 w 8"/>
                <a:gd name="T17" fmla="*/ 15120938 h 6"/>
                <a:gd name="T18" fmla="*/ 5040313 w 8"/>
                <a:gd name="T19" fmla="*/ 504031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2" y="2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2" y="6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2" name="Freeform 936">
              <a:extLst>
                <a:ext uri="{FF2B5EF4-FFF2-40B4-BE49-F238E27FC236}">
                  <a16:creationId xmlns:a16="http://schemas.microsoft.com/office/drawing/2014/main" id="{340CD801-591A-D54B-A70C-579F20278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9220" y="4250531"/>
              <a:ext cx="7144" cy="4763"/>
            </a:xfrm>
            <a:custGeom>
              <a:avLst/>
              <a:gdLst>
                <a:gd name="T0" fmla="*/ 0 w 6"/>
                <a:gd name="T1" fmla="*/ 0 h 4"/>
                <a:gd name="T2" fmla="*/ 15120938 w 6"/>
                <a:gd name="T3" fmla="*/ 0 h 4"/>
                <a:gd name="T4" fmla="*/ 15120938 w 6"/>
                <a:gd name="T5" fmla="*/ 10080625 h 4"/>
                <a:gd name="T6" fmla="*/ 0 w 6"/>
                <a:gd name="T7" fmla="*/ 10080625 h 4"/>
                <a:gd name="T8" fmla="*/ 0 w 6"/>
                <a:gd name="T9" fmla="*/ 0 h 4"/>
                <a:gd name="T10" fmla="*/ 7561263 w 6"/>
                <a:gd name="T11" fmla="*/ 2520950 h 4"/>
                <a:gd name="T12" fmla="*/ 15120938 w 6"/>
                <a:gd name="T13" fmla="*/ 2520950 h 4"/>
                <a:gd name="T14" fmla="*/ 15120938 w 6"/>
                <a:gd name="T15" fmla="*/ 10080625 h 4"/>
                <a:gd name="T16" fmla="*/ 7561263 w 6"/>
                <a:gd name="T17" fmla="*/ 10080625 h 4"/>
                <a:gd name="T18" fmla="*/ 7561263 w 6"/>
                <a:gd name="T19" fmla="*/ 252095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3" y="1"/>
                  </a:moveTo>
                  <a:lnTo>
                    <a:pt x="6" y="1"/>
                  </a:lnTo>
                  <a:lnTo>
                    <a:pt x="6" y="4"/>
                  </a:lnTo>
                  <a:lnTo>
                    <a:pt x="3" y="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3" name="Freeform 937">
              <a:extLst>
                <a:ext uri="{FF2B5EF4-FFF2-40B4-BE49-F238E27FC236}">
                  <a16:creationId xmlns:a16="http://schemas.microsoft.com/office/drawing/2014/main" id="{BE506312-5D61-D74A-AD78-4E75F317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2791" y="4251722"/>
              <a:ext cx="3572" cy="3572"/>
            </a:xfrm>
            <a:custGeom>
              <a:avLst/>
              <a:gdLst>
                <a:gd name="T0" fmla="*/ 0 w 3"/>
                <a:gd name="T1" fmla="*/ 0 h 3"/>
                <a:gd name="T2" fmla="*/ 7558881 w 3"/>
                <a:gd name="T3" fmla="*/ 0 h 3"/>
                <a:gd name="T4" fmla="*/ 7558881 w 3"/>
                <a:gd name="T5" fmla="*/ 7558881 h 3"/>
                <a:gd name="T6" fmla="*/ 0 w 3"/>
                <a:gd name="T7" fmla="*/ 7558881 h 3"/>
                <a:gd name="T8" fmla="*/ 0 w 3"/>
                <a:gd name="T9" fmla="*/ 0 h 3"/>
                <a:gd name="T10" fmla="*/ 5039783 w 3"/>
                <a:gd name="T11" fmla="*/ 2519098 h 3"/>
                <a:gd name="T12" fmla="*/ 7558881 w 3"/>
                <a:gd name="T13" fmla="*/ 2519098 h 3"/>
                <a:gd name="T14" fmla="*/ 7558881 w 3"/>
                <a:gd name="T15" fmla="*/ 7558881 h 3"/>
                <a:gd name="T16" fmla="*/ 5039783 w 3"/>
                <a:gd name="T17" fmla="*/ 7558881 h 3"/>
                <a:gd name="T18" fmla="*/ 5039783 w 3"/>
                <a:gd name="T19" fmla="*/ 2519098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2" y="1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4" name="Freeform 938">
              <a:extLst>
                <a:ext uri="{FF2B5EF4-FFF2-40B4-BE49-F238E27FC236}">
                  <a16:creationId xmlns:a16="http://schemas.microsoft.com/office/drawing/2014/main" id="{C9DD67A3-4E58-084B-B1B3-62BF2C398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5174" y="4252914"/>
              <a:ext cx="1190" cy="2381"/>
            </a:xfrm>
            <a:custGeom>
              <a:avLst/>
              <a:gdLst>
                <a:gd name="T0" fmla="*/ 0 w 1"/>
                <a:gd name="T1" fmla="*/ 0 h 2"/>
                <a:gd name="T2" fmla="*/ 2518569 w 1"/>
                <a:gd name="T3" fmla="*/ 0 h 2"/>
                <a:gd name="T4" fmla="*/ 2518569 w 1"/>
                <a:gd name="T5" fmla="*/ 5040313 h 2"/>
                <a:gd name="T6" fmla="*/ 0 w 1"/>
                <a:gd name="T7" fmla="*/ 5040313 h 2"/>
                <a:gd name="T8" fmla="*/ 0 w 1"/>
                <a:gd name="T9" fmla="*/ 0 h 2"/>
                <a:gd name="T10" fmla="*/ 2518569 w 1"/>
                <a:gd name="T11" fmla="*/ 5040313 h 2"/>
                <a:gd name="T12" fmla="*/ 2518569 w 1"/>
                <a:gd name="T13" fmla="*/ 5040313 h 2"/>
                <a:gd name="T14" fmla="*/ 2518569 w 1"/>
                <a:gd name="T15" fmla="*/ 5040313 h 2"/>
                <a:gd name="T16" fmla="*/ 2518569 w 1"/>
                <a:gd name="T17" fmla="*/ 5040313 h 2"/>
                <a:gd name="T18" fmla="*/ 2518569 w 1"/>
                <a:gd name="T19" fmla="*/ 5040313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5" name="Line 939">
              <a:extLst>
                <a:ext uri="{FF2B5EF4-FFF2-40B4-BE49-F238E27FC236}">
                  <a16:creationId xmlns:a16="http://schemas.microsoft.com/office/drawing/2014/main" id="{ABB3C581-0144-6A47-8A88-C4C560261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7061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6" name="Line 940">
              <a:extLst>
                <a:ext uri="{FF2B5EF4-FFF2-40B4-BE49-F238E27FC236}">
                  <a16:creationId xmlns:a16="http://schemas.microsoft.com/office/drawing/2014/main" id="{F45B252D-E89D-7745-9F77-AB13AAFCE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486" y="4271964"/>
              <a:ext cx="1190" cy="119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7" name="Line 941">
              <a:extLst>
                <a:ext uri="{FF2B5EF4-FFF2-40B4-BE49-F238E27FC236}">
                  <a16:creationId xmlns:a16="http://schemas.microsoft.com/office/drawing/2014/main" id="{2654CC9B-BCB3-4A4B-AB29-B8ED5016B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5147" y="4271963"/>
              <a:ext cx="222647" cy="11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8" name="Freeform 942">
              <a:extLst>
                <a:ext uri="{FF2B5EF4-FFF2-40B4-BE49-F238E27FC236}">
                  <a16:creationId xmlns:a16="http://schemas.microsoft.com/office/drawing/2014/main" id="{C83AB299-92E3-5A42-89F2-CD3D112D8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9525"/>
            </a:xfrm>
            <a:custGeom>
              <a:avLst/>
              <a:gdLst>
                <a:gd name="T0" fmla="*/ 0 w 24"/>
                <a:gd name="T1" fmla="*/ 0 h 8"/>
                <a:gd name="T2" fmla="*/ 60483750 w 24"/>
                <a:gd name="T3" fmla="*/ 0 h 8"/>
                <a:gd name="T4" fmla="*/ 60483750 w 24"/>
                <a:gd name="T5" fmla="*/ 20161250 h 8"/>
                <a:gd name="T6" fmla="*/ 0 w 24"/>
                <a:gd name="T7" fmla="*/ 20161250 h 8"/>
                <a:gd name="T8" fmla="*/ 0 w 24"/>
                <a:gd name="T9" fmla="*/ 0 h 8"/>
                <a:gd name="T10" fmla="*/ 0 w 24"/>
                <a:gd name="T11" fmla="*/ 0 h 8"/>
                <a:gd name="T12" fmla="*/ 60483750 w 24"/>
                <a:gd name="T13" fmla="*/ 0 h 8"/>
                <a:gd name="T14" fmla="*/ 60483750 w 24"/>
                <a:gd name="T15" fmla="*/ 17641888 h 8"/>
                <a:gd name="T16" fmla="*/ 0 w 24"/>
                <a:gd name="T17" fmla="*/ 17641888 h 8"/>
                <a:gd name="T18" fmla="*/ 0 w 24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8">
                  <a:moveTo>
                    <a:pt x="0" y="0"/>
                  </a:moveTo>
                  <a:lnTo>
                    <a:pt x="24" y="0"/>
                  </a:lnTo>
                  <a:lnTo>
                    <a:pt x="24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49" name="Freeform 943">
              <a:extLst>
                <a:ext uri="{FF2B5EF4-FFF2-40B4-BE49-F238E27FC236}">
                  <a16:creationId xmlns:a16="http://schemas.microsoft.com/office/drawing/2014/main" id="{3E106655-B153-0D45-9345-4837E095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8334"/>
            </a:xfrm>
            <a:custGeom>
              <a:avLst/>
              <a:gdLst>
                <a:gd name="T0" fmla="*/ 0 w 24"/>
                <a:gd name="T1" fmla="*/ 0 h 7"/>
                <a:gd name="T2" fmla="*/ 60483750 w 24"/>
                <a:gd name="T3" fmla="*/ 0 h 7"/>
                <a:gd name="T4" fmla="*/ 60483750 w 24"/>
                <a:gd name="T5" fmla="*/ 17639506 h 7"/>
                <a:gd name="T6" fmla="*/ 0 w 24"/>
                <a:gd name="T7" fmla="*/ 17639506 h 7"/>
                <a:gd name="T8" fmla="*/ 0 w 24"/>
                <a:gd name="T9" fmla="*/ 0 h 7"/>
                <a:gd name="T10" fmla="*/ 0 w 24"/>
                <a:gd name="T11" fmla="*/ 0 h 7"/>
                <a:gd name="T12" fmla="*/ 60483750 w 24"/>
                <a:gd name="T13" fmla="*/ 0 h 7"/>
                <a:gd name="T14" fmla="*/ 60483750 w 24"/>
                <a:gd name="T15" fmla="*/ 12599421 h 7"/>
                <a:gd name="T16" fmla="*/ 0 w 24"/>
                <a:gd name="T17" fmla="*/ 12599421 h 7"/>
                <a:gd name="T18" fmla="*/ 0 w 24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7">
                  <a:moveTo>
                    <a:pt x="0" y="0"/>
                  </a:moveTo>
                  <a:lnTo>
                    <a:pt x="24" y="0"/>
                  </a:lnTo>
                  <a:lnTo>
                    <a:pt x="24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0" name="Freeform 944">
              <a:extLst>
                <a:ext uri="{FF2B5EF4-FFF2-40B4-BE49-F238E27FC236}">
                  <a16:creationId xmlns:a16="http://schemas.microsoft.com/office/drawing/2014/main" id="{9C721276-4409-BA40-8407-AF872AA82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5953"/>
            </a:xfrm>
            <a:custGeom>
              <a:avLst/>
              <a:gdLst>
                <a:gd name="T0" fmla="*/ 0 w 24"/>
                <a:gd name="T1" fmla="*/ 0 h 5"/>
                <a:gd name="T2" fmla="*/ 60483750 w 24"/>
                <a:gd name="T3" fmla="*/ 0 h 5"/>
                <a:gd name="T4" fmla="*/ 60483750 w 24"/>
                <a:gd name="T5" fmla="*/ 12599194 h 5"/>
                <a:gd name="T6" fmla="*/ 0 w 24"/>
                <a:gd name="T7" fmla="*/ 12599194 h 5"/>
                <a:gd name="T8" fmla="*/ 0 w 24"/>
                <a:gd name="T9" fmla="*/ 0 h 5"/>
                <a:gd name="T10" fmla="*/ 0 w 24"/>
                <a:gd name="T11" fmla="*/ 0 h 5"/>
                <a:gd name="T12" fmla="*/ 60483750 w 24"/>
                <a:gd name="T13" fmla="*/ 0 h 5"/>
                <a:gd name="T14" fmla="*/ 60483750 w 24"/>
                <a:gd name="T15" fmla="*/ 7559199 h 5"/>
                <a:gd name="T16" fmla="*/ 0 w 24"/>
                <a:gd name="T17" fmla="*/ 7559199 h 5"/>
                <a:gd name="T18" fmla="*/ 0 w 24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5">
                  <a:moveTo>
                    <a:pt x="0" y="0"/>
                  </a:moveTo>
                  <a:lnTo>
                    <a:pt x="24" y="0"/>
                  </a:lnTo>
                  <a:lnTo>
                    <a:pt x="24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1" name="Freeform 945">
              <a:extLst>
                <a:ext uri="{FF2B5EF4-FFF2-40B4-BE49-F238E27FC236}">
                  <a16:creationId xmlns:a16="http://schemas.microsoft.com/office/drawing/2014/main" id="{9F6AFB0B-A5D7-B346-B90C-CEFCF93A5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5"/>
              <a:ext cx="28575" cy="3572"/>
            </a:xfrm>
            <a:custGeom>
              <a:avLst/>
              <a:gdLst>
                <a:gd name="T0" fmla="*/ 0 w 24"/>
                <a:gd name="T1" fmla="*/ 0 h 3"/>
                <a:gd name="T2" fmla="*/ 60483750 w 24"/>
                <a:gd name="T3" fmla="*/ 0 h 3"/>
                <a:gd name="T4" fmla="*/ 60483750 w 24"/>
                <a:gd name="T5" fmla="*/ 7558881 h 3"/>
                <a:gd name="T6" fmla="*/ 0 w 24"/>
                <a:gd name="T7" fmla="*/ 7558881 h 3"/>
                <a:gd name="T8" fmla="*/ 0 w 24"/>
                <a:gd name="T9" fmla="*/ 0 h 3"/>
                <a:gd name="T10" fmla="*/ 0 w 24"/>
                <a:gd name="T11" fmla="*/ 0 h 3"/>
                <a:gd name="T12" fmla="*/ 60483750 w 24"/>
                <a:gd name="T13" fmla="*/ 0 h 3"/>
                <a:gd name="T14" fmla="*/ 60483750 w 24"/>
                <a:gd name="T15" fmla="*/ 5039783 h 3"/>
                <a:gd name="T16" fmla="*/ 0 w 24"/>
                <a:gd name="T17" fmla="*/ 5039783 h 3"/>
                <a:gd name="T18" fmla="*/ 0 w 24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3">
                  <a:moveTo>
                    <a:pt x="0" y="0"/>
                  </a:moveTo>
                  <a:lnTo>
                    <a:pt x="24" y="0"/>
                  </a:lnTo>
                  <a:lnTo>
                    <a:pt x="2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2" name="Freeform 946">
              <a:extLst>
                <a:ext uri="{FF2B5EF4-FFF2-40B4-BE49-F238E27FC236}">
                  <a16:creationId xmlns:a16="http://schemas.microsoft.com/office/drawing/2014/main" id="{FAD9D211-73C0-054F-9DF1-679C8EA81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2381"/>
            </a:xfrm>
            <a:custGeom>
              <a:avLst/>
              <a:gdLst>
                <a:gd name="T0" fmla="*/ 0 w 24"/>
                <a:gd name="T1" fmla="*/ 0 h 2"/>
                <a:gd name="T2" fmla="*/ 60483750 w 24"/>
                <a:gd name="T3" fmla="*/ 0 h 2"/>
                <a:gd name="T4" fmla="*/ 60483750 w 24"/>
                <a:gd name="T5" fmla="*/ 5040313 h 2"/>
                <a:gd name="T6" fmla="*/ 0 w 24"/>
                <a:gd name="T7" fmla="*/ 5040313 h 2"/>
                <a:gd name="T8" fmla="*/ 0 w 24"/>
                <a:gd name="T9" fmla="*/ 0 h 2"/>
                <a:gd name="T10" fmla="*/ 0 w 24"/>
                <a:gd name="T11" fmla="*/ 0 h 2"/>
                <a:gd name="T12" fmla="*/ 60483750 w 24"/>
                <a:gd name="T13" fmla="*/ 0 h 2"/>
                <a:gd name="T14" fmla="*/ 60483750 w 24"/>
                <a:gd name="T15" fmla="*/ 0 h 2"/>
                <a:gd name="T16" fmla="*/ 0 w 24"/>
                <a:gd name="T17" fmla="*/ 0 h 2"/>
                <a:gd name="T18" fmla="*/ 0 w 24"/>
                <a:gd name="T19" fmla="*/ 0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">
                  <a:moveTo>
                    <a:pt x="0" y="0"/>
                  </a:moveTo>
                  <a:lnTo>
                    <a:pt x="24" y="0"/>
                  </a:lnTo>
                  <a:lnTo>
                    <a:pt x="24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3" name="Freeform 947">
              <a:extLst>
                <a:ext uri="{FF2B5EF4-FFF2-40B4-BE49-F238E27FC236}">
                  <a16:creationId xmlns:a16="http://schemas.microsoft.com/office/drawing/2014/main" id="{1D4B3328-DAE2-0E42-AEF5-4178F8C36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4216" y="4313636"/>
              <a:ext cx="28575" cy="1190"/>
            </a:xfrm>
            <a:custGeom>
              <a:avLst/>
              <a:gdLst>
                <a:gd name="T0" fmla="*/ 0 w 24"/>
                <a:gd name="T1" fmla="*/ 0 h 1"/>
                <a:gd name="T2" fmla="*/ 60483750 w 24"/>
                <a:gd name="T3" fmla="*/ 0 h 1"/>
                <a:gd name="T4" fmla="*/ 60483750 w 24"/>
                <a:gd name="T5" fmla="*/ 0 h 1"/>
                <a:gd name="T6" fmla="*/ 0 w 24"/>
                <a:gd name="T7" fmla="*/ 0 h 1"/>
                <a:gd name="T8" fmla="*/ 0 w 24"/>
                <a:gd name="T9" fmla="*/ 0 h 1"/>
                <a:gd name="T10" fmla="*/ 0 w 24"/>
                <a:gd name="T11" fmla="*/ 0 h 1"/>
                <a:gd name="T12" fmla="*/ 60483750 w 24"/>
                <a:gd name="T13" fmla="*/ 0 h 1"/>
                <a:gd name="T14" fmla="*/ 60483750 w 24"/>
                <a:gd name="T15" fmla="*/ 0 h 1"/>
                <a:gd name="T16" fmla="*/ 0 w 24"/>
                <a:gd name="T17" fmla="*/ 0 h 1"/>
                <a:gd name="T18" fmla="*/ 0 w 24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"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4" name="Rectangle 948">
              <a:extLst>
                <a:ext uri="{FF2B5EF4-FFF2-40B4-BE49-F238E27FC236}">
                  <a16:creationId xmlns:a16="http://schemas.microsoft.com/office/drawing/2014/main" id="{012FAA69-54E9-BD43-ABAE-C8DAA0EA9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4" y="4316016"/>
              <a:ext cx="64294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55" name="Freeform 949">
              <a:extLst>
                <a:ext uri="{FF2B5EF4-FFF2-40B4-BE49-F238E27FC236}">
                  <a16:creationId xmlns:a16="http://schemas.microsoft.com/office/drawing/2014/main" id="{EE981048-AEA2-2243-A516-D015BCA781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7762" y="4307682"/>
              <a:ext cx="34529" cy="16669"/>
            </a:xfrm>
            <a:custGeom>
              <a:avLst/>
              <a:gdLst>
                <a:gd name="T0" fmla="*/ 0 w 29"/>
                <a:gd name="T1" fmla="*/ 0 h 14"/>
                <a:gd name="T2" fmla="*/ 73086119 w 29"/>
                <a:gd name="T3" fmla="*/ 0 h 14"/>
                <a:gd name="T4" fmla="*/ 73086119 w 29"/>
                <a:gd name="T5" fmla="*/ 35282188 h 14"/>
                <a:gd name="T6" fmla="*/ 0 w 29"/>
                <a:gd name="T7" fmla="*/ 35282188 h 14"/>
                <a:gd name="T8" fmla="*/ 0 w 29"/>
                <a:gd name="T9" fmla="*/ 0 h 14"/>
                <a:gd name="T10" fmla="*/ 5040367 w 29"/>
                <a:gd name="T11" fmla="*/ 0 h 14"/>
                <a:gd name="T12" fmla="*/ 68045752 w 29"/>
                <a:gd name="T13" fmla="*/ 0 h 14"/>
                <a:gd name="T14" fmla="*/ 68045752 w 29"/>
                <a:gd name="T15" fmla="*/ 35282188 h 14"/>
                <a:gd name="T16" fmla="*/ 5040367 w 29"/>
                <a:gd name="T17" fmla="*/ 35282188 h 14"/>
                <a:gd name="T18" fmla="*/ 5040367 w 2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14">
                  <a:moveTo>
                    <a:pt x="0" y="0"/>
                  </a:moveTo>
                  <a:lnTo>
                    <a:pt x="29" y="0"/>
                  </a:lnTo>
                  <a:lnTo>
                    <a:pt x="2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7" y="0"/>
                  </a:lnTo>
                  <a:lnTo>
                    <a:pt x="2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6" name="Freeform 950">
              <a:extLst>
                <a:ext uri="{FF2B5EF4-FFF2-40B4-BE49-F238E27FC236}">
                  <a16:creationId xmlns:a16="http://schemas.microsoft.com/office/drawing/2014/main" id="{9A3913C3-81E9-B042-AC08-077E7E6FE9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144" y="4307682"/>
              <a:ext cx="29766" cy="16669"/>
            </a:xfrm>
            <a:custGeom>
              <a:avLst/>
              <a:gdLst>
                <a:gd name="T0" fmla="*/ 0 w 25"/>
                <a:gd name="T1" fmla="*/ 0 h 14"/>
                <a:gd name="T2" fmla="*/ 63005494 w 25"/>
                <a:gd name="T3" fmla="*/ 0 h 14"/>
                <a:gd name="T4" fmla="*/ 63005494 w 25"/>
                <a:gd name="T5" fmla="*/ 35282188 h 14"/>
                <a:gd name="T6" fmla="*/ 0 w 25"/>
                <a:gd name="T7" fmla="*/ 35282188 h 14"/>
                <a:gd name="T8" fmla="*/ 0 w 25"/>
                <a:gd name="T9" fmla="*/ 0 h 14"/>
                <a:gd name="T10" fmla="*/ 5040376 w 25"/>
                <a:gd name="T11" fmla="*/ 0 h 14"/>
                <a:gd name="T12" fmla="*/ 60484512 w 25"/>
                <a:gd name="T13" fmla="*/ 0 h 14"/>
                <a:gd name="T14" fmla="*/ 60484512 w 25"/>
                <a:gd name="T15" fmla="*/ 35282188 h 14"/>
                <a:gd name="T16" fmla="*/ 5040376 w 25"/>
                <a:gd name="T17" fmla="*/ 35282188 h 14"/>
                <a:gd name="T18" fmla="*/ 5040376 w 2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4">
                  <a:moveTo>
                    <a:pt x="0" y="0"/>
                  </a:moveTo>
                  <a:lnTo>
                    <a:pt x="25" y="0"/>
                  </a:lnTo>
                  <a:lnTo>
                    <a:pt x="2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4" y="0"/>
                  </a:lnTo>
                  <a:lnTo>
                    <a:pt x="24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7" name="Freeform 951">
              <a:extLst>
                <a:ext uri="{FF2B5EF4-FFF2-40B4-BE49-F238E27FC236}">
                  <a16:creationId xmlns:a16="http://schemas.microsoft.com/office/drawing/2014/main" id="{E1DEB4BF-D1BC-A546-921E-CDB45F121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2526" y="4307682"/>
              <a:ext cx="26194" cy="16669"/>
            </a:xfrm>
            <a:custGeom>
              <a:avLst/>
              <a:gdLst>
                <a:gd name="T0" fmla="*/ 0 w 22"/>
                <a:gd name="T1" fmla="*/ 0 h 14"/>
                <a:gd name="T2" fmla="*/ 55443438 w 22"/>
                <a:gd name="T3" fmla="*/ 0 h 14"/>
                <a:gd name="T4" fmla="*/ 55443438 w 22"/>
                <a:gd name="T5" fmla="*/ 35282188 h 14"/>
                <a:gd name="T6" fmla="*/ 0 w 22"/>
                <a:gd name="T7" fmla="*/ 35282188 h 14"/>
                <a:gd name="T8" fmla="*/ 0 w 22"/>
                <a:gd name="T9" fmla="*/ 0 h 14"/>
                <a:gd name="T10" fmla="*/ 2520950 w 22"/>
                <a:gd name="T11" fmla="*/ 0 h 14"/>
                <a:gd name="T12" fmla="*/ 50403125 w 22"/>
                <a:gd name="T13" fmla="*/ 0 h 14"/>
                <a:gd name="T14" fmla="*/ 50403125 w 22"/>
                <a:gd name="T15" fmla="*/ 35282188 h 14"/>
                <a:gd name="T16" fmla="*/ 2520950 w 22"/>
                <a:gd name="T17" fmla="*/ 35282188 h 14"/>
                <a:gd name="T18" fmla="*/ 2520950 w 22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4">
                  <a:moveTo>
                    <a:pt x="0" y="0"/>
                  </a:moveTo>
                  <a:lnTo>
                    <a:pt x="22" y="0"/>
                  </a:lnTo>
                  <a:lnTo>
                    <a:pt x="22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0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8" name="Freeform 952">
              <a:extLst>
                <a:ext uri="{FF2B5EF4-FFF2-40B4-BE49-F238E27FC236}">
                  <a16:creationId xmlns:a16="http://schemas.microsoft.com/office/drawing/2014/main" id="{B1446F99-8C68-804D-ADCB-CFB0A2204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3716" y="4307682"/>
              <a:ext cx="22622" cy="16669"/>
            </a:xfrm>
            <a:custGeom>
              <a:avLst/>
              <a:gdLst>
                <a:gd name="T0" fmla="*/ 0 w 19"/>
                <a:gd name="T1" fmla="*/ 0 h 14"/>
                <a:gd name="T2" fmla="*/ 47881381 w 19"/>
                <a:gd name="T3" fmla="*/ 0 h 14"/>
                <a:gd name="T4" fmla="*/ 47881381 w 19"/>
                <a:gd name="T5" fmla="*/ 35282188 h 14"/>
                <a:gd name="T6" fmla="*/ 0 w 19"/>
                <a:gd name="T7" fmla="*/ 35282188 h 14"/>
                <a:gd name="T8" fmla="*/ 0 w 19"/>
                <a:gd name="T9" fmla="*/ 0 h 14"/>
                <a:gd name="T10" fmla="*/ 5040229 w 19"/>
                <a:gd name="T11" fmla="*/ 0 h 14"/>
                <a:gd name="T12" fmla="*/ 42841152 w 19"/>
                <a:gd name="T13" fmla="*/ 0 h 14"/>
                <a:gd name="T14" fmla="*/ 42841152 w 19"/>
                <a:gd name="T15" fmla="*/ 35282188 h 14"/>
                <a:gd name="T16" fmla="*/ 5040229 w 19"/>
                <a:gd name="T17" fmla="*/ 35282188 h 14"/>
                <a:gd name="T18" fmla="*/ 5040229 w 19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lnTo>
                    <a:pt x="19" y="0"/>
                  </a:lnTo>
                  <a:lnTo>
                    <a:pt x="19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7" y="0"/>
                  </a:lnTo>
                  <a:lnTo>
                    <a:pt x="17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B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59" name="Freeform 953">
              <a:extLst>
                <a:ext uri="{FF2B5EF4-FFF2-40B4-BE49-F238E27FC236}">
                  <a16:creationId xmlns:a16="http://schemas.microsoft.com/office/drawing/2014/main" id="{477F37F2-3B51-C648-A679-01FC630A2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6097" y="4307682"/>
              <a:ext cx="17859" cy="16669"/>
            </a:xfrm>
            <a:custGeom>
              <a:avLst/>
              <a:gdLst>
                <a:gd name="T0" fmla="*/ 0 w 15"/>
                <a:gd name="T1" fmla="*/ 0 h 14"/>
                <a:gd name="T2" fmla="*/ 37800756 w 15"/>
                <a:gd name="T3" fmla="*/ 0 h 14"/>
                <a:gd name="T4" fmla="*/ 37800756 w 15"/>
                <a:gd name="T5" fmla="*/ 35282188 h 14"/>
                <a:gd name="T6" fmla="*/ 0 w 15"/>
                <a:gd name="T7" fmla="*/ 35282188 h 14"/>
                <a:gd name="T8" fmla="*/ 0 w 15"/>
                <a:gd name="T9" fmla="*/ 0 h 14"/>
                <a:gd name="T10" fmla="*/ 5040207 w 15"/>
                <a:gd name="T11" fmla="*/ 0 h 14"/>
                <a:gd name="T12" fmla="*/ 32760550 w 15"/>
                <a:gd name="T13" fmla="*/ 0 h 14"/>
                <a:gd name="T14" fmla="*/ 32760550 w 15"/>
                <a:gd name="T15" fmla="*/ 35282188 h 14"/>
                <a:gd name="T16" fmla="*/ 5040207 w 15"/>
                <a:gd name="T17" fmla="*/ 35282188 h 14"/>
                <a:gd name="T18" fmla="*/ 5040207 w 15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lnTo>
                    <a:pt x="15" y="0"/>
                  </a:lnTo>
                  <a:lnTo>
                    <a:pt x="15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13" y="0"/>
                  </a:lnTo>
                  <a:lnTo>
                    <a:pt x="13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7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0" name="Freeform 954">
              <a:extLst>
                <a:ext uri="{FF2B5EF4-FFF2-40B4-BE49-F238E27FC236}">
                  <a16:creationId xmlns:a16="http://schemas.microsoft.com/office/drawing/2014/main" id="{C7F8A38A-1C0C-F94B-9EDE-830CD3B41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478" y="4307682"/>
              <a:ext cx="13097" cy="16669"/>
            </a:xfrm>
            <a:custGeom>
              <a:avLst/>
              <a:gdLst>
                <a:gd name="T0" fmla="*/ 0 w 11"/>
                <a:gd name="T1" fmla="*/ 0 h 14"/>
                <a:gd name="T2" fmla="*/ 27720131 w 11"/>
                <a:gd name="T3" fmla="*/ 0 h 14"/>
                <a:gd name="T4" fmla="*/ 27720131 w 11"/>
                <a:gd name="T5" fmla="*/ 35282188 h 14"/>
                <a:gd name="T6" fmla="*/ 0 w 11"/>
                <a:gd name="T7" fmla="*/ 35282188 h 14"/>
                <a:gd name="T8" fmla="*/ 0 w 11"/>
                <a:gd name="T9" fmla="*/ 0 h 14"/>
                <a:gd name="T10" fmla="*/ 5040168 w 11"/>
                <a:gd name="T11" fmla="*/ 0 h 14"/>
                <a:gd name="T12" fmla="*/ 22679963 w 11"/>
                <a:gd name="T13" fmla="*/ 0 h 14"/>
                <a:gd name="T14" fmla="*/ 22679963 w 11"/>
                <a:gd name="T15" fmla="*/ 35282188 h 14"/>
                <a:gd name="T16" fmla="*/ 5040168 w 11"/>
                <a:gd name="T17" fmla="*/ 35282188 h 14"/>
                <a:gd name="T18" fmla="*/ 5040168 w 11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lnTo>
                    <a:pt x="11" y="0"/>
                  </a:lnTo>
                  <a:lnTo>
                    <a:pt x="11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9" y="0"/>
                  </a:lnTo>
                  <a:lnTo>
                    <a:pt x="9" y="14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0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1" name="Freeform 955">
              <a:extLst>
                <a:ext uri="{FF2B5EF4-FFF2-40B4-BE49-F238E27FC236}">
                  <a16:creationId xmlns:a16="http://schemas.microsoft.com/office/drawing/2014/main" id="{75FFF508-9F32-224B-9A3A-B58A7DC5F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0860" y="4307682"/>
              <a:ext cx="8334" cy="16669"/>
            </a:xfrm>
            <a:custGeom>
              <a:avLst/>
              <a:gdLst>
                <a:gd name="T0" fmla="*/ 0 w 7"/>
                <a:gd name="T1" fmla="*/ 0 h 14"/>
                <a:gd name="T2" fmla="*/ 17639506 w 7"/>
                <a:gd name="T3" fmla="*/ 0 h 14"/>
                <a:gd name="T4" fmla="*/ 17639506 w 7"/>
                <a:gd name="T5" fmla="*/ 35282188 h 14"/>
                <a:gd name="T6" fmla="*/ 0 w 7"/>
                <a:gd name="T7" fmla="*/ 35282188 h 14"/>
                <a:gd name="T8" fmla="*/ 0 w 7"/>
                <a:gd name="T9" fmla="*/ 0 h 14"/>
                <a:gd name="T10" fmla="*/ 2519249 w 7"/>
                <a:gd name="T11" fmla="*/ 0 h 14"/>
                <a:gd name="T12" fmla="*/ 12599421 w 7"/>
                <a:gd name="T13" fmla="*/ 0 h 14"/>
                <a:gd name="T14" fmla="*/ 12599421 w 7"/>
                <a:gd name="T15" fmla="*/ 35282188 h 14"/>
                <a:gd name="T16" fmla="*/ 2519249 w 7"/>
                <a:gd name="T17" fmla="*/ 35282188 h 14"/>
                <a:gd name="T18" fmla="*/ 2519249 w 7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1" y="0"/>
                  </a:moveTo>
                  <a:lnTo>
                    <a:pt x="5" y="0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71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2" name="Freeform 956">
              <a:extLst>
                <a:ext uri="{FF2B5EF4-FFF2-40B4-BE49-F238E27FC236}">
                  <a16:creationId xmlns:a16="http://schemas.microsoft.com/office/drawing/2014/main" id="{6A702531-0643-DB4D-8704-20D567C45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2050" y="4307682"/>
              <a:ext cx="4763" cy="16669"/>
            </a:xfrm>
            <a:custGeom>
              <a:avLst/>
              <a:gdLst>
                <a:gd name="T0" fmla="*/ 0 w 4"/>
                <a:gd name="T1" fmla="*/ 0 h 14"/>
                <a:gd name="T2" fmla="*/ 10080625 w 4"/>
                <a:gd name="T3" fmla="*/ 0 h 14"/>
                <a:gd name="T4" fmla="*/ 10080625 w 4"/>
                <a:gd name="T5" fmla="*/ 35282188 h 14"/>
                <a:gd name="T6" fmla="*/ 0 w 4"/>
                <a:gd name="T7" fmla="*/ 35282188 h 14"/>
                <a:gd name="T8" fmla="*/ 0 w 4"/>
                <a:gd name="T9" fmla="*/ 0 h 14"/>
                <a:gd name="T10" fmla="*/ 5040313 w 4"/>
                <a:gd name="T11" fmla="*/ 0 h 14"/>
                <a:gd name="T12" fmla="*/ 5040313 w 4"/>
                <a:gd name="T13" fmla="*/ 0 h 14"/>
                <a:gd name="T14" fmla="*/ 5040313 w 4"/>
                <a:gd name="T15" fmla="*/ 35282188 h 14"/>
                <a:gd name="T16" fmla="*/ 5040313 w 4"/>
                <a:gd name="T17" fmla="*/ 35282188 h 14"/>
                <a:gd name="T18" fmla="*/ 5040313 w 4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4">
                  <a:moveTo>
                    <a:pt x="0" y="0"/>
                  </a:moveTo>
                  <a:lnTo>
                    <a:pt x="4" y="0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3" name="Freeform 957">
              <a:extLst>
                <a:ext uri="{FF2B5EF4-FFF2-40B4-BE49-F238E27FC236}">
                  <a16:creationId xmlns:a16="http://schemas.microsoft.com/office/drawing/2014/main" id="{34FDC362-E565-FD4E-9338-9647E11C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4067176"/>
              <a:ext cx="333375" cy="330994"/>
            </a:xfrm>
            <a:custGeom>
              <a:avLst/>
              <a:gdLst>
                <a:gd name="T0" fmla="*/ 0 w 280"/>
                <a:gd name="T1" fmla="*/ 700603438 h 278"/>
                <a:gd name="T2" fmla="*/ 0 w 280"/>
                <a:gd name="T3" fmla="*/ 488910313 h 278"/>
                <a:gd name="T4" fmla="*/ 73085325 w 280"/>
                <a:gd name="T5" fmla="*/ 415826575 h 278"/>
                <a:gd name="T6" fmla="*/ 78125638 w 280"/>
                <a:gd name="T7" fmla="*/ 415826575 h 278"/>
                <a:gd name="T8" fmla="*/ 78125638 w 280"/>
                <a:gd name="T9" fmla="*/ 80645000 h 278"/>
                <a:gd name="T10" fmla="*/ 156249688 w 280"/>
                <a:gd name="T11" fmla="*/ 0 h 278"/>
                <a:gd name="T12" fmla="*/ 627519700 w 280"/>
                <a:gd name="T13" fmla="*/ 0 h 278"/>
                <a:gd name="T14" fmla="*/ 627519700 w 280"/>
                <a:gd name="T15" fmla="*/ 236894688 h 278"/>
                <a:gd name="T16" fmla="*/ 609877813 w 280"/>
                <a:gd name="T17" fmla="*/ 292338125 h 278"/>
                <a:gd name="T18" fmla="*/ 609877813 w 280"/>
                <a:gd name="T19" fmla="*/ 400705638 h 278"/>
                <a:gd name="T20" fmla="*/ 597277825 w 280"/>
                <a:gd name="T21" fmla="*/ 408265313 h 278"/>
                <a:gd name="T22" fmla="*/ 705643750 w 280"/>
                <a:gd name="T23" fmla="*/ 408265313 h 278"/>
                <a:gd name="T24" fmla="*/ 705643750 w 280"/>
                <a:gd name="T25" fmla="*/ 624998750 h 278"/>
                <a:gd name="T26" fmla="*/ 627519700 w 280"/>
                <a:gd name="T27" fmla="*/ 700603438 h 278"/>
                <a:gd name="T28" fmla="*/ 0 w 280"/>
                <a:gd name="T29" fmla="*/ 700603438 h 2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278">
                  <a:moveTo>
                    <a:pt x="0" y="278"/>
                  </a:moveTo>
                  <a:lnTo>
                    <a:pt x="0" y="194"/>
                  </a:lnTo>
                  <a:lnTo>
                    <a:pt x="29" y="165"/>
                  </a:lnTo>
                  <a:lnTo>
                    <a:pt x="31" y="165"/>
                  </a:lnTo>
                  <a:lnTo>
                    <a:pt x="31" y="32"/>
                  </a:lnTo>
                  <a:lnTo>
                    <a:pt x="62" y="0"/>
                  </a:lnTo>
                  <a:lnTo>
                    <a:pt x="249" y="0"/>
                  </a:lnTo>
                  <a:lnTo>
                    <a:pt x="249" y="94"/>
                  </a:lnTo>
                  <a:lnTo>
                    <a:pt x="242" y="116"/>
                  </a:lnTo>
                  <a:lnTo>
                    <a:pt x="242" y="159"/>
                  </a:lnTo>
                  <a:lnTo>
                    <a:pt x="237" y="162"/>
                  </a:lnTo>
                  <a:lnTo>
                    <a:pt x="280" y="162"/>
                  </a:lnTo>
                  <a:lnTo>
                    <a:pt x="280" y="248"/>
                  </a:lnTo>
                  <a:lnTo>
                    <a:pt x="249" y="278"/>
                  </a:lnTo>
                  <a:lnTo>
                    <a:pt x="0" y="27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4" name="Freeform 958">
              <a:extLst>
                <a:ext uri="{FF2B5EF4-FFF2-40B4-BE49-F238E27FC236}">
                  <a16:creationId xmlns:a16="http://schemas.microsoft.com/office/drawing/2014/main" id="{26AA215B-273A-C142-B1B5-D402D5B1F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428" y="611981"/>
              <a:ext cx="681038" cy="367904"/>
            </a:xfrm>
            <a:custGeom>
              <a:avLst/>
              <a:gdLst>
                <a:gd name="T0" fmla="*/ 332660625 w 572"/>
                <a:gd name="T1" fmla="*/ 778729869 h 309"/>
                <a:gd name="T2" fmla="*/ 1111389700 w 572"/>
                <a:gd name="T3" fmla="*/ 778729869 h 309"/>
                <a:gd name="T4" fmla="*/ 1164312188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5763438 w 572"/>
                <a:gd name="T13" fmla="*/ 682963834 h 309"/>
                <a:gd name="T14" fmla="*/ 1381045625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901001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901001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81045625 w 572"/>
                <a:gd name="T33" fmla="*/ 136088576 h 309"/>
                <a:gd name="T34" fmla="*/ 1345763438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4312188 w 572"/>
                <a:gd name="T43" fmla="*/ 5040318 h 309"/>
                <a:gd name="T44" fmla="*/ 1111389700 w 572"/>
                <a:gd name="T45" fmla="*/ 0 h 309"/>
                <a:gd name="T46" fmla="*/ 332660625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5040313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5040313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2660625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2" y="309"/>
                  </a:moveTo>
                  <a:lnTo>
                    <a:pt x="441" y="309"/>
                  </a:lnTo>
                  <a:lnTo>
                    <a:pt x="462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4" y="271"/>
                  </a:lnTo>
                  <a:lnTo>
                    <a:pt x="548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1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1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8" y="54"/>
                  </a:lnTo>
                  <a:lnTo>
                    <a:pt x="534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2" y="2"/>
                  </a:lnTo>
                  <a:lnTo>
                    <a:pt x="441" y="0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2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5" name="Rectangle 959">
              <a:extLst>
                <a:ext uri="{FF2B5EF4-FFF2-40B4-BE49-F238E27FC236}">
                  <a16:creationId xmlns:a16="http://schemas.microsoft.com/office/drawing/2014/main" id="{5A0715C8-566E-D943-913A-ADB61C43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672704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6" name="Rectangle 960">
              <a:extLst>
                <a:ext uri="{FF2B5EF4-FFF2-40B4-BE49-F238E27FC236}">
                  <a16:creationId xmlns:a16="http://schemas.microsoft.com/office/drawing/2014/main" id="{D7B8969D-95A7-394E-BBDA-D582EF9A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554" y="796529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7" name="Freeform 961">
              <a:extLst>
                <a:ext uri="{FF2B5EF4-FFF2-40B4-BE49-F238E27FC236}">
                  <a16:creationId xmlns:a16="http://schemas.microsoft.com/office/drawing/2014/main" id="{A576CE53-C604-FB47-82D4-AD94B83C0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611981"/>
              <a:ext cx="681038" cy="367904"/>
            </a:xfrm>
            <a:custGeom>
              <a:avLst/>
              <a:gdLst>
                <a:gd name="T0" fmla="*/ 330141263 w 572"/>
                <a:gd name="T1" fmla="*/ 778729869 h 309"/>
                <a:gd name="T2" fmla="*/ 1108868750 w 572"/>
                <a:gd name="T3" fmla="*/ 778729869 h 309"/>
                <a:gd name="T4" fmla="*/ 1161792825 w 572"/>
                <a:gd name="T5" fmla="*/ 773689551 h 309"/>
                <a:gd name="T6" fmla="*/ 1214715313 w 572"/>
                <a:gd name="T7" fmla="*/ 763608916 h 309"/>
                <a:gd name="T8" fmla="*/ 1260078125 w 572"/>
                <a:gd name="T9" fmla="*/ 743447645 h 309"/>
                <a:gd name="T10" fmla="*/ 1305440938 w 572"/>
                <a:gd name="T11" fmla="*/ 718246057 h 309"/>
                <a:gd name="T12" fmla="*/ 1343244075 w 572"/>
                <a:gd name="T13" fmla="*/ 682963834 h 309"/>
                <a:gd name="T14" fmla="*/ 1378526263 w 572"/>
                <a:gd name="T15" fmla="*/ 642641293 h 309"/>
                <a:gd name="T16" fmla="*/ 1406247188 w 572"/>
                <a:gd name="T17" fmla="*/ 599797799 h 309"/>
                <a:gd name="T18" fmla="*/ 1426408438 w 572"/>
                <a:gd name="T19" fmla="*/ 551915575 h 309"/>
                <a:gd name="T20" fmla="*/ 1436489063 w 572"/>
                <a:gd name="T21" fmla="*/ 501512399 h 309"/>
                <a:gd name="T22" fmla="*/ 1441529375 w 572"/>
                <a:gd name="T23" fmla="*/ 451109222 h 309"/>
                <a:gd name="T24" fmla="*/ 1441529375 w 572"/>
                <a:gd name="T25" fmla="*/ 330141599 h 309"/>
                <a:gd name="T26" fmla="*/ 1436489063 w 572"/>
                <a:gd name="T27" fmla="*/ 279738423 h 309"/>
                <a:gd name="T28" fmla="*/ 1426408438 w 572"/>
                <a:gd name="T29" fmla="*/ 226814294 h 309"/>
                <a:gd name="T30" fmla="*/ 1406247188 w 572"/>
                <a:gd name="T31" fmla="*/ 178932070 h 309"/>
                <a:gd name="T32" fmla="*/ 1378526263 w 572"/>
                <a:gd name="T33" fmla="*/ 136088576 h 309"/>
                <a:gd name="T34" fmla="*/ 1343244075 w 572"/>
                <a:gd name="T35" fmla="*/ 95766035 h 309"/>
                <a:gd name="T36" fmla="*/ 1305440938 w 572"/>
                <a:gd name="T37" fmla="*/ 63004764 h 309"/>
                <a:gd name="T38" fmla="*/ 1260078125 w 572"/>
                <a:gd name="T39" fmla="*/ 35282223 h 309"/>
                <a:gd name="T40" fmla="*/ 1214715313 w 572"/>
                <a:gd name="T41" fmla="*/ 15120953 h 309"/>
                <a:gd name="T42" fmla="*/ 1161792825 w 572"/>
                <a:gd name="T43" fmla="*/ 5040318 h 309"/>
                <a:gd name="T44" fmla="*/ 1108868750 w 572"/>
                <a:gd name="T45" fmla="*/ 0 h 309"/>
                <a:gd name="T46" fmla="*/ 330141263 w 572"/>
                <a:gd name="T47" fmla="*/ 0 h 309"/>
                <a:gd name="T48" fmla="*/ 277217188 w 572"/>
                <a:gd name="T49" fmla="*/ 5040318 h 309"/>
                <a:gd name="T50" fmla="*/ 226814063 w 572"/>
                <a:gd name="T51" fmla="*/ 15120953 h 309"/>
                <a:gd name="T52" fmla="*/ 181451250 w 572"/>
                <a:gd name="T53" fmla="*/ 35282223 h 309"/>
                <a:gd name="T54" fmla="*/ 136088438 w 572"/>
                <a:gd name="T55" fmla="*/ 63004764 h 309"/>
                <a:gd name="T56" fmla="*/ 95765938 w 572"/>
                <a:gd name="T57" fmla="*/ 95766035 h 309"/>
                <a:gd name="T58" fmla="*/ 60483750 w 572"/>
                <a:gd name="T59" fmla="*/ 136088576 h 309"/>
                <a:gd name="T60" fmla="*/ 35282188 w 572"/>
                <a:gd name="T61" fmla="*/ 178932070 h 309"/>
                <a:gd name="T62" fmla="*/ 15120938 w 572"/>
                <a:gd name="T63" fmla="*/ 226814294 h 309"/>
                <a:gd name="T64" fmla="*/ 2520950 w 572"/>
                <a:gd name="T65" fmla="*/ 279738423 h 309"/>
                <a:gd name="T66" fmla="*/ 0 w 572"/>
                <a:gd name="T67" fmla="*/ 330141599 h 309"/>
                <a:gd name="T68" fmla="*/ 0 w 572"/>
                <a:gd name="T69" fmla="*/ 451109222 h 309"/>
                <a:gd name="T70" fmla="*/ 2520950 w 572"/>
                <a:gd name="T71" fmla="*/ 501512399 h 309"/>
                <a:gd name="T72" fmla="*/ 15120938 w 572"/>
                <a:gd name="T73" fmla="*/ 551915575 h 309"/>
                <a:gd name="T74" fmla="*/ 35282188 w 572"/>
                <a:gd name="T75" fmla="*/ 599797799 h 309"/>
                <a:gd name="T76" fmla="*/ 60483750 w 572"/>
                <a:gd name="T77" fmla="*/ 642641293 h 309"/>
                <a:gd name="T78" fmla="*/ 95765938 w 572"/>
                <a:gd name="T79" fmla="*/ 682963834 h 309"/>
                <a:gd name="T80" fmla="*/ 136088438 w 572"/>
                <a:gd name="T81" fmla="*/ 718246057 h 309"/>
                <a:gd name="T82" fmla="*/ 181451250 w 572"/>
                <a:gd name="T83" fmla="*/ 743447645 h 309"/>
                <a:gd name="T84" fmla="*/ 226814063 w 572"/>
                <a:gd name="T85" fmla="*/ 763608916 h 309"/>
                <a:gd name="T86" fmla="*/ 277217188 w 572"/>
                <a:gd name="T87" fmla="*/ 773689551 h 309"/>
                <a:gd name="T88" fmla="*/ 330141263 w 572"/>
                <a:gd name="T89" fmla="*/ 778729869 h 3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72" h="309">
                  <a:moveTo>
                    <a:pt x="131" y="309"/>
                  </a:moveTo>
                  <a:lnTo>
                    <a:pt x="440" y="309"/>
                  </a:lnTo>
                  <a:lnTo>
                    <a:pt x="461" y="307"/>
                  </a:lnTo>
                  <a:lnTo>
                    <a:pt x="482" y="303"/>
                  </a:lnTo>
                  <a:lnTo>
                    <a:pt x="500" y="295"/>
                  </a:lnTo>
                  <a:lnTo>
                    <a:pt x="518" y="285"/>
                  </a:lnTo>
                  <a:lnTo>
                    <a:pt x="533" y="271"/>
                  </a:lnTo>
                  <a:lnTo>
                    <a:pt x="547" y="255"/>
                  </a:lnTo>
                  <a:lnTo>
                    <a:pt x="558" y="238"/>
                  </a:lnTo>
                  <a:lnTo>
                    <a:pt x="566" y="219"/>
                  </a:lnTo>
                  <a:lnTo>
                    <a:pt x="570" y="199"/>
                  </a:lnTo>
                  <a:lnTo>
                    <a:pt x="572" y="179"/>
                  </a:lnTo>
                  <a:lnTo>
                    <a:pt x="572" y="131"/>
                  </a:lnTo>
                  <a:lnTo>
                    <a:pt x="570" y="111"/>
                  </a:lnTo>
                  <a:lnTo>
                    <a:pt x="566" y="90"/>
                  </a:lnTo>
                  <a:lnTo>
                    <a:pt x="558" y="71"/>
                  </a:lnTo>
                  <a:lnTo>
                    <a:pt x="547" y="54"/>
                  </a:lnTo>
                  <a:lnTo>
                    <a:pt x="533" y="38"/>
                  </a:lnTo>
                  <a:lnTo>
                    <a:pt x="518" y="25"/>
                  </a:lnTo>
                  <a:lnTo>
                    <a:pt x="500" y="14"/>
                  </a:lnTo>
                  <a:lnTo>
                    <a:pt x="482" y="6"/>
                  </a:lnTo>
                  <a:lnTo>
                    <a:pt x="461" y="2"/>
                  </a:lnTo>
                  <a:lnTo>
                    <a:pt x="440" y="0"/>
                  </a:lnTo>
                  <a:lnTo>
                    <a:pt x="131" y="0"/>
                  </a:lnTo>
                  <a:lnTo>
                    <a:pt x="110" y="2"/>
                  </a:lnTo>
                  <a:lnTo>
                    <a:pt x="90" y="6"/>
                  </a:lnTo>
                  <a:lnTo>
                    <a:pt x="72" y="14"/>
                  </a:lnTo>
                  <a:lnTo>
                    <a:pt x="54" y="25"/>
                  </a:lnTo>
                  <a:lnTo>
                    <a:pt x="38" y="38"/>
                  </a:lnTo>
                  <a:lnTo>
                    <a:pt x="24" y="54"/>
                  </a:lnTo>
                  <a:lnTo>
                    <a:pt x="14" y="71"/>
                  </a:lnTo>
                  <a:lnTo>
                    <a:pt x="6" y="90"/>
                  </a:lnTo>
                  <a:lnTo>
                    <a:pt x="1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1" y="199"/>
                  </a:lnTo>
                  <a:lnTo>
                    <a:pt x="6" y="219"/>
                  </a:lnTo>
                  <a:lnTo>
                    <a:pt x="14" y="238"/>
                  </a:lnTo>
                  <a:lnTo>
                    <a:pt x="24" y="255"/>
                  </a:lnTo>
                  <a:lnTo>
                    <a:pt x="38" y="271"/>
                  </a:lnTo>
                  <a:lnTo>
                    <a:pt x="54" y="285"/>
                  </a:lnTo>
                  <a:lnTo>
                    <a:pt x="72" y="295"/>
                  </a:lnTo>
                  <a:lnTo>
                    <a:pt x="90" y="303"/>
                  </a:lnTo>
                  <a:lnTo>
                    <a:pt x="110" y="307"/>
                  </a:lnTo>
                  <a:lnTo>
                    <a:pt x="131" y="309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68" name="Rectangle 962">
              <a:extLst>
                <a:ext uri="{FF2B5EF4-FFF2-40B4-BE49-F238E27FC236}">
                  <a16:creationId xmlns:a16="http://schemas.microsoft.com/office/drawing/2014/main" id="{DCB11CC8-C942-314B-B2AF-2EB8080A4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157" y="646511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69" name="Rectangle 963">
              <a:extLst>
                <a:ext uri="{FF2B5EF4-FFF2-40B4-BE49-F238E27FC236}">
                  <a16:creationId xmlns:a16="http://schemas.microsoft.com/office/drawing/2014/main" id="{DD007AA8-0D54-3A4B-B941-600CDAFC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078" y="791767"/>
              <a:ext cx="549831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0" name="Line 964">
              <a:extLst>
                <a:ext uri="{FF2B5EF4-FFF2-40B4-BE49-F238E27FC236}">
                  <a16:creationId xmlns:a16="http://schemas.microsoft.com/office/drawing/2014/main" id="{5FDCA1B0-C80B-5645-BADE-59820F874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9830" y="979885"/>
              <a:ext cx="706040" cy="86677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1" name="Freeform 965">
              <a:extLst>
                <a:ext uri="{FF2B5EF4-FFF2-40B4-BE49-F238E27FC236}">
                  <a16:creationId xmlns:a16="http://schemas.microsoft.com/office/drawing/2014/main" id="{A41DD6D8-0B22-6748-9CF4-B9DBCC930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489" y="1802608"/>
              <a:ext cx="107156" cy="116681"/>
            </a:xfrm>
            <a:custGeom>
              <a:avLst/>
              <a:gdLst>
                <a:gd name="T0" fmla="*/ 226814063 w 90"/>
                <a:gd name="T1" fmla="*/ 141128750 h 98"/>
                <a:gd name="T2" fmla="*/ 0 w 90"/>
                <a:gd name="T3" fmla="*/ 246975313 h 98"/>
                <a:gd name="T4" fmla="*/ 52924075 w 90"/>
                <a:gd name="T5" fmla="*/ 0 h 98"/>
                <a:gd name="T6" fmla="*/ 226814063 w 90"/>
                <a:gd name="T7" fmla="*/ 141128750 h 9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0" h="98">
                  <a:moveTo>
                    <a:pt x="90" y="56"/>
                  </a:moveTo>
                  <a:lnTo>
                    <a:pt x="0" y="98"/>
                  </a:lnTo>
                  <a:lnTo>
                    <a:pt x="21" y="0"/>
                  </a:lnTo>
                  <a:lnTo>
                    <a:pt x="90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2" name="Line 966">
              <a:extLst>
                <a:ext uri="{FF2B5EF4-FFF2-40B4-BE49-F238E27FC236}">
                  <a16:creationId xmlns:a16="http://schemas.microsoft.com/office/drawing/2014/main" id="{A9EFCBEB-8213-F646-8D79-7340A9BA1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947" y="979885"/>
              <a:ext cx="14288" cy="8191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3" name="Freeform 967">
              <a:extLst>
                <a:ext uri="{FF2B5EF4-FFF2-40B4-BE49-F238E27FC236}">
                  <a16:creationId xmlns:a16="http://schemas.microsoft.com/office/drawing/2014/main" id="{6B8813DF-497A-B94E-86E4-EFACFC3D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7849" y="1783558"/>
              <a:ext cx="105965" cy="107156"/>
            </a:xfrm>
            <a:custGeom>
              <a:avLst/>
              <a:gdLst>
                <a:gd name="T0" fmla="*/ 224292319 w 89"/>
                <a:gd name="T1" fmla="*/ 0 h 90"/>
                <a:gd name="T2" fmla="*/ 115926777 w 89"/>
                <a:gd name="T3" fmla="*/ 226814063 h 90"/>
                <a:gd name="T4" fmla="*/ 0 w 89"/>
                <a:gd name="T5" fmla="*/ 5040313 h 90"/>
                <a:gd name="T6" fmla="*/ 224292319 w 89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9" h="90">
                  <a:moveTo>
                    <a:pt x="89" y="0"/>
                  </a:moveTo>
                  <a:lnTo>
                    <a:pt x="46" y="90"/>
                  </a:lnTo>
                  <a:lnTo>
                    <a:pt x="0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4" name="Line 968">
              <a:extLst>
                <a:ext uri="{FF2B5EF4-FFF2-40B4-BE49-F238E27FC236}">
                  <a16:creationId xmlns:a16="http://schemas.microsoft.com/office/drawing/2014/main" id="{E08EB002-D096-2140-9ABC-0EEA4221A3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792" y="969170"/>
              <a:ext cx="697706" cy="864394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5" name="Freeform 969">
              <a:extLst>
                <a:ext uri="{FF2B5EF4-FFF2-40B4-BE49-F238E27FC236}">
                  <a16:creationId xmlns:a16="http://schemas.microsoft.com/office/drawing/2014/main" id="{FEF72E26-C309-F04E-B5AC-3D05AE75A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683" y="1791891"/>
              <a:ext cx="108347" cy="114300"/>
            </a:xfrm>
            <a:custGeom>
              <a:avLst/>
              <a:gdLst>
                <a:gd name="T0" fmla="*/ 176411548 w 91"/>
                <a:gd name="T1" fmla="*/ 0 h 96"/>
                <a:gd name="T2" fmla="*/ 229335806 w 91"/>
                <a:gd name="T3" fmla="*/ 241935000 h 96"/>
                <a:gd name="T4" fmla="*/ 0 w 91"/>
                <a:gd name="T5" fmla="*/ 136088438 h 96"/>
                <a:gd name="T6" fmla="*/ 176411548 w 91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96">
                  <a:moveTo>
                    <a:pt x="70" y="0"/>
                  </a:moveTo>
                  <a:lnTo>
                    <a:pt x="91" y="96"/>
                  </a:lnTo>
                  <a:lnTo>
                    <a:pt x="0" y="5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6" name="Freeform 970">
              <a:extLst>
                <a:ext uri="{FF2B5EF4-FFF2-40B4-BE49-F238E27FC236}">
                  <a16:creationId xmlns:a16="http://schemas.microsoft.com/office/drawing/2014/main" id="{7F3E5074-355D-034F-B403-0DF7696C2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723" y="1237061"/>
              <a:ext cx="826294" cy="416719"/>
            </a:xfrm>
            <a:custGeom>
              <a:avLst/>
              <a:gdLst>
                <a:gd name="T0" fmla="*/ 284778450 w 694"/>
                <a:gd name="T1" fmla="*/ 703124388 h 350"/>
                <a:gd name="T2" fmla="*/ 362902500 w 694"/>
                <a:gd name="T3" fmla="*/ 788809700 h 350"/>
                <a:gd name="T4" fmla="*/ 456149075 w 694"/>
                <a:gd name="T5" fmla="*/ 849293450 h 350"/>
                <a:gd name="T6" fmla="*/ 564515000 w 694"/>
                <a:gd name="T7" fmla="*/ 879535325 h 350"/>
                <a:gd name="T8" fmla="*/ 672882513 w 694"/>
                <a:gd name="T9" fmla="*/ 879535325 h 350"/>
                <a:gd name="T10" fmla="*/ 781248438 w 694"/>
                <a:gd name="T11" fmla="*/ 846772500 h 350"/>
                <a:gd name="T12" fmla="*/ 871974063 w 694"/>
                <a:gd name="T13" fmla="*/ 783769388 h 350"/>
                <a:gd name="T14" fmla="*/ 967740000 w 694"/>
                <a:gd name="T15" fmla="*/ 846772500 h 350"/>
                <a:gd name="T16" fmla="*/ 1073586563 w 694"/>
                <a:gd name="T17" fmla="*/ 879535325 h 350"/>
                <a:gd name="T18" fmla="*/ 1184473438 w 694"/>
                <a:gd name="T19" fmla="*/ 879535325 h 350"/>
                <a:gd name="T20" fmla="*/ 1290320000 w 694"/>
                <a:gd name="T21" fmla="*/ 849293450 h 350"/>
                <a:gd name="T22" fmla="*/ 1383566575 w 694"/>
                <a:gd name="T23" fmla="*/ 788809700 h 350"/>
                <a:gd name="T24" fmla="*/ 1461690625 w 694"/>
                <a:gd name="T25" fmla="*/ 703124388 h 350"/>
                <a:gd name="T26" fmla="*/ 1527214688 w 694"/>
                <a:gd name="T27" fmla="*/ 662801888 h 350"/>
                <a:gd name="T28" fmla="*/ 1602819375 w 694"/>
                <a:gd name="T29" fmla="*/ 652721263 h 350"/>
                <a:gd name="T30" fmla="*/ 1670864388 w 694"/>
                <a:gd name="T31" fmla="*/ 614918125 h 350"/>
                <a:gd name="T32" fmla="*/ 1718746563 w 694"/>
                <a:gd name="T33" fmla="*/ 556955325 h 350"/>
                <a:gd name="T34" fmla="*/ 1743948125 w 694"/>
                <a:gd name="T35" fmla="*/ 481350638 h 350"/>
                <a:gd name="T36" fmla="*/ 1743948125 w 694"/>
                <a:gd name="T37" fmla="*/ 400705638 h 350"/>
                <a:gd name="T38" fmla="*/ 1718746563 w 694"/>
                <a:gd name="T39" fmla="*/ 325100950 h 350"/>
                <a:gd name="T40" fmla="*/ 1670864388 w 694"/>
                <a:gd name="T41" fmla="*/ 267136563 h 350"/>
                <a:gd name="T42" fmla="*/ 1602819375 w 694"/>
                <a:gd name="T43" fmla="*/ 231854375 h 350"/>
                <a:gd name="T44" fmla="*/ 1527214688 w 694"/>
                <a:gd name="T45" fmla="*/ 221773750 h 350"/>
                <a:gd name="T46" fmla="*/ 1461690625 w 694"/>
                <a:gd name="T47" fmla="*/ 178931888 h 350"/>
                <a:gd name="T48" fmla="*/ 1383566575 w 694"/>
                <a:gd name="T49" fmla="*/ 95765938 h 350"/>
                <a:gd name="T50" fmla="*/ 1290320000 w 694"/>
                <a:gd name="T51" fmla="*/ 32762825 h 350"/>
                <a:gd name="T52" fmla="*/ 1184473438 w 694"/>
                <a:gd name="T53" fmla="*/ 5040313 h 350"/>
                <a:gd name="T54" fmla="*/ 1073586563 w 694"/>
                <a:gd name="T55" fmla="*/ 5040313 h 350"/>
                <a:gd name="T56" fmla="*/ 967740000 w 694"/>
                <a:gd name="T57" fmla="*/ 35282188 h 350"/>
                <a:gd name="T58" fmla="*/ 871974063 w 694"/>
                <a:gd name="T59" fmla="*/ 98286888 h 350"/>
                <a:gd name="T60" fmla="*/ 781248438 w 694"/>
                <a:gd name="T61" fmla="*/ 35282188 h 350"/>
                <a:gd name="T62" fmla="*/ 672882513 w 694"/>
                <a:gd name="T63" fmla="*/ 5040313 h 350"/>
                <a:gd name="T64" fmla="*/ 564515000 w 694"/>
                <a:gd name="T65" fmla="*/ 5040313 h 350"/>
                <a:gd name="T66" fmla="*/ 456149075 w 694"/>
                <a:gd name="T67" fmla="*/ 32762825 h 350"/>
                <a:gd name="T68" fmla="*/ 362902500 w 694"/>
                <a:gd name="T69" fmla="*/ 95765938 h 350"/>
                <a:gd name="T70" fmla="*/ 284778450 w 694"/>
                <a:gd name="T71" fmla="*/ 178931888 h 350"/>
                <a:gd name="T72" fmla="*/ 219254388 w 694"/>
                <a:gd name="T73" fmla="*/ 221773750 h 350"/>
                <a:gd name="T74" fmla="*/ 146169063 w 694"/>
                <a:gd name="T75" fmla="*/ 231854375 h 350"/>
                <a:gd name="T76" fmla="*/ 78125638 w 694"/>
                <a:gd name="T77" fmla="*/ 267136563 h 350"/>
                <a:gd name="T78" fmla="*/ 27722513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27722513 w 694"/>
                <a:gd name="T85" fmla="*/ 556955325 h 350"/>
                <a:gd name="T86" fmla="*/ 78125638 w 694"/>
                <a:gd name="T87" fmla="*/ 614918125 h 350"/>
                <a:gd name="T88" fmla="*/ 146169063 w 694"/>
                <a:gd name="T89" fmla="*/ 652721263 h 350"/>
                <a:gd name="T90" fmla="*/ 219254388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1" y="260"/>
                  </a:moveTo>
                  <a:lnTo>
                    <a:pt x="113" y="279"/>
                  </a:lnTo>
                  <a:lnTo>
                    <a:pt x="128" y="297"/>
                  </a:lnTo>
                  <a:lnTo>
                    <a:pt x="144" y="313"/>
                  </a:lnTo>
                  <a:lnTo>
                    <a:pt x="162" y="326"/>
                  </a:lnTo>
                  <a:lnTo>
                    <a:pt x="181" y="337"/>
                  </a:lnTo>
                  <a:lnTo>
                    <a:pt x="202" y="344"/>
                  </a:lnTo>
                  <a:lnTo>
                    <a:pt x="224" y="349"/>
                  </a:lnTo>
                  <a:lnTo>
                    <a:pt x="245" y="350"/>
                  </a:lnTo>
                  <a:lnTo>
                    <a:pt x="267" y="349"/>
                  </a:lnTo>
                  <a:lnTo>
                    <a:pt x="289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6" y="311"/>
                  </a:lnTo>
                  <a:lnTo>
                    <a:pt x="365" y="325"/>
                  </a:lnTo>
                  <a:lnTo>
                    <a:pt x="384" y="336"/>
                  </a:lnTo>
                  <a:lnTo>
                    <a:pt x="404" y="344"/>
                  </a:lnTo>
                  <a:lnTo>
                    <a:pt x="426" y="349"/>
                  </a:lnTo>
                  <a:lnTo>
                    <a:pt x="448" y="350"/>
                  </a:lnTo>
                  <a:lnTo>
                    <a:pt x="470" y="349"/>
                  </a:lnTo>
                  <a:lnTo>
                    <a:pt x="491" y="344"/>
                  </a:lnTo>
                  <a:lnTo>
                    <a:pt x="512" y="337"/>
                  </a:lnTo>
                  <a:lnTo>
                    <a:pt x="532" y="326"/>
                  </a:lnTo>
                  <a:lnTo>
                    <a:pt x="549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2" y="260"/>
                  </a:lnTo>
                  <a:lnTo>
                    <a:pt x="606" y="263"/>
                  </a:lnTo>
                  <a:lnTo>
                    <a:pt x="621" y="262"/>
                  </a:lnTo>
                  <a:lnTo>
                    <a:pt x="636" y="259"/>
                  </a:lnTo>
                  <a:lnTo>
                    <a:pt x="650" y="253"/>
                  </a:lnTo>
                  <a:lnTo>
                    <a:pt x="663" y="244"/>
                  </a:lnTo>
                  <a:lnTo>
                    <a:pt x="673" y="234"/>
                  </a:lnTo>
                  <a:lnTo>
                    <a:pt x="682" y="221"/>
                  </a:lnTo>
                  <a:lnTo>
                    <a:pt x="689" y="207"/>
                  </a:lnTo>
                  <a:lnTo>
                    <a:pt x="692" y="191"/>
                  </a:lnTo>
                  <a:lnTo>
                    <a:pt x="694" y="175"/>
                  </a:lnTo>
                  <a:lnTo>
                    <a:pt x="692" y="159"/>
                  </a:lnTo>
                  <a:lnTo>
                    <a:pt x="689" y="144"/>
                  </a:lnTo>
                  <a:lnTo>
                    <a:pt x="682" y="129"/>
                  </a:lnTo>
                  <a:lnTo>
                    <a:pt x="673" y="117"/>
                  </a:lnTo>
                  <a:lnTo>
                    <a:pt x="663" y="106"/>
                  </a:lnTo>
                  <a:lnTo>
                    <a:pt x="650" y="97"/>
                  </a:lnTo>
                  <a:lnTo>
                    <a:pt x="636" y="92"/>
                  </a:lnTo>
                  <a:lnTo>
                    <a:pt x="621" y="88"/>
                  </a:lnTo>
                  <a:lnTo>
                    <a:pt x="606" y="88"/>
                  </a:lnTo>
                  <a:lnTo>
                    <a:pt x="592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49" y="38"/>
                  </a:lnTo>
                  <a:lnTo>
                    <a:pt x="532" y="24"/>
                  </a:lnTo>
                  <a:lnTo>
                    <a:pt x="512" y="13"/>
                  </a:lnTo>
                  <a:lnTo>
                    <a:pt x="491" y="6"/>
                  </a:lnTo>
                  <a:lnTo>
                    <a:pt x="470" y="2"/>
                  </a:lnTo>
                  <a:lnTo>
                    <a:pt x="448" y="0"/>
                  </a:lnTo>
                  <a:lnTo>
                    <a:pt x="426" y="2"/>
                  </a:lnTo>
                  <a:lnTo>
                    <a:pt x="404" y="6"/>
                  </a:lnTo>
                  <a:lnTo>
                    <a:pt x="384" y="14"/>
                  </a:lnTo>
                  <a:lnTo>
                    <a:pt x="365" y="26"/>
                  </a:lnTo>
                  <a:lnTo>
                    <a:pt x="346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89" y="6"/>
                  </a:lnTo>
                  <a:lnTo>
                    <a:pt x="267" y="2"/>
                  </a:lnTo>
                  <a:lnTo>
                    <a:pt x="245" y="0"/>
                  </a:lnTo>
                  <a:lnTo>
                    <a:pt x="224" y="2"/>
                  </a:lnTo>
                  <a:lnTo>
                    <a:pt x="202" y="6"/>
                  </a:lnTo>
                  <a:lnTo>
                    <a:pt x="181" y="13"/>
                  </a:lnTo>
                  <a:lnTo>
                    <a:pt x="162" y="24"/>
                  </a:lnTo>
                  <a:lnTo>
                    <a:pt x="144" y="38"/>
                  </a:lnTo>
                  <a:lnTo>
                    <a:pt x="128" y="53"/>
                  </a:lnTo>
                  <a:lnTo>
                    <a:pt x="113" y="71"/>
                  </a:lnTo>
                  <a:lnTo>
                    <a:pt x="101" y="90"/>
                  </a:lnTo>
                  <a:lnTo>
                    <a:pt x="87" y="88"/>
                  </a:lnTo>
                  <a:lnTo>
                    <a:pt x="72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1" y="106"/>
                  </a:lnTo>
                  <a:lnTo>
                    <a:pt x="20" y="117"/>
                  </a:lnTo>
                  <a:lnTo>
                    <a:pt x="11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1" y="221"/>
                  </a:lnTo>
                  <a:lnTo>
                    <a:pt x="20" y="234"/>
                  </a:lnTo>
                  <a:lnTo>
                    <a:pt x="31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2" y="262"/>
                  </a:lnTo>
                  <a:lnTo>
                    <a:pt x="87" y="263"/>
                  </a:lnTo>
                  <a:lnTo>
                    <a:pt x="101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77" name="Rectangle 971">
              <a:extLst>
                <a:ext uri="{FF2B5EF4-FFF2-40B4-BE49-F238E27FC236}">
                  <a16:creationId xmlns:a16="http://schemas.microsoft.com/office/drawing/2014/main" id="{747521F0-28F6-DA43-8310-27890B02A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3831" y="132754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78" name="Rectangle 972">
              <a:extLst>
                <a:ext uri="{FF2B5EF4-FFF2-40B4-BE49-F238E27FC236}">
                  <a16:creationId xmlns:a16="http://schemas.microsoft.com/office/drawing/2014/main" id="{50A14085-213E-C545-B887-C755A76F5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1910" y="143113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79" name="Freeform 973">
              <a:extLst>
                <a:ext uri="{FF2B5EF4-FFF2-40B4-BE49-F238E27FC236}">
                  <a16:creationId xmlns:a16="http://schemas.microsoft.com/office/drawing/2014/main" id="{841E8901-8466-3B42-85EF-E9FC94138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1610" y="1250156"/>
              <a:ext cx="828675" cy="415529"/>
            </a:xfrm>
            <a:custGeom>
              <a:avLst/>
              <a:gdLst>
                <a:gd name="T0" fmla="*/ 287297813 w 696"/>
                <a:gd name="T1" fmla="*/ 703125022 h 349"/>
                <a:gd name="T2" fmla="*/ 365423450 w 696"/>
                <a:gd name="T3" fmla="*/ 788810412 h 349"/>
                <a:gd name="T4" fmla="*/ 461189388 w 696"/>
                <a:gd name="T5" fmla="*/ 846773264 h 349"/>
                <a:gd name="T6" fmla="*/ 567035950 w 696"/>
                <a:gd name="T7" fmla="*/ 877015166 h 349"/>
                <a:gd name="T8" fmla="*/ 675401875 w 696"/>
                <a:gd name="T9" fmla="*/ 874495802 h 349"/>
                <a:gd name="T10" fmla="*/ 781248438 w 696"/>
                <a:gd name="T11" fmla="*/ 844253899 h 349"/>
                <a:gd name="T12" fmla="*/ 877014375 w 696"/>
                <a:gd name="T13" fmla="*/ 783770095 h 349"/>
                <a:gd name="T14" fmla="*/ 972780313 w 696"/>
                <a:gd name="T15" fmla="*/ 844253899 h 349"/>
                <a:gd name="T16" fmla="*/ 1076107513 w 696"/>
                <a:gd name="T17" fmla="*/ 874495802 h 349"/>
                <a:gd name="T18" fmla="*/ 1186994388 w 696"/>
                <a:gd name="T19" fmla="*/ 877015166 h 349"/>
                <a:gd name="T20" fmla="*/ 1292840950 w 696"/>
                <a:gd name="T21" fmla="*/ 846773264 h 349"/>
                <a:gd name="T22" fmla="*/ 1388606888 w 696"/>
                <a:gd name="T23" fmla="*/ 788810412 h 349"/>
                <a:gd name="T24" fmla="*/ 1466730938 w 696"/>
                <a:gd name="T25" fmla="*/ 703125022 h 349"/>
                <a:gd name="T26" fmla="*/ 1532255000 w 696"/>
                <a:gd name="T27" fmla="*/ 660281533 h 349"/>
                <a:gd name="T28" fmla="*/ 1607859688 w 696"/>
                <a:gd name="T29" fmla="*/ 652721852 h 349"/>
                <a:gd name="T30" fmla="*/ 1673383750 w 696"/>
                <a:gd name="T31" fmla="*/ 614918680 h 349"/>
                <a:gd name="T32" fmla="*/ 1721267513 w 696"/>
                <a:gd name="T33" fmla="*/ 554434875 h 349"/>
                <a:gd name="T34" fmla="*/ 1748988438 w 696"/>
                <a:gd name="T35" fmla="*/ 481351072 h 349"/>
                <a:gd name="T36" fmla="*/ 1748988438 w 696"/>
                <a:gd name="T37" fmla="*/ 398185047 h 349"/>
                <a:gd name="T38" fmla="*/ 1721267513 w 696"/>
                <a:gd name="T39" fmla="*/ 325101243 h 349"/>
                <a:gd name="T40" fmla="*/ 1673383750 w 696"/>
                <a:gd name="T41" fmla="*/ 264617439 h 349"/>
                <a:gd name="T42" fmla="*/ 1607859688 w 696"/>
                <a:gd name="T43" fmla="*/ 226814267 h 349"/>
                <a:gd name="T44" fmla="*/ 1532255000 w 696"/>
                <a:gd name="T45" fmla="*/ 219254585 h 349"/>
                <a:gd name="T46" fmla="*/ 1466730938 w 696"/>
                <a:gd name="T47" fmla="*/ 176411097 h 349"/>
                <a:gd name="T48" fmla="*/ 1388606888 w 696"/>
                <a:gd name="T49" fmla="*/ 90725707 h 349"/>
                <a:gd name="T50" fmla="*/ 1292840950 w 696"/>
                <a:gd name="T51" fmla="*/ 32762855 h 349"/>
                <a:gd name="T52" fmla="*/ 1186994388 w 696"/>
                <a:gd name="T53" fmla="*/ 2520952 h 349"/>
                <a:gd name="T54" fmla="*/ 1076107513 w 696"/>
                <a:gd name="T55" fmla="*/ 2520952 h 349"/>
                <a:gd name="T56" fmla="*/ 972780313 w 696"/>
                <a:gd name="T57" fmla="*/ 35282219 h 349"/>
                <a:gd name="T58" fmla="*/ 877014375 w 696"/>
                <a:gd name="T59" fmla="*/ 95766024 h 349"/>
                <a:gd name="T60" fmla="*/ 781248438 w 696"/>
                <a:gd name="T61" fmla="*/ 35282219 h 349"/>
                <a:gd name="T62" fmla="*/ 675401875 w 696"/>
                <a:gd name="T63" fmla="*/ 2520952 h 349"/>
                <a:gd name="T64" fmla="*/ 567035950 w 696"/>
                <a:gd name="T65" fmla="*/ 2520952 h 349"/>
                <a:gd name="T66" fmla="*/ 461189388 w 696"/>
                <a:gd name="T67" fmla="*/ 32762855 h 349"/>
                <a:gd name="T68" fmla="*/ 365423450 w 696"/>
                <a:gd name="T69" fmla="*/ 90725707 h 349"/>
                <a:gd name="T70" fmla="*/ 287297813 w 696"/>
                <a:gd name="T71" fmla="*/ 176411097 h 349"/>
                <a:gd name="T72" fmla="*/ 221773750 w 696"/>
                <a:gd name="T73" fmla="*/ 219254585 h 349"/>
                <a:gd name="T74" fmla="*/ 146169063 w 696"/>
                <a:gd name="T75" fmla="*/ 226814267 h 349"/>
                <a:gd name="T76" fmla="*/ 80645000 w 696"/>
                <a:gd name="T77" fmla="*/ 264617439 h 349"/>
                <a:gd name="T78" fmla="*/ 32762825 w 696"/>
                <a:gd name="T79" fmla="*/ 325101243 h 349"/>
                <a:gd name="T80" fmla="*/ 5040313 w 696"/>
                <a:gd name="T81" fmla="*/ 398185047 h 349"/>
                <a:gd name="T82" fmla="*/ 5040313 w 696"/>
                <a:gd name="T83" fmla="*/ 481351072 h 349"/>
                <a:gd name="T84" fmla="*/ 32762825 w 696"/>
                <a:gd name="T85" fmla="*/ 554434875 h 349"/>
                <a:gd name="T86" fmla="*/ 80645000 w 696"/>
                <a:gd name="T87" fmla="*/ 614918680 h 349"/>
                <a:gd name="T88" fmla="*/ 146169063 w 696"/>
                <a:gd name="T89" fmla="*/ 652721852 h 349"/>
                <a:gd name="T90" fmla="*/ 221773750 w 696"/>
                <a:gd name="T91" fmla="*/ 660281533 h 34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6" h="349">
                  <a:moveTo>
                    <a:pt x="103" y="259"/>
                  </a:moveTo>
                  <a:lnTo>
                    <a:pt x="114" y="279"/>
                  </a:lnTo>
                  <a:lnTo>
                    <a:pt x="129" y="297"/>
                  </a:lnTo>
                  <a:lnTo>
                    <a:pt x="145" y="313"/>
                  </a:lnTo>
                  <a:lnTo>
                    <a:pt x="163" y="326"/>
                  </a:lnTo>
                  <a:lnTo>
                    <a:pt x="183" y="336"/>
                  </a:lnTo>
                  <a:lnTo>
                    <a:pt x="203" y="343"/>
                  </a:lnTo>
                  <a:lnTo>
                    <a:pt x="225" y="348"/>
                  </a:lnTo>
                  <a:lnTo>
                    <a:pt x="247" y="349"/>
                  </a:lnTo>
                  <a:lnTo>
                    <a:pt x="268" y="347"/>
                  </a:lnTo>
                  <a:lnTo>
                    <a:pt x="290" y="343"/>
                  </a:lnTo>
                  <a:lnTo>
                    <a:pt x="310" y="335"/>
                  </a:lnTo>
                  <a:lnTo>
                    <a:pt x="330" y="325"/>
                  </a:lnTo>
                  <a:lnTo>
                    <a:pt x="348" y="311"/>
                  </a:lnTo>
                  <a:lnTo>
                    <a:pt x="366" y="325"/>
                  </a:lnTo>
                  <a:lnTo>
                    <a:pt x="386" y="335"/>
                  </a:lnTo>
                  <a:lnTo>
                    <a:pt x="406" y="343"/>
                  </a:lnTo>
                  <a:lnTo>
                    <a:pt x="427" y="347"/>
                  </a:lnTo>
                  <a:lnTo>
                    <a:pt x="449" y="349"/>
                  </a:lnTo>
                  <a:lnTo>
                    <a:pt x="471" y="348"/>
                  </a:lnTo>
                  <a:lnTo>
                    <a:pt x="493" y="343"/>
                  </a:lnTo>
                  <a:lnTo>
                    <a:pt x="513" y="336"/>
                  </a:lnTo>
                  <a:lnTo>
                    <a:pt x="532" y="326"/>
                  </a:lnTo>
                  <a:lnTo>
                    <a:pt x="551" y="313"/>
                  </a:lnTo>
                  <a:lnTo>
                    <a:pt x="568" y="297"/>
                  </a:lnTo>
                  <a:lnTo>
                    <a:pt x="582" y="279"/>
                  </a:lnTo>
                  <a:lnTo>
                    <a:pt x="593" y="259"/>
                  </a:lnTo>
                  <a:lnTo>
                    <a:pt x="608" y="262"/>
                  </a:lnTo>
                  <a:lnTo>
                    <a:pt x="623" y="261"/>
                  </a:lnTo>
                  <a:lnTo>
                    <a:pt x="638" y="259"/>
                  </a:lnTo>
                  <a:lnTo>
                    <a:pt x="651" y="252"/>
                  </a:lnTo>
                  <a:lnTo>
                    <a:pt x="664" y="244"/>
                  </a:lnTo>
                  <a:lnTo>
                    <a:pt x="675" y="232"/>
                  </a:lnTo>
                  <a:lnTo>
                    <a:pt x="683" y="220"/>
                  </a:lnTo>
                  <a:lnTo>
                    <a:pt x="691" y="205"/>
                  </a:lnTo>
                  <a:lnTo>
                    <a:pt x="694" y="191"/>
                  </a:lnTo>
                  <a:lnTo>
                    <a:pt x="696" y="175"/>
                  </a:lnTo>
                  <a:lnTo>
                    <a:pt x="694" y="158"/>
                  </a:lnTo>
                  <a:lnTo>
                    <a:pt x="691" y="144"/>
                  </a:lnTo>
                  <a:lnTo>
                    <a:pt x="683" y="129"/>
                  </a:lnTo>
                  <a:lnTo>
                    <a:pt x="675" y="117"/>
                  </a:lnTo>
                  <a:lnTo>
                    <a:pt x="664" y="105"/>
                  </a:lnTo>
                  <a:lnTo>
                    <a:pt x="651" y="96"/>
                  </a:lnTo>
                  <a:lnTo>
                    <a:pt x="638" y="90"/>
                  </a:lnTo>
                  <a:lnTo>
                    <a:pt x="623" y="88"/>
                  </a:lnTo>
                  <a:lnTo>
                    <a:pt x="608" y="87"/>
                  </a:lnTo>
                  <a:lnTo>
                    <a:pt x="593" y="89"/>
                  </a:lnTo>
                  <a:lnTo>
                    <a:pt x="582" y="70"/>
                  </a:lnTo>
                  <a:lnTo>
                    <a:pt x="568" y="52"/>
                  </a:lnTo>
                  <a:lnTo>
                    <a:pt x="551" y="36"/>
                  </a:lnTo>
                  <a:lnTo>
                    <a:pt x="532" y="23"/>
                  </a:lnTo>
                  <a:lnTo>
                    <a:pt x="513" y="13"/>
                  </a:lnTo>
                  <a:lnTo>
                    <a:pt x="493" y="6"/>
                  </a:lnTo>
                  <a:lnTo>
                    <a:pt x="471" y="1"/>
                  </a:lnTo>
                  <a:lnTo>
                    <a:pt x="449" y="0"/>
                  </a:lnTo>
                  <a:lnTo>
                    <a:pt x="427" y="1"/>
                  </a:lnTo>
                  <a:lnTo>
                    <a:pt x="406" y="6"/>
                  </a:lnTo>
                  <a:lnTo>
                    <a:pt x="386" y="14"/>
                  </a:lnTo>
                  <a:lnTo>
                    <a:pt x="366" y="24"/>
                  </a:lnTo>
                  <a:lnTo>
                    <a:pt x="348" y="38"/>
                  </a:lnTo>
                  <a:lnTo>
                    <a:pt x="330" y="24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1"/>
                  </a:lnTo>
                  <a:lnTo>
                    <a:pt x="247" y="0"/>
                  </a:lnTo>
                  <a:lnTo>
                    <a:pt x="225" y="1"/>
                  </a:lnTo>
                  <a:lnTo>
                    <a:pt x="203" y="6"/>
                  </a:lnTo>
                  <a:lnTo>
                    <a:pt x="183" y="13"/>
                  </a:lnTo>
                  <a:lnTo>
                    <a:pt x="163" y="23"/>
                  </a:lnTo>
                  <a:lnTo>
                    <a:pt x="145" y="36"/>
                  </a:lnTo>
                  <a:lnTo>
                    <a:pt x="129" y="52"/>
                  </a:lnTo>
                  <a:lnTo>
                    <a:pt x="114" y="70"/>
                  </a:lnTo>
                  <a:lnTo>
                    <a:pt x="103" y="89"/>
                  </a:lnTo>
                  <a:lnTo>
                    <a:pt x="88" y="87"/>
                  </a:lnTo>
                  <a:lnTo>
                    <a:pt x="73" y="88"/>
                  </a:lnTo>
                  <a:lnTo>
                    <a:pt x="58" y="90"/>
                  </a:lnTo>
                  <a:lnTo>
                    <a:pt x="45" y="96"/>
                  </a:lnTo>
                  <a:lnTo>
                    <a:pt x="32" y="105"/>
                  </a:lnTo>
                  <a:lnTo>
                    <a:pt x="21" y="117"/>
                  </a:lnTo>
                  <a:lnTo>
                    <a:pt x="13" y="129"/>
                  </a:lnTo>
                  <a:lnTo>
                    <a:pt x="6" y="144"/>
                  </a:lnTo>
                  <a:lnTo>
                    <a:pt x="2" y="158"/>
                  </a:lnTo>
                  <a:lnTo>
                    <a:pt x="0" y="175"/>
                  </a:lnTo>
                  <a:lnTo>
                    <a:pt x="2" y="191"/>
                  </a:lnTo>
                  <a:lnTo>
                    <a:pt x="6" y="205"/>
                  </a:lnTo>
                  <a:lnTo>
                    <a:pt x="13" y="220"/>
                  </a:lnTo>
                  <a:lnTo>
                    <a:pt x="21" y="232"/>
                  </a:lnTo>
                  <a:lnTo>
                    <a:pt x="32" y="244"/>
                  </a:lnTo>
                  <a:lnTo>
                    <a:pt x="45" y="252"/>
                  </a:lnTo>
                  <a:lnTo>
                    <a:pt x="58" y="259"/>
                  </a:lnTo>
                  <a:lnTo>
                    <a:pt x="73" y="261"/>
                  </a:lnTo>
                  <a:lnTo>
                    <a:pt x="88" y="262"/>
                  </a:lnTo>
                  <a:lnTo>
                    <a:pt x="103" y="259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0" name="Rectangle 974">
              <a:extLst>
                <a:ext uri="{FF2B5EF4-FFF2-40B4-BE49-F238E27FC236}">
                  <a16:creationId xmlns:a16="http://schemas.microsoft.com/office/drawing/2014/main" id="{590F0C54-785B-4E45-A47D-0E1369A37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640" y="1383507"/>
              <a:ext cx="57067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 Other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1" name="Rectangle 975">
              <a:extLst>
                <a:ext uri="{FF2B5EF4-FFF2-40B4-BE49-F238E27FC236}">
                  <a16:creationId xmlns:a16="http://schemas.microsoft.com/office/drawing/2014/main" id="{D0086464-C1C0-F840-B7A1-BC2FB160A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797" y="1487092"/>
              <a:ext cx="40235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2" name="Freeform 976">
              <a:extLst>
                <a:ext uri="{FF2B5EF4-FFF2-40B4-BE49-F238E27FC236}">
                  <a16:creationId xmlns:a16="http://schemas.microsoft.com/office/drawing/2014/main" id="{0682D2C5-E5AA-7345-9153-7CAFBD5E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880" y="1237061"/>
              <a:ext cx="826294" cy="416719"/>
            </a:xfrm>
            <a:custGeom>
              <a:avLst/>
              <a:gdLst>
                <a:gd name="T0" fmla="*/ 287297813 w 694"/>
                <a:gd name="T1" fmla="*/ 703124388 h 350"/>
                <a:gd name="T2" fmla="*/ 365423450 w 694"/>
                <a:gd name="T3" fmla="*/ 788809700 h 350"/>
                <a:gd name="T4" fmla="*/ 458668438 w 694"/>
                <a:gd name="T5" fmla="*/ 849293450 h 350"/>
                <a:gd name="T6" fmla="*/ 564515000 w 694"/>
                <a:gd name="T7" fmla="*/ 879535325 h 350"/>
                <a:gd name="T8" fmla="*/ 675401875 w 694"/>
                <a:gd name="T9" fmla="*/ 879535325 h 350"/>
                <a:gd name="T10" fmla="*/ 781248438 w 694"/>
                <a:gd name="T11" fmla="*/ 846772500 h 350"/>
                <a:gd name="T12" fmla="*/ 877014375 w 694"/>
                <a:gd name="T13" fmla="*/ 783769388 h 350"/>
                <a:gd name="T14" fmla="*/ 970260950 w 694"/>
                <a:gd name="T15" fmla="*/ 846772500 h 350"/>
                <a:gd name="T16" fmla="*/ 1076107513 w 694"/>
                <a:gd name="T17" fmla="*/ 879535325 h 350"/>
                <a:gd name="T18" fmla="*/ 1186994388 w 694"/>
                <a:gd name="T19" fmla="*/ 879535325 h 350"/>
                <a:gd name="T20" fmla="*/ 1292840950 w 694"/>
                <a:gd name="T21" fmla="*/ 849293450 h 350"/>
                <a:gd name="T22" fmla="*/ 1386085938 w 694"/>
                <a:gd name="T23" fmla="*/ 788809700 h 350"/>
                <a:gd name="T24" fmla="*/ 1461690625 w 694"/>
                <a:gd name="T25" fmla="*/ 703124388 h 350"/>
                <a:gd name="T26" fmla="*/ 1532255000 w 694"/>
                <a:gd name="T27" fmla="*/ 662801888 h 350"/>
                <a:gd name="T28" fmla="*/ 1605340325 w 694"/>
                <a:gd name="T29" fmla="*/ 652721263 h 350"/>
                <a:gd name="T30" fmla="*/ 1670864388 w 694"/>
                <a:gd name="T31" fmla="*/ 614918125 h 350"/>
                <a:gd name="T32" fmla="*/ 1721267513 w 694"/>
                <a:gd name="T33" fmla="*/ 556955325 h 350"/>
                <a:gd name="T34" fmla="*/ 1748988438 w 694"/>
                <a:gd name="T35" fmla="*/ 481350638 h 350"/>
                <a:gd name="T36" fmla="*/ 1748988438 w 694"/>
                <a:gd name="T37" fmla="*/ 400705638 h 350"/>
                <a:gd name="T38" fmla="*/ 1721267513 w 694"/>
                <a:gd name="T39" fmla="*/ 325100950 h 350"/>
                <a:gd name="T40" fmla="*/ 1670864388 w 694"/>
                <a:gd name="T41" fmla="*/ 267136563 h 350"/>
                <a:gd name="T42" fmla="*/ 1605340325 w 694"/>
                <a:gd name="T43" fmla="*/ 231854375 h 350"/>
                <a:gd name="T44" fmla="*/ 1532255000 w 694"/>
                <a:gd name="T45" fmla="*/ 221773750 h 350"/>
                <a:gd name="T46" fmla="*/ 1461690625 w 694"/>
                <a:gd name="T47" fmla="*/ 178931888 h 350"/>
                <a:gd name="T48" fmla="*/ 1386085938 w 694"/>
                <a:gd name="T49" fmla="*/ 95765938 h 350"/>
                <a:gd name="T50" fmla="*/ 1292840950 w 694"/>
                <a:gd name="T51" fmla="*/ 32762825 h 350"/>
                <a:gd name="T52" fmla="*/ 1186994388 w 694"/>
                <a:gd name="T53" fmla="*/ 5040313 h 350"/>
                <a:gd name="T54" fmla="*/ 1076107513 w 694"/>
                <a:gd name="T55" fmla="*/ 5040313 h 350"/>
                <a:gd name="T56" fmla="*/ 970260950 w 694"/>
                <a:gd name="T57" fmla="*/ 35282188 h 350"/>
                <a:gd name="T58" fmla="*/ 877014375 w 694"/>
                <a:gd name="T59" fmla="*/ 98286888 h 350"/>
                <a:gd name="T60" fmla="*/ 781248438 w 694"/>
                <a:gd name="T61" fmla="*/ 35282188 h 350"/>
                <a:gd name="T62" fmla="*/ 675401875 w 694"/>
                <a:gd name="T63" fmla="*/ 5040313 h 350"/>
                <a:gd name="T64" fmla="*/ 564515000 w 694"/>
                <a:gd name="T65" fmla="*/ 5040313 h 350"/>
                <a:gd name="T66" fmla="*/ 458668438 w 694"/>
                <a:gd name="T67" fmla="*/ 32762825 h 350"/>
                <a:gd name="T68" fmla="*/ 365423450 w 694"/>
                <a:gd name="T69" fmla="*/ 95765938 h 350"/>
                <a:gd name="T70" fmla="*/ 287297813 w 694"/>
                <a:gd name="T71" fmla="*/ 178931888 h 350"/>
                <a:gd name="T72" fmla="*/ 221773750 w 694"/>
                <a:gd name="T73" fmla="*/ 221773750 h 350"/>
                <a:gd name="T74" fmla="*/ 146169063 w 694"/>
                <a:gd name="T75" fmla="*/ 231854375 h 350"/>
                <a:gd name="T76" fmla="*/ 80645000 w 694"/>
                <a:gd name="T77" fmla="*/ 267136563 h 350"/>
                <a:gd name="T78" fmla="*/ 30241875 w 694"/>
                <a:gd name="T79" fmla="*/ 325100950 h 350"/>
                <a:gd name="T80" fmla="*/ 2520950 w 694"/>
                <a:gd name="T81" fmla="*/ 400705638 h 350"/>
                <a:gd name="T82" fmla="*/ 2520950 w 694"/>
                <a:gd name="T83" fmla="*/ 481350638 h 350"/>
                <a:gd name="T84" fmla="*/ 30241875 w 694"/>
                <a:gd name="T85" fmla="*/ 556955325 h 350"/>
                <a:gd name="T86" fmla="*/ 80645000 w 694"/>
                <a:gd name="T87" fmla="*/ 614918125 h 350"/>
                <a:gd name="T88" fmla="*/ 146169063 w 694"/>
                <a:gd name="T89" fmla="*/ 652721263 h 350"/>
                <a:gd name="T90" fmla="*/ 221773750 w 694"/>
                <a:gd name="T91" fmla="*/ 662801888 h 3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4" h="350">
                  <a:moveTo>
                    <a:pt x="102" y="260"/>
                  </a:moveTo>
                  <a:lnTo>
                    <a:pt x="114" y="279"/>
                  </a:lnTo>
                  <a:lnTo>
                    <a:pt x="128" y="297"/>
                  </a:lnTo>
                  <a:lnTo>
                    <a:pt x="145" y="313"/>
                  </a:lnTo>
                  <a:lnTo>
                    <a:pt x="162" y="326"/>
                  </a:lnTo>
                  <a:lnTo>
                    <a:pt x="182" y="337"/>
                  </a:lnTo>
                  <a:lnTo>
                    <a:pt x="203" y="344"/>
                  </a:lnTo>
                  <a:lnTo>
                    <a:pt x="224" y="349"/>
                  </a:lnTo>
                  <a:lnTo>
                    <a:pt x="246" y="350"/>
                  </a:lnTo>
                  <a:lnTo>
                    <a:pt x="268" y="349"/>
                  </a:lnTo>
                  <a:lnTo>
                    <a:pt x="290" y="344"/>
                  </a:lnTo>
                  <a:lnTo>
                    <a:pt x="310" y="336"/>
                  </a:lnTo>
                  <a:lnTo>
                    <a:pt x="329" y="325"/>
                  </a:lnTo>
                  <a:lnTo>
                    <a:pt x="348" y="311"/>
                  </a:lnTo>
                  <a:lnTo>
                    <a:pt x="365" y="325"/>
                  </a:lnTo>
                  <a:lnTo>
                    <a:pt x="385" y="336"/>
                  </a:lnTo>
                  <a:lnTo>
                    <a:pt x="406" y="344"/>
                  </a:lnTo>
                  <a:lnTo>
                    <a:pt x="427" y="349"/>
                  </a:lnTo>
                  <a:lnTo>
                    <a:pt x="449" y="350"/>
                  </a:lnTo>
                  <a:lnTo>
                    <a:pt x="471" y="349"/>
                  </a:lnTo>
                  <a:lnTo>
                    <a:pt x="492" y="344"/>
                  </a:lnTo>
                  <a:lnTo>
                    <a:pt x="513" y="337"/>
                  </a:lnTo>
                  <a:lnTo>
                    <a:pt x="532" y="326"/>
                  </a:lnTo>
                  <a:lnTo>
                    <a:pt x="550" y="313"/>
                  </a:lnTo>
                  <a:lnTo>
                    <a:pt x="566" y="297"/>
                  </a:lnTo>
                  <a:lnTo>
                    <a:pt x="580" y="279"/>
                  </a:lnTo>
                  <a:lnTo>
                    <a:pt x="593" y="260"/>
                  </a:lnTo>
                  <a:lnTo>
                    <a:pt x="608" y="263"/>
                  </a:lnTo>
                  <a:lnTo>
                    <a:pt x="622" y="262"/>
                  </a:lnTo>
                  <a:lnTo>
                    <a:pt x="637" y="259"/>
                  </a:lnTo>
                  <a:lnTo>
                    <a:pt x="651" y="253"/>
                  </a:lnTo>
                  <a:lnTo>
                    <a:pt x="663" y="244"/>
                  </a:lnTo>
                  <a:lnTo>
                    <a:pt x="674" y="234"/>
                  </a:lnTo>
                  <a:lnTo>
                    <a:pt x="683" y="221"/>
                  </a:lnTo>
                  <a:lnTo>
                    <a:pt x="689" y="207"/>
                  </a:lnTo>
                  <a:lnTo>
                    <a:pt x="694" y="191"/>
                  </a:lnTo>
                  <a:lnTo>
                    <a:pt x="694" y="175"/>
                  </a:lnTo>
                  <a:lnTo>
                    <a:pt x="694" y="159"/>
                  </a:lnTo>
                  <a:lnTo>
                    <a:pt x="689" y="144"/>
                  </a:lnTo>
                  <a:lnTo>
                    <a:pt x="683" y="129"/>
                  </a:lnTo>
                  <a:lnTo>
                    <a:pt x="674" y="117"/>
                  </a:lnTo>
                  <a:lnTo>
                    <a:pt x="663" y="106"/>
                  </a:lnTo>
                  <a:lnTo>
                    <a:pt x="651" y="97"/>
                  </a:lnTo>
                  <a:lnTo>
                    <a:pt x="637" y="92"/>
                  </a:lnTo>
                  <a:lnTo>
                    <a:pt x="622" y="88"/>
                  </a:lnTo>
                  <a:lnTo>
                    <a:pt x="608" y="88"/>
                  </a:lnTo>
                  <a:lnTo>
                    <a:pt x="593" y="90"/>
                  </a:lnTo>
                  <a:lnTo>
                    <a:pt x="580" y="71"/>
                  </a:lnTo>
                  <a:lnTo>
                    <a:pt x="566" y="53"/>
                  </a:lnTo>
                  <a:lnTo>
                    <a:pt x="550" y="38"/>
                  </a:lnTo>
                  <a:lnTo>
                    <a:pt x="532" y="24"/>
                  </a:lnTo>
                  <a:lnTo>
                    <a:pt x="513" y="13"/>
                  </a:lnTo>
                  <a:lnTo>
                    <a:pt x="492" y="6"/>
                  </a:lnTo>
                  <a:lnTo>
                    <a:pt x="471" y="2"/>
                  </a:lnTo>
                  <a:lnTo>
                    <a:pt x="449" y="0"/>
                  </a:lnTo>
                  <a:lnTo>
                    <a:pt x="427" y="2"/>
                  </a:lnTo>
                  <a:lnTo>
                    <a:pt x="406" y="6"/>
                  </a:lnTo>
                  <a:lnTo>
                    <a:pt x="385" y="14"/>
                  </a:lnTo>
                  <a:lnTo>
                    <a:pt x="365" y="26"/>
                  </a:lnTo>
                  <a:lnTo>
                    <a:pt x="348" y="39"/>
                  </a:lnTo>
                  <a:lnTo>
                    <a:pt x="329" y="26"/>
                  </a:lnTo>
                  <a:lnTo>
                    <a:pt x="310" y="14"/>
                  </a:lnTo>
                  <a:lnTo>
                    <a:pt x="290" y="6"/>
                  </a:lnTo>
                  <a:lnTo>
                    <a:pt x="268" y="2"/>
                  </a:lnTo>
                  <a:lnTo>
                    <a:pt x="246" y="0"/>
                  </a:lnTo>
                  <a:lnTo>
                    <a:pt x="224" y="2"/>
                  </a:lnTo>
                  <a:lnTo>
                    <a:pt x="203" y="6"/>
                  </a:lnTo>
                  <a:lnTo>
                    <a:pt x="182" y="13"/>
                  </a:lnTo>
                  <a:lnTo>
                    <a:pt x="162" y="24"/>
                  </a:lnTo>
                  <a:lnTo>
                    <a:pt x="145" y="38"/>
                  </a:lnTo>
                  <a:lnTo>
                    <a:pt x="128" y="53"/>
                  </a:lnTo>
                  <a:lnTo>
                    <a:pt x="114" y="71"/>
                  </a:lnTo>
                  <a:lnTo>
                    <a:pt x="102" y="90"/>
                  </a:lnTo>
                  <a:lnTo>
                    <a:pt x="88" y="88"/>
                  </a:lnTo>
                  <a:lnTo>
                    <a:pt x="73" y="88"/>
                  </a:lnTo>
                  <a:lnTo>
                    <a:pt x="58" y="92"/>
                  </a:lnTo>
                  <a:lnTo>
                    <a:pt x="44" y="97"/>
                  </a:lnTo>
                  <a:lnTo>
                    <a:pt x="32" y="106"/>
                  </a:lnTo>
                  <a:lnTo>
                    <a:pt x="21" y="117"/>
                  </a:lnTo>
                  <a:lnTo>
                    <a:pt x="12" y="129"/>
                  </a:lnTo>
                  <a:lnTo>
                    <a:pt x="5" y="144"/>
                  </a:lnTo>
                  <a:lnTo>
                    <a:pt x="1" y="159"/>
                  </a:lnTo>
                  <a:lnTo>
                    <a:pt x="0" y="175"/>
                  </a:lnTo>
                  <a:lnTo>
                    <a:pt x="1" y="191"/>
                  </a:lnTo>
                  <a:lnTo>
                    <a:pt x="5" y="207"/>
                  </a:lnTo>
                  <a:lnTo>
                    <a:pt x="12" y="221"/>
                  </a:lnTo>
                  <a:lnTo>
                    <a:pt x="21" y="234"/>
                  </a:lnTo>
                  <a:lnTo>
                    <a:pt x="32" y="244"/>
                  </a:lnTo>
                  <a:lnTo>
                    <a:pt x="44" y="253"/>
                  </a:lnTo>
                  <a:lnTo>
                    <a:pt x="58" y="259"/>
                  </a:lnTo>
                  <a:lnTo>
                    <a:pt x="73" y="262"/>
                  </a:lnTo>
                  <a:lnTo>
                    <a:pt x="88" y="263"/>
                  </a:lnTo>
                  <a:lnTo>
                    <a:pt x="102" y="26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3" name="Rectangle 977">
              <a:extLst>
                <a:ext uri="{FF2B5EF4-FFF2-40B4-BE49-F238E27FC236}">
                  <a16:creationId xmlns:a16="http://schemas.microsoft.com/office/drawing/2014/main" id="{B11A5054-7A93-674A-84F7-297639540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6313" y="1302544"/>
              <a:ext cx="275718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Jack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4" name="Rectangle 978">
              <a:extLst>
                <a:ext uri="{FF2B5EF4-FFF2-40B4-BE49-F238E27FC236}">
                  <a16:creationId xmlns:a16="http://schemas.microsoft.com/office/drawing/2014/main" id="{F882C823-2FB5-DF40-95C5-A1EF14AE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875" y="1422798"/>
              <a:ext cx="520976" cy="15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975" b="1">
                  <a:solidFill>
                    <a:srgbClr val="000000"/>
                  </a:solidFill>
                  <a:cs typeface="Arial" panose="020B0604020202020204" pitchFamily="34" charset="0"/>
                </a:rPr>
                <a:t>compiler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5" name="Rectangle 979">
              <a:extLst>
                <a:ext uri="{FF2B5EF4-FFF2-40B4-BE49-F238E27FC236}">
                  <a16:creationId xmlns:a16="http://schemas.microsoft.com/office/drawing/2014/main" id="{BDFA7915-33F3-F04E-B7AE-5B2A0A77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8145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86" name="Rectangle 980">
              <a:extLst>
                <a:ext uri="{FF2B5EF4-FFF2-40B4-BE49-F238E27FC236}">
                  <a16:creationId xmlns:a16="http://schemas.microsoft.com/office/drawing/2014/main" id="{D431F26D-E8CB-A14C-8115-5EFD346D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845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>
                <a:solidFill>
                  <a:srgbClr val="000000"/>
                </a:solidFill>
              </a:endParaRPr>
            </a:p>
          </p:txBody>
        </p:sp>
        <p:sp>
          <p:nvSpPr>
            <p:cNvPr id="43187" name="Freeform 981">
              <a:extLst>
                <a:ext uri="{FF2B5EF4-FFF2-40B4-BE49-F238E27FC236}">
                  <a16:creationId xmlns:a16="http://schemas.microsoft.com/office/drawing/2014/main" id="{8857BCA4-1C1C-1E41-B0DD-A7F1A199F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229" y="600076"/>
              <a:ext cx="617934" cy="369094"/>
            </a:xfrm>
            <a:custGeom>
              <a:avLst/>
              <a:gdLst>
                <a:gd name="T0" fmla="*/ 332660423 w 519"/>
                <a:gd name="T1" fmla="*/ 781248438 h 310"/>
                <a:gd name="T2" fmla="*/ 975299083 w 519"/>
                <a:gd name="T3" fmla="*/ 781248438 h 310"/>
                <a:gd name="T4" fmla="*/ 1025702178 w 519"/>
                <a:gd name="T5" fmla="*/ 776208125 h 310"/>
                <a:gd name="T6" fmla="*/ 1078626220 w 519"/>
                <a:gd name="T7" fmla="*/ 763608138 h 310"/>
                <a:gd name="T8" fmla="*/ 1126508366 w 519"/>
                <a:gd name="T9" fmla="*/ 743446888 h 310"/>
                <a:gd name="T10" fmla="*/ 1169351790 w 519"/>
                <a:gd name="T11" fmla="*/ 715724375 h 310"/>
                <a:gd name="T12" fmla="*/ 1209674266 w 519"/>
                <a:gd name="T13" fmla="*/ 682963138 h 310"/>
                <a:gd name="T14" fmla="*/ 1242435484 w 519"/>
                <a:gd name="T15" fmla="*/ 645160000 h 310"/>
                <a:gd name="T16" fmla="*/ 1270157979 w 519"/>
                <a:gd name="T17" fmla="*/ 599797188 h 310"/>
                <a:gd name="T18" fmla="*/ 1290319217 w 519"/>
                <a:gd name="T19" fmla="*/ 551915013 h 310"/>
                <a:gd name="T20" fmla="*/ 1302919197 w 519"/>
                <a:gd name="T21" fmla="*/ 501511888 h 310"/>
                <a:gd name="T22" fmla="*/ 1307959506 w 519"/>
                <a:gd name="T23" fmla="*/ 451108763 h 310"/>
                <a:gd name="T24" fmla="*/ 1307959506 w 519"/>
                <a:gd name="T25" fmla="*/ 330141263 h 310"/>
                <a:gd name="T26" fmla="*/ 1302919197 w 519"/>
                <a:gd name="T27" fmla="*/ 279738138 h 310"/>
                <a:gd name="T28" fmla="*/ 1290319217 w 519"/>
                <a:gd name="T29" fmla="*/ 229335013 h 310"/>
                <a:gd name="T30" fmla="*/ 1270157979 w 519"/>
                <a:gd name="T31" fmla="*/ 181451250 h 310"/>
                <a:gd name="T32" fmla="*/ 1242435484 w 519"/>
                <a:gd name="T33" fmla="*/ 136088438 h 310"/>
                <a:gd name="T34" fmla="*/ 1209674266 w 519"/>
                <a:gd name="T35" fmla="*/ 98286888 h 310"/>
                <a:gd name="T36" fmla="*/ 1169351790 w 519"/>
                <a:gd name="T37" fmla="*/ 65524063 h 310"/>
                <a:gd name="T38" fmla="*/ 1126508366 w 519"/>
                <a:gd name="T39" fmla="*/ 37803138 h 310"/>
                <a:gd name="T40" fmla="*/ 1078626220 w 519"/>
                <a:gd name="T41" fmla="*/ 17641888 h 310"/>
                <a:gd name="T42" fmla="*/ 1025702178 w 519"/>
                <a:gd name="T43" fmla="*/ 5040313 h 310"/>
                <a:gd name="T44" fmla="*/ 975299083 w 519"/>
                <a:gd name="T45" fmla="*/ 0 h 310"/>
                <a:gd name="T46" fmla="*/ 332660423 w 519"/>
                <a:gd name="T47" fmla="*/ 0 h 310"/>
                <a:gd name="T48" fmla="*/ 279736380 w 519"/>
                <a:gd name="T49" fmla="*/ 5040313 h 310"/>
                <a:gd name="T50" fmla="*/ 229333286 w 519"/>
                <a:gd name="T51" fmla="*/ 17641888 h 310"/>
                <a:gd name="T52" fmla="*/ 181451140 w 519"/>
                <a:gd name="T53" fmla="*/ 37803138 h 310"/>
                <a:gd name="T54" fmla="*/ 136088355 w 519"/>
                <a:gd name="T55" fmla="*/ 65524063 h 310"/>
                <a:gd name="T56" fmla="*/ 98285240 w 519"/>
                <a:gd name="T57" fmla="*/ 98286888 h 310"/>
                <a:gd name="T58" fmla="*/ 63003074 w 519"/>
                <a:gd name="T59" fmla="*/ 136088438 h 310"/>
                <a:gd name="T60" fmla="*/ 37801527 w 519"/>
                <a:gd name="T61" fmla="*/ 181451250 h 310"/>
                <a:gd name="T62" fmla="*/ 17640289 w 519"/>
                <a:gd name="T63" fmla="*/ 229335013 h 310"/>
                <a:gd name="T64" fmla="*/ 5040309 w 519"/>
                <a:gd name="T65" fmla="*/ 279738138 h 310"/>
                <a:gd name="T66" fmla="*/ 0 w 519"/>
                <a:gd name="T67" fmla="*/ 330141263 h 310"/>
                <a:gd name="T68" fmla="*/ 0 w 519"/>
                <a:gd name="T69" fmla="*/ 451108763 h 310"/>
                <a:gd name="T70" fmla="*/ 5040309 w 519"/>
                <a:gd name="T71" fmla="*/ 501511888 h 310"/>
                <a:gd name="T72" fmla="*/ 17640289 w 519"/>
                <a:gd name="T73" fmla="*/ 551915013 h 310"/>
                <a:gd name="T74" fmla="*/ 37801527 w 519"/>
                <a:gd name="T75" fmla="*/ 599797188 h 310"/>
                <a:gd name="T76" fmla="*/ 63003074 w 519"/>
                <a:gd name="T77" fmla="*/ 645160000 h 310"/>
                <a:gd name="T78" fmla="*/ 98285240 w 519"/>
                <a:gd name="T79" fmla="*/ 682963138 h 310"/>
                <a:gd name="T80" fmla="*/ 136088355 w 519"/>
                <a:gd name="T81" fmla="*/ 715724375 h 310"/>
                <a:gd name="T82" fmla="*/ 181451140 w 519"/>
                <a:gd name="T83" fmla="*/ 743446888 h 310"/>
                <a:gd name="T84" fmla="*/ 229333286 w 519"/>
                <a:gd name="T85" fmla="*/ 763608138 h 310"/>
                <a:gd name="T86" fmla="*/ 279736380 w 519"/>
                <a:gd name="T87" fmla="*/ 776208125 h 310"/>
                <a:gd name="T88" fmla="*/ 332660423 w 519"/>
                <a:gd name="T89" fmla="*/ 781248438 h 3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519" h="310">
                  <a:moveTo>
                    <a:pt x="132" y="310"/>
                  </a:moveTo>
                  <a:lnTo>
                    <a:pt x="387" y="310"/>
                  </a:lnTo>
                  <a:lnTo>
                    <a:pt x="407" y="308"/>
                  </a:lnTo>
                  <a:lnTo>
                    <a:pt x="428" y="303"/>
                  </a:lnTo>
                  <a:lnTo>
                    <a:pt x="447" y="295"/>
                  </a:lnTo>
                  <a:lnTo>
                    <a:pt x="464" y="284"/>
                  </a:lnTo>
                  <a:lnTo>
                    <a:pt x="480" y="271"/>
                  </a:lnTo>
                  <a:lnTo>
                    <a:pt x="493" y="256"/>
                  </a:lnTo>
                  <a:lnTo>
                    <a:pt x="504" y="238"/>
                  </a:lnTo>
                  <a:lnTo>
                    <a:pt x="512" y="219"/>
                  </a:lnTo>
                  <a:lnTo>
                    <a:pt x="517" y="199"/>
                  </a:lnTo>
                  <a:lnTo>
                    <a:pt x="519" y="179"/>
                  </a:lnTo>
                  <a:lnTo>
                    <a:pt x="519" y="131"/>
                  </a:lnTo>
                  <a:lnTo>
                    <a:pt x="517" y="111"/>
                  </a:lnTo>
                  <a:lnTo>
                    <a:pt x="512" y="91"/>
                  </a:lnTo>
                  <a:lnTo>
                    <a:pt x="504" y="72"/>
                  </a:lnTo>
                  <a:lnTo>
                    <a:pt x="493" y="54"/>
                  </a:lnTo>
                  <a:lnTo>
                    <a:pt x="480" y="39"/>
                  </a:lnTo>
                  <a:lnTo>
                    <a:pt x="464" y="26"/>
                  </a:lnTo>
                  <a:lnTo>
                    <a:pt x="447" y="15"/>
                  </a:lnTo>
                  <a:lnTo>
                    <a:pt x="428" y="7"/>
                  </a:lnTo>
                  <a:lnTo>
                    <a:pt x="407" y="2"/>
                  </a:lnTo>
                  <a:lnTo>
                    <a:pt x="387" y="0"/>
                  </a:lnTo>
                  <a:lnTo>
                    <a:pt x="132" y="0"/>
                  </a:lnTo>
                  <a:lnTo>
                    <a:pt x="111" y="2"/>
                  </a:lnTo>
                  <a:lnTo>
                    <a:pt x="91" y="7"/>
                  </a:lnTo>
                  <a:lnTo>
                    <a:pt x="72" y="15"/>
                  </a:lnTo>
                  <a:lnTo>
                    <a:pt x="54" y="26"/>
                  </a:lnTo>
                  <a:lnTo>
                    <a:pt x="39" y="39"/>
                  </a:lnTo>
                  <a:lnTo>
                    <a:pt x="25" y="54"/>
                  </a:lnTo>
                  <a:lnTo>
                    <a:pt x="15" y="72"/>
                  </a:lnTo>
                  <a:lnTo>
                    <a:pt x="7" y="91"/>
                  </a:lnTo>
                  <a:lnTo>
                    <a:pt x="2" y="111"/>
                  </a:lnTo>
                  <a:lnTo>
                    <a:pt x="0" y="131"/>
                  </a:lnTo>
                  <a:lnTo>
                    <a:pt x="0" y="179"/>
                  </a:lnTo>
                  <a:lnTo>
                    <a:pt x="2" y="199"/>
                  </a:lnTo>
                  <a:lnTo>
                    <a:pt x="7" y="219"/>
                  </a:lnTo>
                  <a:lnTo>
                    <a:pt x="15" y="238"/>
                  </a:lnTo>
                  <a:lnTo>
                    <a:pt x="25" y="256"/>
                  </a:lnTo>
                  <a:lnTo>
                    <a:pt x="39" y="271"/>
                  </a:lnTo>
                  <a:lnTo>
                    <a:pt x="54" y="284"/>
                  </a:lnTo>
                  <a:lnTo>
                    <a:pt x="72" y="295"/>
                  </a:lnTo>
                  <a:lnTo>
                    <a:pt x="91" y="303"/>
                  </a:lnTo>
                  <a:lnTo>
                    <a:pt x="111" y="308"/>
                  </a:lnTo>
                  <a:lnTo>
                    <a:pt x="132" y="310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88" name="Rectangle 982">
              <a:extLst>
                <a:ext uri="{FF2B5EF4-FFF2-40B4-BE49-F238E27FC236}">
                  <a16:creationId xmlns:a16="http://schemas.microsoft.com/office/drawing/2014/main" id="{8ADD600C-F143-634D-8181-5E08E1AFC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753" y="660798"/>
              <a:ext cx="277320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Some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89" name="Rectangle 983">
              <a:extLst>
                <a:ext uri="{FF2B5EF4-FFF2-40B4-BE49-F238E27FC236}">
                  <a16:creationId xmlns:a16="http://schemas.microsoft.com/office/drawing/2014/main" id="{83DAB5B9-B829-5E44-9937-F6BAD0AFD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9398" y="785813"/>
              <a:ext cx="439224" cy="126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825" dirty="0">
                  <a:solidFill>
                    <a:srgbClr val="000000"/>
                  </a:solidFill>
                  <a:cs typeface="Arial" panose="020B0604020202020204" pitchFamily="34" charset="0"/>
                </a:rPr>
                <a:t>language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0" name="Rectangle 984">
              <a:extLst>
                <a:ext uri="{FF2B5EF4-FFF2-40B4-BE49-F238E27FC236}">
                  <a16:creationId xmlns:a16="http://schemas.microsoft.com/office/drawing/2014/main" id="{17CE401F-68EE-C24A-B8ED-83773C8B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739" y="611983"/>
              <a:ext cx="469106" cy="1845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1" name="Rectangle 985">
              <a:extLst>
                <a:ext uri="{FF2B5EF4-FFF2-40B4-BE49-F238E27FC236}">
                  <a16:creationId xmlns:a16="http://schemas.microsoft.com/office/drawing/2014/main" id="{8CCFD7B8-1659-C84D-A26F-36C743207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2438" y="548879"/>
              <a:ext cx="360676" cy="31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2025" dirty="0">
                  <a:solidFill>
                    <a:srgbClr val="000000"/>
                  </a:solidFill>
                  <a:cs typeface="Arial" panose="020B0604020202020204" pitchFamily="34" charset="0"/>
                </a:rPr>
                <a:t>. . .</a:t>
              </a:r>
              <a:endParaRPr lang="en-US" altLang="en-CN" sz="1800" b="1" dirty="0">
                <a:solidFill>
                  <a:srgbClr val="000000"/>
                </a:solidFill>
              </a:endParaRPr>
            </a:p>
          </p:txBody>
        </p:sp>
        <p:sp>
          <p:nvSpPr>
            <p:cNvPr id="43192" name="Freeform 986">
              <a:extLst>
                <a:ext uri="{FF2B5EF4-FFF2-40B4-BE49-F238E27FC236}">
                  <a16:creationId xmlns:a16="http://schemas.microsoft.com/office/drawing/2014/main" id="{0B71B657-FFDD-9A4C-BC56-6DECF76F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392" y="3860007"/>
              <a:ext cx="163115" cy="122635"/>
            </a:xfrm>
            <a:custGeom>
              <a:avLst/>
              <a:gdLst>
                <a:gd name="T0" fmla="*/ 171370231 w 137"/>
                <a:gd name="T1" fmla="*/ 259577681 h 103"/>
                <a:gd name="T2" fmla="*/ 345259819 w 137"/>
                <a:gd name="T3" fmla="*/ 158771123 h 103"/>
                <a:gd name="T4" fmla="*/ 231853842 w 137"/>
                <a:gd name="T5" fmla="*/ 158771123 h 103"/>
                <a:gd name="T6" fmla="*/ 231853842 w 137"/>
                <a:gd name="T7" fmla="*/ 0 h 103"/>
                <a:gd name="T8" fmla="*/ 113405977 w 137"/>
                <a:gd name="T9" fmla="*/ 0 h 103"/>
                <a:gd name="T10" fmla="*/ 113405977 w 137"/>
                <a:gd name="T11" fmla="*/ 158771123 h 103"/>
                <a:gd name="T12" fmla="*/ 0 w 137"/>
                <a:gd name="T13" fmla="*/ 158771123 h 103"/>
                <a:gd name="T14" fmla="*/ 171370231 w 137"/>
                <a:gd name="T15" fmla="*/ 259577681 h 1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7" h="103">
                  <a:moveTo>
                    <a:pt x="68" y="103"/>
                  </a:moveTo>
                  <a:lnTo>
                    <a:pt x="137" y="63"/>
                  </a:lnTo>
                  <a:lnTo>
                    <a:pt x="92" y="63"/>
                  </a:lnTo>
                  <a:lnTo>
                    <a:pt x="92" y="0"/>
                  </a:lnTo>
                  <a:lnTo>
                    <a:pt x="45" y="0"/>
                  </a:lnTo>
                  <a:lnTo>
                    <a:pt x="45" y="63"/>
                  </a:lnTo>
                  <a:lnTo>
                    <a:pt x="0" y="63"/>
                  </a:lnTo>
                  <a:lnTo>
                    <a:pt x="68" y="103"/>
                  </a:lnTo>
                  <a:close/>
                </a:path>
              </a:pathLst>
            </a:custGeom>
            <a:solidFill>
              <a:srgbClr val="E6E6E6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3" name="Freeform 987">
              <a:extLst>
                <a:ext uri="{FF2B5EF4-FFF2-40B4-BE49-F238E27FC236}">
                  <a16:creationId xmlns:a16="http://schemas.microsoft.com/office/drawing/2014/main" id="{09EFA175-3AB7-AB49-ABE4-03AD4D336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2070498"/>
              <a:ext cx="138113" cy="1225153"/>
            </a:xfrm>
            <a:custGeom>
              <a:avLst/>
              <a:gdLst>
                <a:gd name="T0" fmla="*/ 0 w 116"/>
                <a:gd name="T1" fmla="*/ 2147483647 h 1029"/>
                <a:gd name="T2" fmla="*/ 126007813 w 116"/>
                <a:gd name="T3" fmla="*/ 2147483647 h 1029"/>
                <a:gd name="T4" fmla="*/ 148690013 w 116"/>
                <a:gd name="T5" fmla="*/ 2147483647 h 1029"/>
                <a:gd name="T6" fmla="*/ 173891575 w 116"/>
                <a:gd name="T7" fmla="*/ 2147483647 h 1029"/>
                <a:gd name="T8" fmla="*/ 191531875 w 116"/>
                <a:gd name="T9" fmla="*/ 2147483647 h 1029"/>
                <a:gd name="T10" fmla="*/ 204133450 w 116"/>
                <a:gd name="T11" fmla="*/ 2147483647 h 1029"/>
                <a:gd name="T12" fmla="*/ 209173763 w 116"/>
                <a:gd name="T13" fmla="*/ 2147483647 h 1029"/>
                <a:gd name="T14" fmla="*/ 209173763 w 116"/>
                <a:gd name="T15" fmla="*/ 1406246757 h 1029"/>
                <a:gd name="T16" fmla="*/ 211693125 w 116"/>
                <a:gd name="T17" fmla="*/ 1381045202 h 1029"/>
                <a:gd name="T18" fmla="*/ 224294700 w 116"/>
                <a:gd name="T19" fmla="*/ 1355843647 h 1029"/>
                <a:gd name="T20" fmla="*/ 241935000 w 116"/>
                <a:gd name="T21" fmla="*/ 1338201765 h 1029"/>
                <a:gd name="T22" fmla="*/ 267136563 w 116"/>
                <a:gd name="T23" fmla="*/ 1325601782 h 1029"/>
                <a:gd name="T24" fmla="*/ 292338125 w 116"/>
                <a:gd name="T25" fmla="*/ 1323080833 h 1029"/>
                <a:gd name="T26" fmla="*/ 267136563 w 116"/>
                <a:gd name="T27" fmla="*/ 1320561471 h 1029"/>
                <a:gd name="T28" fmla="*/ 241935000 w 116"/>
                <a:gd name="T29" fmla="*/ 1305440538 h 1029"/>
                <a:gd name="T30" fmla="*/ 224294700 w 116"/>
                <a:gd name="T31" fmla="*/ 1287798656 h 1029"/>
                <a:gd name="T32" fmla="*/ 211693125 w 116"/>
                <a:gd name="T33" fmla="*/ 1265118050 h 1029"/>
                <a:gd name="T34" fmla="*/ 209173763 w 116"/>
                <a:gd name="T35" fmla="*/ 1239916495 h 1029"/>
                <a:gd name="T36" fmla="*/ 209173763 w 116"/>
                <a:gd name="T37" fmla="*/ 83164337 h 1029"/>
                <a:gd name="T38" fmla="*/ 204133450 w 116"/>
                <a:gd name="T39" fmla="*/ 57962782 h 1029"/>
                <a:gd name="T40" fmla="*/ 191531875 w 116"/>
                <a:gd name="T41" fmla="*/ 35282177 h 1029"/>
                <a:gd name="T42" fmla="*/ 173891575 w 116"/>
                <a:gd name="T43" fmla="*/ 15120933 h 1029"/>
                <a:gd name="T44" fmla="*/ 148690013 w 116"/>
                <a:gd name="T45" fmla="*/ 5040311 h 1029"/>
                <a:gd name="T46" fmla="*/ 126007813 w 116"/>
                <a:gd name="T47" fmla="*/ 0 h 1029"/>
                <a:gd name="T48" fmla="*/ 0 w 116"/>
                <a:gd name="T49" fmla="*/ 0 h 102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029">
                  <a:moveTo>
                    <a:pt x="0" y="1029"/>
                  </a:moveTo>
                  <a:lnTo>
                    <a:pt x="50" y="1029"/>
                  </a:lnTo>
                  <a:lnTo>
                    <a:pt x="59" y="1027"/>
                  </a:lnTo>
                  <a:lnTo>
                    <a:pt x="69" y="1023"/>
                  </a:lnTo>
                  <a:lnTo>
                    <a:pt x="76" y="1016"/>
                  </a:lnTo>
                  <a:lnTo>
                    <a:pt x="81" y="1006"/>
                  </a:lnTo>
                  <a:lnTo>
                    <a:pt x="83" y="996"/>
                  </a:lnTo>
                  <a:lnTo>
                    <a:pt x="83" y="558"/>
                  </a:lnTo>
                  <a:lnTo>
                    <a:pt x="84" y="548"/>
                  </a:lnTo>
                  <a:lnTo>
                    <a:pt x="89" y="538"/>
                  </a:lnTo>
                  <a:lnTo>
                    <a:pt x="96" y="531"/>
                  </a:lnTo>
                  <a:lnTo>
                    <a:pt x="106" y="526"/>
                  </a:lnTo>
                  <a:lnTo>
                    <a:pt x="116" y="525"/>
                  </a:lnTo>
                  <a:lnTo>
                    <a:pt x="106" y="524"/>
                  </a:lnTo>
                  <a:lnTo>
                    <a:pt x="96" y="518"/>
                  </a:lnTo>
                  <a:lnTo>
                    <a:pt x="89" y="511"/>
                  </a:lnTo>
                  <a:lnTo>
                    <a:pt x="84" y="502"/>
                  </a:lnTo>
                  <a:lnTo>
                    <a:pt x="83" y="492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99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4" name="Rectangle 988">
              <a:extLst>
                <a:ext uri="{FF2B5EF4-FFF2-40B4-BE49-F238E27FC236}">
                  <a16:creationId xmlns:a16="http://schemas.microsoft.com/office/drawing/2014/main" id="{4AC05F1F-98AE-C945-A893-BDE613DD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780" y="2413397"/>
              <a:ext cx="506015" cy="490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5" name="Freeform 989">
              <a:extLst>
                <a:ext uri="{FF2B5EF4-FFF2-40B4-BE49-F238E27FC236}">
                  <a16:creationId xmlns:a16="http://schemas.microsoft.com/office/drawing/2014/main" id="{6237A9FA-4531-184C-94D7-C935F8E0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648892"/>
              <a:ext cx="128588" cy="1372790"/>
            </a:xfrm>
            <a:custGeom>
              <a:avLst/>
              <a:gdLst>
                <a:gd name="T0" fmla="*/ 0 w 108"/>
                <a:gd name="T1" fmla="*/ 2147483647 h 1153"/>
                <a:gd name="T2" fmla="*/ 103327200 w 108"/>
                <a:gd name="T3" fmla="*/ 2147483647 h 1153"/>
                <a:gd name="T4" fmla="*/ 131048125 w 108"/>
                <a:gd name="T5" fmla="*/ 2147483647 h 1153"/>
                <a:gd name="T6" fmla="*/ 153730325 w 108"/>
                <a:gd name="T7" fmla="*/ 2147483647 h 1153"/>
                <a:gd name="T8" fmla="*/ 171370625 w 108"/>
                <a:gd name="T9" fmla="*/ 2147483647 h 1153"/>
                <a:gd name="T10" fmla="*/ 183972200 w 108"/>
                <a:gd name="T11" fmla="*/ 2147483647 h 1153"/>
                <a:gd name="T12" fmla="*/ 186491563 w 108"/>
                <a:gd name="T13" fmla="*/ 2147483647 h 1153"/>
                <a:gd name="T14" fmla="*/ 186491563 w 108"/>
                <a:gd name="T15" fmla="*/ 1562496448 h 1153"/>
                <a:gd name="T16" fmla="*/ 191531875 w 108"/>
                <a:gd name="T17" fmla="*/ 1534773943 h 1153"/>
                <a:gd name="T18" fmla="*/ 204133450 w 108"/>
                <a:gd name="T19" fmla="*/ 1514612699 h 1153"/>
                <a:gd name="T20" fmla="*/ 221773750 w 108"/>
                <a:gd name="T21" fmla="*/ 1494451454 h 1153"/>
                <a:gd name="T22" fmla="*/ 244455950 w 108"/>
                <a:gd name="T23" fmla="*/ 1481851470 h 1153"/>
                <a:gd name="T24" fmla="*/ 272176875 w 108"/>
                <a:gd name="T25" fmla="*/ 1479330521 h 1153"/>
                <a:gd name="T26" fmla="*/ 244455950 w 108"/>
                <a:gd name="T27" fmla="*/ 1474290210 h 1153"/>
                <a:gd name="T28" fmla="*/ 221773750 w 108"/>
                <a:gd name="T29" fmla="*/ 1464209588 h 1153"/>
                <a:gd name="T30" fmla="*/ 204133450 w 108"/>
                <a:gd name="T31" fmla="*/ 1446569292 h 1153"/>
                <a:gd name="T32" fmla="*/ 191531875 w 108"/>
                <a:gd name="T33" fmla="*/ 1421367737 h 1153"/>
                <a:gd name="T34" fmla="*/ 186491563 w 108"/>
                <a:gd name="T35" fmla="*/ 1396166181 h 1153"/>
                <a:gd name="T36" fmla="*/ 186491563 w 108"/>
                <a:gd name="T37" fmla="*/ 83164340 h 1153"/>
                <a:gd name="T38" fmla="*/ 183972200 w 108"/>
                <a:gd name="T39" fmla="*/ 57962784 h 1153"/>
                <a:gd name="T40" fmla="*/ 171370625 w 108"/>
                <a:gd name="T41" fmla="*/ 35282178 h 1153"/>
                <a:gd name="T42" fmla="*/ 153730325 w 108"/>
                <a:gd name="T43" fmla="*/ 15120933 h 1153"/>
                <a:gd name="T44" fmla="*/ 131048125 w 108"/>
                <a:gd name="T45" fmla="*/ 5040311 h 1153"/>
                <a:gd name="T46" fmla="*/ 103327200 w 108"/>
                <a:gd name="T47" fmla="*/ 0 h 1153"/>
                <a:gd name="T48" fmla="*/ 0 w 108"/>
                <a:gd name="T49" fmla="*/ 0 h 11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8" h="1153">
                  <a:moveTo>
                    <a:pt x="0" y="1153"/>
                  </a:moveTo>
                  <a:lnTo>
                    <a:pt x="41" y="1153"/>
                  </a:lnTo>
                  <a:lnTo>
                    <a:pt x="52" y="1151"/>
                  </a:lnTo>
                  <a:lnTo>
                    <a:pt x="61" y="1147"/>
                  </a:lnTo>
                  <a:lnTo>
                    <a:pt x="68" y="1139"/>
                  </a:lnTo>
                  <a:lnTo>
                    <a:pt x="73" y="1130"/>
                  </a:lnTo>
                  <a:lnTo>
                    <a:pt x="74" y="1120"/>
                  </a:lnTo>
                  <a:lnTo>
                    <a:pt x="74" y="620"/>
                  </a:lnTo>
                  <a:lnTo>
                    <a:pt x="76" y="609"/>
                  </a:lnTo>
                  <a:lnTo>
                    <a:pt x="81" y="601"/>
                  </a:lnTo>
                  <a:lnTo>
                    <a:pt x="88" y="593"/>
                  </a:lnTo>
                  <a:lnTo>
                    <a:pt x="97" y="588"/>
                  </a:lnTo>
                  <a:lnTo>
                    <a:pt x="108" y="587"/>
                  </a:lnTo>
                  <a:lnTo>
                    <a:pt x="97" y="585"/>
                  </a:lnTo>
                  <a:lnTo>
                    <a:pt x="88" y="581"/>
                  </a:lnTo>
                  <a:lnTo>
                    <a:pt x="81" y="574"/>
                  </a:lnTo>
                  <a:lnTo>
                    <a:pt x="76" y="564"/>
                  </a:lnTo>
                  <a:lnTo>
                    <a:pt x="74" y="554"/>
                  </a:lnTo>
                  <a:lnTo>
                    <a:pt x="74" y="33"/>
                  </a:lnTo>
                  <a:lnTo>
                    <a:pt x="73" y="23"/>
                  </a:lnTo>
                  <a:lnTo>
                    <a:pt x="68" y="14"/>
                  </a:lnTo>
                  <a:lnTo>
                    <a:pt x="61" y="6"/>
                  </a:lnTo>
                  <a:lnTo>
                    <a:pt x="52" y="2"/>
                  </a:lnTo>
                  <a:lnTo>
                    <a:pt x="41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6" name="Rectangle 990">
              <a:extLst>
                <a:ext uri="{FF2B5EF4-FFF2-40B4-BE49-F238E27FC236}">
                  <a16:creationId xmlns:a16="http://schemas.microsoft.com/office/drawing/2014/main" id="{4EEC2165-17B5-5E4C-B64A-DD366539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536" y="1102519"/>
              <a:ext cx="563165" cy="366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CN" sz="1800">
                <a:solidFill>
                  <a:srgbClr val="000000"/>
                </a:solidFill>
              </a:endParaRPr>
            </a:p>
          </p:txBody>
        </p:sp>
        <p:sp>
          <p:nvSpPr>
            <p:cNvPr id="43197" name="Freeform 991">
              <a:extLst>
                <a:ext uri="{FF2B5EF4-FFF2-40B4-BE49-F238E27FC236}">
                  <a16:creationId xmlns:a16="http://schemas.microsoft.com/office/drawing/2014/main" id="{70D97B04-86BE-0443-B21A-8A0F994D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4131" y="3369469"/>
              <a:ext cx="138113" cy="1323975"/>
            </a:xfrm>
            <a:custGeom>
              <a:avLst/>
              <a:gdLst>
                <a:gd name="T0" fmla="*/ 0 w 116"/>
                <a:gd name="T1" fmla="*/ 2147483647 h 1112"/>
                <a:gd name="T2" fmla="*/ 126007813 w 116"/>
                <a:gd name="T3" fmla="*/ 2147483647 h 1112"/>
                <a:gd name="T4" fmla="*/ 148690013 w 116"/>
                <a:gd name="T5" fmla="*/ 2147483647 h 1112"/>
                <a:gd name="T6" fmla="*/ 173891575 w 116"/>
                <a:gd name="T7" fmla="*/ 2147483647 h 1112"/>
                <a:gd name="T8" fmla="*/ 191531875 w 116"/>
                <a:gd name="T9" fmla="*/ 2147483647 h 1112"/>
                <a:gd name="T10" fmla="*/ 204133450 w 116"/>
                <a:gd name="T11" fmla="*/ 2147483647 h 1112"/>
                <a:gd name="T12" fmla="*/ 209173763 w 116"/>
                <a:gd name="T13" fmla="*/ 2147483647 h 1112"/>
                <a:gd name="T14" fmla="*/ 209173763 w 116"/>
                <a:gd name="T15" fmla="*/ 1509574388 h 1112"/>
                <a:gd name="T16" fmla="*/ 211693125 w 116"/>
                <a:gd name="T17" fmla="*/ 1484372825 h 1112"/>
                <a:gd name="T18" fmla="*/ 224294700 w 116"/>
                <a:gd name="T19" fmla="*/ 1459171263 h 1112"/>
                <a:gd name="T20" fmla="*/ 241935000 w 116"/>
                <a:gd name="T21" fmla="*/ 1441529375 h 1112"/>
                <a:gd name="T22" fmla="*/ 267136563 w 116"/>
                <a:gd name="T23" fmla="*/ 1431448750 h 1112"/>
                <a:gd name="T24" fmla="*/ 292338125 w 116"/>
                <a:gd name="T25" fmla="*/ 1426408438 h 1112"/>
                <a:gd name="T26" fmla="*/ 267136563 w 116"/>
                <a:gd name="T27" fmla="*/ 1421368125 h 1112"/>
                <a:gd name="T28" fmla="*/ 241935000 w 116"/>
                <a:gd name="T29" fmla="*/ 1411287500 h 1112"/>
                <a:gd name="T30" fmla="*/ 224294700 w 116"/>
                <a:gd name="T31" fmla="*/ 1391126250 h 1112"/>
                <a:gd name="T32" fmla="*/ 211693125 w 116"/>
                <a:gd name="T33" fmla="*/ 1370965000 h 1112"/>
                <a:gd name="T34" fmla="*/ 209173763 w 116"/>
                <a:gd name="T35" fmla="*/ 1343244075 h 1112"/>
                <a:gd name="T36" fmla="*/ 209173763 w 116"/>
                <a:gd name="T37" fmla="*/ 83165950 h 1112"/>
                <a:gd name="T38" fmla="*/ 204133450 w 116"/>
                <a:gd name="T39" fmla="*/ 57964388 h 1112"/>
                <a:gd name="T40" fmla="*/ 191531875 w 116"/>
                <a:gd name="T41" fmla="*/ 35282188 h 1112"/>
                <a:gd name="T42" fmla="*/ 173891575 w 116"/>
                <a:gd name="T43" fmla="*/ 15120938 h 1112"/>
                <a:gd name="T44" fmla="*/ 148690013 w 116"/>
                <a:gd name="T45" fmla="*/ 5040313 h 1112"/>
                <a:gd name="T46" fmla="*/ 126007813 w 116"/>
                <a:gd name="T47" fmla="*/ 0 h 1112"/>
                <a:gd name="T48" fmla="*/ 0 w 116"/>
                <a:gd name="T49" fmla="*/ 0 h 1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112">
                  <a:moveTo>
                    <a:pt x="0" y="1112"/>
                  </a:moveTo>
                  <a:lnTo>
                    <a:pt x="50" y="1112"/>
                  </a:lnTo>
                  <a:lnTo>
                    <a:pt x="59" y="1110"/>
                  </a:lnTo>
                  <a:lnTo>
                    <a:pt x="69" y="1106"/>
                  </a:lnTo>
                  <a:lnTo>
                    <a:pt x="76" y="1098"/>
                  </a:lnTo>
                  <a:lnTo>
                    <a:pt x="81" y="1089"/>
                  </a:lnTo>
                  <a:lnTo>
                    <a:pt x="83" y="1079"/>
                  </a:lnTo>
                  <a:lnTo>
                    <a:pt x="83" y="599"/>
                  </a:lnTo>
                  <a:lnTo>
                    <a:pt x="84" y="589"/>
                  </a:lnTo>
                  <a:lnTo>
                    <a:pt x="89" y="579"/>
                  </a:lnTo>
                  <a:lnTo>
                    <a:pt x="96" y="572"/>
                  </a:lnTo>
                  <a:lnTo>
                    <a:pt x="106" y="568"/>
                  </a:lnTo>
                  <a:lnTo>
                    <a:pt x="116" y="566"/>
                  </a:lnTo>
                  <a:lnTo>
                    <a:pt x="106" y="564"/>
                  </a:lnTo>
                  <a:lnTo>
                    <a:pt x="96" y="560"/>
                  </a:lnTo>
                  <a:lnTo>
                    <a:pt x="89" y="552"/>
                  </a:lnTo>
                  <a:lnTo>
                    <a:pt x="84" y="544"/>
                  </a:lnTo>
                  <a:lnTo>
                    <a:pt x="83" y="533"/>
                  </a:lnTo>
                  <a:lnTo>
                    <a:pt x="83" y="33"/>
                  </a:lnTo>
                  <a:lnTo>
                    <a:pt x="81" y="23"/>
                  </a:lnTo>
                  <a:lnTo>
                    <a:pt x="76" y="14"/>
                  </a:lnTo>
                  <a:lnTo>
                    <a:pt x="69" y="6"/>
                  </a:lnTo>
                  <a:lnTo>
                    <a:pt x="59" y="2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43198" name="Rectangle 993">
              <a:extLst>
                <a:ext uri="{FF2B5EF4-FFF2-40B4-BE49-F238E27FC236}">
                  <a16:creationId xmlns:a16="http://schemas.microsoft.com/office/drawing/2014/main" id="{182AF117-044B-7C42-A169-CDCD24BD4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0591" y="3955257"/>
              <a:ext cx="102750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1, 2, 3, 4, 5, 6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199" name="Rectangle 994">
              <a:extLst>
                <a:ext uri="{FF2B5EF4-FFF2-40B4-BE49-F238E27FC236}">
                  <a16:creationId xmlns:a16="http://schemas.microsoft.com/office/drawing/2014/main" id="{3C6745EE-C593-ED4F-9650-932E567A4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0" y="2628901"/>
              <a:ext cx="64770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990000"/>
                  </a:solidFill>
                  <a:cs typeface="Arial" panose="020B0604020202020204" pitchFamily="34" charset="0"/>
                </a:rPr>
                <a:t>7, 8</a:t>
              </a:r>
              <a:endParaRPr lang="en-US" altLang="en-CN" sz="1050" b="1">
                <a:solidFill>
                  <a:srgbClr val="990000"/>
                </a:solidFill>
              </a:endParaRPr>
            </a:p>
          </p:txBody>
        </p:sp>
        <p:sp>
          <p:nvSpPr>
            <p:cNvPr id="43200" name="Rectangle 995">
              <a:extLst>
                <a:ext uri="{FF2B5EF4-FFF2-40B4-BE49-F238E27FC236}">
                  <a16:creationId xmlns:a16="http://schemas.microsoft.com/office/drawing/2014/main" id="{6557439B-D7AE-C843-9B4A-C40AEBF6D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6551" y="1257301"/>
              <a:ext cx="941785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9, 10, 11, 12 </a:t>
              </a:r>
              <a:endParaRPr lang="en-US" altLang="en-CN" sz="1050" b="1">
                <a:solidFill>
                  <a:srgbClr val="000000"/>
                </a:solidFill>
              </a:endParaRPr>
            </a:p>
          </p:txBody>
        </p:sp>
        <p:sp>
          <p:nvSpPr>
            <p:cNvPr id="43201" name="Rectangle 995">
              <a:extLst>
                <a:ext uri="{FF2B5EF4-FFF2-40B4-BE49-F238E27FC236}">
                  <a16:creationId xmlns:a16="http://schemas.microsoft.com/office/drawing/2014/main" id="{2A089034-8494-194F-AC81-E12754497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2250" y="685801"/>
              <a:ext cx="12573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Book chapters</a:t>
              </a:r>
              <a:r>
                <a:rPr lang="en-US" altLang="en-CN" sz="1050" b="1">
                  <a:solidFill>
                    <a:srgbClr val="000000"/>
                  </a:solidFill>
                  <a:cs typeface="Arial" panose="020B0604020202020204" pitchFamily="34" charset="0"/>
                </a:rPr>
                <a:t> and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 b="1" u="sng">
                  <a:solidFill>
                    <a:srgbClr val="000000"/>
                  </a:solidFill>
                  <a:cs typeface="Arial" panose="020B0604020202020204" pitchFamily="34" charset="0"/>
                </a:rPr>
                <a:t>Course projects:</a:t>
              </a:r>
              <a:endParaRPr lang="en-US" altLang="en-CN" sz="1050" b="1" u="sng">
                <a:solidFill>
                  <a:srgbClr val="000000"/>
                </a:solidFill>
              </a:endParaRPr>
            </a:p>
          </p:txBody>
        </p:sp>
        <p:sp>
          <p:nvSpPr>
            <p:cNvPr id="43202" name="Rectangle 995">
              <a:extLst>
                <a:ext uri="{FF2B5EF4-FFF2-40B4-BE49-F238E27FC236}">
                  <a16:creationId xmlns:a16="http://schemas.microsoft.com/office/drawing/2014/main" id="{A36886C1-52B1-9946-AD6A-63E0A1BB9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9450" y="2571751"/>
              <a:ext cx="914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(this and the</a:t>
              </a:r>
              <a:b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</a:b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  <a:cs typeface="Arial" panose="020B0604020202020204" pitchFamily="34" charset="0"/>
                </a:rPr>
                <a:t>next lecture)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13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9E4E760-C2F0-7843-8662-79533AB762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VM model and language </a:t>
            </a:r>
            <a:endParaRPr lang="en-US" sz="1050" dirty="0">
              <a:cs typeface="+mj-cs"/>
            </a:endParaRPr>
          </a:p>
        </p:txBody>
      </p:sp>
      <p:sp>
        <p:nvSpPr>
          <p:cNvPr id="465924" name="Rectangle 4">
            <a:extLst>
              <a:ext uri="{FF2B5EF4-FFF2-40B4-BE49-F238E27FC236}">
                <a16:creationId xmlns:a16="http://schemas.microsoft.com/office/drawing/2014/main" id="{16124D0D-C4F2-484E-BF14-E6514969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017725"/>
            <a:ext cx="6457950" cy="123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Perspective: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From here till the end of the next lecture we describe the VM model used in the Hack-Jack platform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Other VM models (like Java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JVM/JRE and .NET</a:t>
            </a:r>
            <a:r>
              <a:rPr lang="en-US" altLang="en-US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s IL/CLR) are similar in spirit</a:t>
            </a:r>
            <a:b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100" dirty="0">
                <a:solidFill>
                  <a:srgbClr val="000000"/>
                </a:solidFill>
                <a:latin typeface="Comic Sans MS" panose="030F0902030302020204" pitchFamily="66" charset="0"/>
              </a:rPr>
              <a:t>but differ in scope and details.</a:t>
            </a: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56FA1C8E-3BC7-4744-A9A3-E9ED329D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0250"/>
            <a:ext cx="6629400" cy="2857500"/>
          </a:xfrm>
        </p:spPr>
        <p:txBody>
          <a:bodyPr/>
          <a:lstStyle/>
          <a:p>
            <a:pPr marL="201216" indent="-201216">
              <a:buNone/>
            </a:pPr>
            <a:r>
              <a:rPr lang="en-US" altLang="en-CN" sz="14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Several different ways to think about the notion of a virtual machine: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Abstract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is an interesting abstraction that makes sense in its own right</a:t>
            </a: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Practical software engineering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VM code layer enables 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managed code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(e.g. enhanced security)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Pragmatic compiler writing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architecture makes writing a compiler much easier</a:t>
            </a:r>
            <a:b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(as we</a:t>
            </a:r>
            <a:r>
              <a:rPr lang="en-US" altLang="en-US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see later in the course)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01216" indent="-201216">
              <a:buSzPct val="80000"/>
              <a:buFont typeface="Wingdings" pitchFamily="2" charset="2"/>
              <a:buChar char="q"/>
            </a:pP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Opportunistic empire builder view:</a:t>
            </a:r>
            <a:b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400" b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architecture allows writing high-level code once and have it run on many target platforms with little or no modification.</a:t>
            </a: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201216" indent="-201216">
              <a:buNone/>
            </a:pPr>
            <a:endParaRPr lang="he-IL" altLang="en-CN" sz="1400" dirty="0">
              <a:latin typeface="Comic Sans MS" panose="030F0902030302020204" pitchFamily="66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89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4" grpId="0" build="p"/>
      <p:bldP spid="9221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 Virtual Machine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B23C1DC-1CC3-3148-BCE8-55C834B74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59" y="1117539"/>
            <a:ext cx="5852081" cy="37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3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7F72DEC1-8428-404A-A762-84D28BCFDBE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Yet another view </a:t>
            </a:r>
            <a:r>
              <a:rPr lang="en-US" sz="1500" dirty="0">
                <a:cs typeface="+mj-cs"/>
              </a:rPr>
              <a:t>(poetic)</a:t>
            </a:r>
            <a:r>
              <a:rPr lang="en-US" dirty="0">
                <a:cs typeface="+mj-cs"/>
              </a:rPr>
              <a:t> </a:t>
            </a:r>
            <a:endParaRPr lang="en-US" sz="1050" dirty="0">
              <a:cs typeface="+mj-cs"/>
            </a:endParaRPr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D0076179-4FCE-4243-B107-B376234D767D}"/>
              </a:ext>
            </a:extLst>
          </p:cNvPr>
          <p:cNvGrpSpPr>
            <a:grpSpLocks/>
          </p:cNvGrpSpPr>
          <p:nvPr/>
        </p:nvGrpSpPr>
        <p:grpSpPr bwMode="auto">
          <a:xfrm>
            <a:off x="2736231" y="1654169"/>
            <a:ext cx="3371850" cy="1964531"/>
            <a:chOff x="0" y="1968"/>
            <a:chExt cx="2832" cy="1650"/>
          </a:xfrm>
        </p:grpSpPr>
        <p:sp>
          <p:nvSpPr>
            <p:cNvPr id="47108" name="Freeform 5">
              <a:extLst>
                <a:ext uri="{FF2B5EF4-FFF2-40B4-BE49-F238E27FC236}">
                  <a16:creationId xmlns:a16="http://schemas.microsoft.com/office/drawing/2014/main" id="{8DB0955F-A4B2-3D4C-85AA-E673B27FB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968"/>
              <a:ext cx="2832" cy="1584"/>
            </a:xfrm>
            <a:custGeom>
              <a:avLst/>
              <a:gdLst>
                <a:gd name="T0" fmla="*/ 1318681966 w 3614"/>
                <a:gd name="T1" fmla="*/ 610017943 h 2972"/>
                <a:gd name="T2" fmla="*/ 1318681966 w 3614"/>
                <a:gd name="T3" fmla="*/ 610017943 h 2972"/>
                <a:gd name="T4" fmla="*/ 1318681966 w 3614"/>
                <a:gd name="T5" fmla="*/ 610017943 h 2972"/>
                <a:gd name="T6" fmla="*/ 1318681966 w 3614"/>
                <a:gd name="T7" fmla="*/ 610017943 h 2972"/>
                <a:gd name="T8" fmla="*/ 1318681966 w 3614"/>
                <a:gd name="T9" fmla="*/ 610017943 h 2972"/>
                <a:gd name="T10" fmla="*/ 1318681966 w 3614"/>
                <a:gd name="T11" fmla="*/ 610017943 h 2972"/>
                <a:gd name="T12" fmla="*/ 1318681966 w 3614"/>
                <a:gd name="T13" fmla="*/ 610017943 h 2972"/>
                <a:gd name="T14" fmla="*/ 1318681966 w 3614"/>
                <a:gd name="T15" fmla="*/ 610017943 h 2972"/>
                <a:gd name="T16" fmla="*/ 1318681966 w 3614"/>
                <a:gd name="T17" fmla="*/ 610017943 h 2972"/>
                <a:gd name="T18" fmla="*/ 1318681966 w 3614"/>
                <a:gd name="T19" fmla="*/ 610017943 h 2972"/>
                <a:gd name="T20" fmla="*/ 1318681966 w 3614"/>
                <a:gd name="T21" fmla="*/ 610017943 h 2972"/>
                <a:gd name="T22" fmla="*/ 1318681966 w 3614"/>
                <a:gd name="T23" fmla="*/ 610017943 h 2972"/>
                <a:gd name="T24" fmla="*/ 1318681966 w 3614"/>
                <a:gd name="T25" fmla="*/ 610017943 h 2972"/>
                <a:gd name="T26" fmla="*/ 1318681966 w 3614"/>
                <a:gd name="T27" fmla="*/ 610017943 h 2972"/>
                <a:gd name="T28" fmla="*/ 1318681966 w 3614"/>
                <a:gd name="T29" fmla="*/ 610017943 h 2972"/>
                <a:gd name="T30" fmla="*/ 1318681966 w 3614"/>
                <a:gd name="T31" fmla="*/ 610017943 h 2972"/>
                <a:gd name="T32" fmla="*/ 1318681966 w 3614"/>
                <a:gd name="T33" fmla="*/ 610017943 h 2972"/>
                <a:gd name="T34" fmla="*/ 1318681966 w 3614"/>
                <a:gd name="T35" fmla="*/ 610017943 h 2972"/>
                <a:gd name="T36" fmla="*/ 1318681966 w 3614"/>
                <a:gd name="T37" fmla="*/ 610017943 h 2972"/>
                <a:gd name="T38" fmla="*/ 1318681966 w 3614"/>
                <a:gd name="T39" fmla="*/ 610017943 h 2972"/>
                <a:gd name="T40" fmla="*/ 1318681966 w 3614"/>
                <a:gd name="T41" fmla="*/ 610017943 h 2972"/>
                <a:gd name="T42" fmla="*/ 1318681966 w 3614"/>
                <a:gd name="T43" fmla="*/ 610017943 h 2972"/>
                <a:gd name="T44" fmla="*/ 1318681966 w 3614"/>
                <a:gd name="T45" fmla="*/ 610017943 h 2972"/>
                <a:gd name="T46" fmla="*/ 1318681966 w 3614"/>
                <a:gd name="T47" fmla="*/ 610017943 h 2972"/>
                <a:gd name="T48" fmla="*/ 1318681966 w 3614"/>
                <a:gd name="T49" fmla="*/ 610017943 h 2972"/>
                <a:gd name="T50" fmla="*/ 1318681966 w 3614"/>
                <a:gd name="T51" fmla="*/ 610017943 h 2972"/>
                <a:gd name="T52" fmla="*/ 1318681966 w 3614"/>
                <a:gd name="T53" fmla="*/ 610017943 h 2972"/>
                <a:gd name="T54" fmla="*/ 1318681966 w 3614"/>
                <a:gd name="T55" fmla="*/ 610017943 h 2972"/>
                <a:gd name="T56" fmla="*/ 1318681966 w 3614"/>
                <a:gd name="T57" fmla="*/ 610017943 h 2972"/>
                <a:gd name="T58" fmla="*/ 1318681966 w 3614"/>
                <a:gd name="T59" fmla="*/ 610017943 h 2972"/>
                <a:gd name="T60" fmla="*/ 1318681966 w 3614"/>
                <a:gd name="T61" fmla="*/ 610017943 h 2972"/>
                <a:gd name="T62" fmla="*/ 1318681966 w 3614"/>
                <a:gd name="T63" fmla="*/ 610017943 h 2972"/>
                <a:gd name="T64" fmla="*/ 1318681966 w 3614"/>
                <a:gd name="T65" fmla="*/ 610017943 h 2972"/>
                <a:gd name="T66" fmla="*/ 1318681966 w 3614"/>
                <a:gd name="T67" fmla="*/ 610017943 h 2972"/>
                <a:gd name="T68" fmla="*/ 1318681966 w 3614"/>
                <a:gd name="T69" fmla="*/ 610017943 h 2972"/>
                <a:gd name="T70" fmla="*/ 1318681966 w 3614"/>
                <a:gd name="T71" fmla="*/ 610017943 h 2972"/>
                <a:gd name="T72" fmla="*/ 1318681966 w 3614"/>
                <a:gd name="T73" fmla="*/ 610017943 h 2972"/>
                <a:gd name="T74" fmla="*/ 1318681966 w 3614"/>
                <a:gd name="T75" fmla="*/ 610017943 h 2972"/>
                <a:gd name="T76" fmla="*/ 0 w 3614"/>
                <a:gd name="T77" fmla="*/ 610017943 h 2972"/>
                <a:gd name="T78" fmla="*/ 1318681966 w 3614"/>
                <a:gd name="T79" fmla="*/ 610017943 h 2972"/>
                <a:gd name="T80" fmla="*/ 1318681966 w 3614"/>
                <a:gd name="T81" fmla="*/ 610017943 h 2972"/>
                <a:gd name="T82" fmla="*/ 1318681966 w 3614"/>
                <a:gd name="T83" fmla="*/ 610017943 h 2972"/>
                <a:gd name="T84" fmla="*/ 1318681966 w 3614"/>
                <a:gd name="T85" fmla="*/ 610017943 h 2972"/>
                <a:gd name="T86" fmla="*/ 1318681966 w 3614"/>
                <a:gd name="T87" fmla="*/ 610017943 h 2972"/>
                <a:gd name="T88" fmla="*/ 1318681966 w 3614"/>
                <a:gd name="T89" fmla="*/ 610017943 h 2972"/>
                <a:gd name="T90" fmla="*/ 1318681966 w 3614"/>
                <a:gd name="T91" fmla="*/ 610017943 h 2972"/>
                <a:gd name="T92" fmla="*/ 1318681966 w 3614"/>
                <a:gd name="T93" fmla="*/ 610017943 h 2972"/>
                <a:gd name="T94" fmla="*/ 1318681966 w 3614"/>
                <a:gd name="T95" fmla="*/ 610017943 h 2972"/>
                <a:gd name="T96" fmla="*/ 1318681966 w 3614"/>
                <a:gd name="T97" fmla="*/ 610017943 h 2972"/>
                <a:gd name="T98" fmla="*/ 1318681966 w 3614"/>
                <a:gd name="T99" fmla="*/ 610017943 h 2972"/>
                <a:gd name="T100" fmla="*/ 1318681966 w 3614"/>
                <a:gd name="T101" fmla="*/ 610017943 h 2972"/>
                <a:gd name="T102" fmla="*/ 1318681966 w 3614"/>
                <a:gd name="T103" fmla="*/ 610017943 h 2972"/>
                <a:gd name="T104" fmla="*/ 1318681966 w 3614"/>
                <a:gd name="T105" fmla="*/ 610017943 h 2972"/>
                <a:gd name="T106" fmla="*/ 1318681966 w 3614"/>
                <a:gd name="T107" fmla="*/ 610017943 h 2972"/>
                <a:gd name="T108" fmla="*/ 1318681966 w 3614"/>
                <a:gd name="T109" fmla="*/ 610017943 h 2972"/>
                <a:gd name="T110" fmla="*/ 1318681966 w 3614"/>
                <a:gd name="T111" fmla="*/ 610017943 h 2972"/>
                <a:gd name="T112" fmla="*/ 1318681966 w 3614"/>
                <a:gd name="T113" fmla="*/ 610017943 h 2972"/>
                <a:gd name="T114" fmla="*/ 1318681966 w 3614"/>
                <a:gd name="T115" fmla="*/ 610017943 h 2972"/>
                <a:gd name="T116" fmla="*/ 1318681966 w 3614"/>
                <a:gd name="T117" fmla="*/ 610017943 h 2972"/>
                <a:gd name="T118" fmla="*/ 1318681966 w 3614"/>
                <a:gd name="T119" fmla="*/ 610017943 h 2972"/>
                <a:gd name="T120" fmla="*/ 1318681966 w 3614"/>
                <a:gd name="T121" fmla="*/ 610017943 h 2972"/>
                <a:gd name="T122" fmla="*/ 1318681966 w 3614"/>
                <a:gd name="T123" fmla="*/ 610017943 h 2972"/>
                <a:gd name="T124" fmla="*/ 1318681966 w 3614"/>
                <a:gd name="T125" fmla="*/ 610017943 h 29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614" h="2972">
                  <a:moveTo>
                    <a:pt x="2531" y="12"/>
                  </a:moveTo>
                  <a:lnTo>
                    <a:pt x="2602" y="12"/>
                  </a:lnTo>
                  <a:lnTo>
                    <a:pt x="2675" y="13"/>
                  </a:lnTo>
                  <a:lnTo>
                    <a:pt x="2749" y="15"/>
                  </a:lnTo>
                  <a:lnTo>
                    <a:pt x="2822" y="19"/>
                  </a:lnTo>
                  <a:lnTo>
                    <a:pt x="2897" y="21"/>
                  </a:lnTo>
                  <a:lnTo>
                    <a:pt x="2970" y="23"/>
                  </a:lnTo>
                  <a:lnTo>
                    <a:pt x="3045" y="24"/>
                  </a:lnTo>
                  <a:lnTo>
                    <a:pt x="3119" y="23"/>
                  </a:lnTo>
                  <a:lnTo>
                    <a:pt x="3164" y="24"/>
                  </a:lnTo>
                  <a:lnTo>
                    <a:pt x="3208" y="26"/>
                  </a:lnTo>
                  <a:lnTo>
                    <a:pt x="3251" y="30"/>
                  </a:lnTo>
                  <a:lnTo>
                    <a:pt x="3293" y="34"/>
                  </a:lnTo>
                  <a:lnTo>
                    <a:pt x="3334" y="36"/>
                  </a:lnTo>
                  <a:lnTo>
                    <a:pt x="3376" y="37"/>
                  </a:lnTo>
                  <a:lnTo>
                    <a:pt x="3399" y="37"/>
                  </a:lnTo>
                  <a:lnTo>
                    <a:pt x="3419" y="36"/>
                  </a:lnTo>
                  <a:lnTo>
                    <a:pt x="3440" y="34"/>
                  </a:lnTo>
                  <a:lnTo>
                    <a:pt x="3463" y="31"/>
                  </a:lnTo>
                  <a:lnTo>
                    <a:pt x="3470" y="34"/>
                  </a:lnTo>
                  <a:lnTo>
                    <a:pt x="3478" y="35"/>
                  </a:lnTo>
                  <a:lnTo>
                    <a:pt x="3485" y="36"/>
                  </a:lnTo>
                  <a:lnTo>
                    <a:pt x="3494" y="37"/>
                  </a:lnTo>
                  <a:lnTo>
                    <a:pt x="3501" y="36"/>
                  </a:lnTo>
                  <a:lnTo>
                    <a:pt x="3510" y="35"/>
                  </a:lnTo>
                  <a:lnTo>
                    <a:pt x="3517" y="34"/>
                  </a:lnTo>
                  <a:lnTo>
                    <a:pt x="3524" y="31"/>
                  </a:lnTo>
                  <a:lnTo>
                    <a:pt x="3525" y="33"/>
                  </a:lnTo>
                  <a:lnTo>
                    <a:pt x="3529" y="35"/>
                  </a:lnTo>
                  <a:lnTo>
                    <a:pt x="3532" y="35"/>
                  </a:lnTo>
                  <a:lnTo>
                    <a:pt x="3536" y="35"/>
                  </a:lnTo>
                  <a:lnTo>
                    <a:pt x="3543" y="35"/>
                  </a:lnTo>
                  <a:lnTo>
                    <a:pt x="3550" y="33"/>
                  </a:lnTo>
                  <a:lnTo>
                    <a:pt x="3558" y="31"/>
                  </a:lnTo>
                  <a:lnTo>
                    <a:pt x="3565" y="30"/>
                  </a:lnTo>
                  <a:lnTo>
                    <a:pt x="3569" y="30"/>
                  </a:lnTo>
                  <a:lnTo>
                    <a:pt x="3574" y="30"/>
                  </a:lnTo>
                  <a:lnTo>
                    <a:pt x="3577" y="31"/>
                  </a:lnTo>
                  <a:lnTo>
                    <a:pt x="3581" y="33"/>
                  </a:lnTo>
                  <a:lnTo>
                    <a:pt x="3581" y="72"/>
                  </a:lnTo>
                  <a:lnTo>
                    <a:pt x="3583" y="111"/>
                  </a:lnTo>
                  <a:lnTo>
                    <a:pt x="3584" y="151"/>
                  </a:lnTo>
                  <a:lnTo>
                    <a:pt x="3588" y="192"/>
                  </a:lnTo>
                  <a:lnTo>
                    <a:pt x="3591" y="232"/>
                  </a:lnTo>
                  <a:lnTo>
                    <a:pt x="3595" y="271"/>
                  </a:lnTo>
                  <a:lnTo>
                    <a:pt x="3598" y="310"/>
                  </a:lnTo>
                  <a:lnTo>
                    <a:pt x="3598" y="349"/>
                  </a:lnTo>
                  <a:lnTo>
                    <a:pt x="3600" y="381"/>
                  </a:lnTo>
                  <a:lnTo>
                    <a:pt x="3602" y="412"/>
                  </a:lnTo>
                  <a:lnTo>
                    <a:pt x="3602" y="443"/>
                  </a:lnTo>
                  <a:lnTo>
                    <a:pt x="3602" y="473"/>
                  </a:lnTo>
                  <a:lnTo>
                    <a:pt x="3600" y="505"/>
                  </a:lnTo>
                  <a:lnTo>
                    <a:pt x="3600" y="535"/>
                  </a:lnTo>
                  <a:lnTo>
                    <a:pt x="3600" y="568"/>
                  </a:lnTo>
                  <a:lnTo>
                    <a:pt x="3602" y="601"/>
                  </a:lnTo>
                  <a:lnTo>
                    <a:pt x="3598" y="608"/>
                  </a:lnTo>
                  <a:lnTo>
                    <a:pt x="3598" y="617"/>
                  </a:lnTo>
                  <a:lnTo>
                    <a:pt x="3600" y="625"/>
                  </a:lnTo>
                  <a:lnTo>
                    <a:pt x="3602" y="633"/>
                  </a:lnTo>
                  <a:lnTo>
                    <a:pt x="3603" y="642"/>
                  </a:lnTo>
                  <a:lnTo>
                    <a:pt x="3605" y="650"/>
                  </a:lnTo>
                  <a:lnTo>
                    <a:pt x="3607" y="658"/>
                  </a:lnTo>
                  <a:lnTo>
                    <a:pt x="3605" y="667"/>
                  </a:lnTo>
                  <a:lnTo>
                    <a:pt x="3605" y="678"/>
                  </a:lnTo>
                  <a:lnTo>
                    <a:pt x="3607" y="689"/>
                  </a:lnTo>
                  <a:lnTo>
                    <a:pt x="3609" y="700"/>
                  </a:lnTo>
                  <a:lnTo>
                    <a:pt x="3609" y="710"/>
                  </a:lnTo>
                  <a:lnTo>
                    <a:pt x="3610" y="721"/>
                  </a:lnTo>
                  <a:lnTo>
                    <a:pt x="3612" y="732"/>
                  </a:lnTo>
                  <a:lnTo>
                    <a:pt x="3612" y="743"/>
                  </a:lnTo>
                  <a:lnTo>
                    <a:pt x="3614" y="754"/>
                  </a:lnTo>
                  <a:lnTo>
                    <a:pt x="3609" y="763"/>
                  </a:lnTo>
                  <a:lnTo>
                    <a:pt x="3607" y="771"/>
                  </a:lnTo>
                  <a:lnTo>
                    <a:pt x="3609" y="781"/>
                  </a:lnTo>
                  <a:lnTo>
                    <a:pt x="3609" y="791"/>
                  </a:lnTo>
                  <a:lnTo>
                    <a:pt x="3610" y="801"/>
                  </a:lnTo>
                  <a:lnTo>
                    <a:pt x="3610" y="811"/>
                  </a:lnTo>
                  <a:lnTo>
                    <a:pt x="3609" y="820"/>
                  </a:lnTo>
                  <a:lnTo>
                    <a:pt x="3605" y="829"/>
                  </a:lnTo>
                  <a:lnTo>
                    <a:pt x="3603" y="844"/>
                  </a:lnTo>
                  <a:lnTo>
                    <a:pt x="3602" y="858"/>
                  </a:lnTo>
                  <a:lnTo>
                    <a:pt x="3602" y="874"/>
                  </a:lnTo>
                  <a:lnTo>
                    <a:pt x="3600" y="889"/>
                  </a:lnTo>
                  <a:lnTo>
                    <a:pt x="3598" y="904"/>
                  </a:lnTo>
                  <a:lnTo>
                    <a:pt x="3598" y="919"/>
                  </a:lnTo>
                  <a:lnTo>
                    <a:pt x="3598" y="935"/>
                  </a:lnTo>
                  <a:lnTo>
                    <a:pt x="3598" y="949"/>
                  </a:lnTo>
                  <a:lnTo>
                    <a:pt x="3595" y="963"/>
                  </a:lnTo>
                  <a:lnTo>
                    <a:pt x="3593" y="978"/>
                  </a:lnTo>
                  <a:lnTo>
                    <a:pt x="3593" y="992"/>
                  </a:lnTo>
                  <a:lnTo>
                    <a:pt x="3593" y="1007"/>
                  </a:lnTo>
                  <a:lnTo>
                    <a:pt x="3593" y="1022"/>
                  </a:lnTo>
                  <a:lnTo>
                    <a:pt x="3593" y="1037"/>
                  </a:lnTo>
                  <a:lnTo>
                    <a:pt x="3593" y="1051"/>
                  </a:lnTo>
                  <a:lnTo>
                    <a:pt x="3593" y="1064"/>
                  </a:lnTo>
                  <a:lnTo>
                    <a:pt x="3589" y="1099"/>
                  </a:lnTo>
                  <a:lnTo>
                    <a:pt x="3586" y="1135"/>
                  </a:lnTo>
                  <a:lnTo>
                    <a:pt x="3583" y="1169"/>
                  </a:lnTo>
                  <a:lnTo>
                    <a:pt x="3581" y="1205"/>
                  </a:lnTo>
                  <a:lnTo>
                    <a:pt x="3577" y="1241"/>
                  </a:lnTo>
                  <a:lnTo>
                    <a:pt x="3577" y="1276"/>
                  </a:lnTo>
                  <a:lnTo>
                    <a:pt x="3577" y="1311"/>
                  </a:lnTo>
                  <a:lnTo>
                    <a:pt x="3577" y="1346"/>
                  </a:lnTo>
                  <a:lnTo>
                    <a:pt x="3574" y="1354"/>
                  </a:lnTo>
                  <a:lnTo>
                    <a:pt x="3570" y="1363"/>
                  </a:lnTo>
                  <a:lnTo>
                    <a:pt x="3567" y="1373"/>
                  </a:lnTo>
                  <a:lnTo>
                    <a:pt x="3565" y="1382"/>
                  </a:lnTo>
                  <a:lnTo>
                    <a:pt x="3563" y="1391"/>
                  </a:lnTo>
                  <a:lnTo>
                    <a:pt x="3562" y="1401"/>
                  </a:lnTo>
                  <a:lnTo>
                    <a:pt x="3560" y="1410"/>
                  </a:lnTo>
                  <a:lnTo>
                    <a:pt x="3560" y="1419"/>
                  </a:lnTo>
                  <a:lnTo>
                    <a:pt x="3555" y="1442"/>
                  </a:lnTo>
                  <a:lnTo>
                    <a:pt x="3551" y="1468"/>
                  </a:lnTo>
                  <a:lnTo>
                    <a:pt x="3550" y="1493"/>
                  </a:lnTo>
                  <a:lnTo>
                    <a:pt x="3546" y="1518"/>
                  </a:lnTo>
                  <a:lnTo>
                    <a:pt x="3543" y="1544"/>
                  </a:lnTo>
                  <a:lnTo>
                    <a:pt x="3537" y="1569"/>
                  </a:lnTo>
                  <a:lnTo>
                    <a:pt x="3530" y="1594"/>
                  </a:lnTo>
                  <a:lnTo>
                    <a:pt x="3524" y="1619"/>
                  </a:lnTo>
                  <a:lnTo>
                    <a:pt x="3517" y="1643"/>
                  </a:lnTo>
                  <a:lnTo>
                    <a:pt x="3510" y="1667"/>
                  </a:lnTo>
                  <a:lnTo>
                    <a:pt x="3503" y="1689"/>
                  </a:lnTo>
                  <a:lnTo>
                    <a:pt x="3496" y="1712"/>
                  </a:lnTo>
                  <a:lnTo>
                    <a:pt x="3489" y="1735"/>
                  </a:lnTo>
                  <a:lnTo>
                    <a:pt x="3482" y="1758"/>
                  </a:lnTo>
                  <a:lnTo>
                    <a:pt x="3475" y="1781"/>
                  </a:lnTo>
                  <a:lnTo>
                    <a:pt x="3468" y="1805"/>
                  </a:lnTo>
                  <a:lnTo>
                    <a:pt x="3468" y="1814"/>
                  </a:lnTo>
                  <a:lnTo>
                    <a:pt x="3465" y="1824"/>
                  </a:lnTo>
                  <a:lnTo>
                    <a:pt x="3461" y="1834"/>
                  </a:lnTo>
                  <a:lnTo>
                    <a:pt x="3456" y="1845"/>
                  </a:lnTo>
                  <a:lnTo>
                    <a:pt x="3452" y="1855"/>
                  </a:lnTo>
                  <a:lnTo>
                    <a:pt x="3447" y="1865"/>
                  </a:lnTo>
                  <a:lnTo>
                    <a:pt x="3444" y="1875"/>
                  </a:lnTo>
                  <a:lnTo>
                    <a:pt x="3442" y="1885"/>
                  </a:lnTo>
                  <a:lnTo>
                    <a:pt x="3432" y="1912"/>
                  </a:lnTo>
                  <a:lnTo>
                    <a:pt x="3421" y="1938"/>
                  </a:lnTo>
                  <a:lnTo>
                    <a:pt x="3411" y="1964"/>
                  </a:lnTo>
                  <a:lnTo>
                    <a:pt x="3400" y="1990"/>
                  </a:lnTo>
                  <a:lnTo>
                    <a:pt x="3388" y="2015"/>
                  </a:lnTo>
                  <a:lnTo>
                    <a:pt x="3376" y="2040"/>
                  </a:lnTo>
                  <a:lnTo>
                    <a:pt x="3366" y="2066"/>
                  </a:lnTo>
                  <a:lnTo>
                    <a:pt x="3353" y="2092"/>
                  </a:lnTo>
                  <a:lnTo>
                    <a:pt x="3357" y="2106"/>
                  </a:lnTo>
                  <a:lnTo>
                    <a:pt x="3362" y="2119"/>
                  </a:lnTo>
                  <a:lnTo>
                    <a:pt x="3369" y="2132"/>
                  </a:lnTo>
                  <a:lnTo>
                    <a:pt x="3378" y="2144"/>
                  </a:lnTo>
                  <a:lnTo>
                    <a:pt x="3390" y="2156"/>
                  </a:lnTo>
                  <a:lnTo>
                    <a:pt x="3402" y="2167"/>
                  </a:lnTo>
                  <a:lnTo>
                    <a:pt x="3414" y="2179"/>
                  </a:lnTo>
                  <a:lnTo>
                    <a:pt x="3426" y="2190"/>
                  </a:lnTo>
                  <a:lnTo>
                    <a:pt x="3430" y="2201"/>
                  </a:lnTo>
                  <a:lnTo>
                    <a:pt x="3435" y="2210"/>
                  </a:lnTo>
                  <a:lnTo>
                    <a:pt x="3440" y="2220"/>
                  </a:lnTo>
                  <a:lnTo>
                    <a:pt x="3449" y="2229"/>
                  </a:lnTo>
                  <a:lnTo>
                    <a:pt x="3458" y="2238"/>
                  </a:lnTo>
                  <a:lnTo>
                    <a:pt x="3468" y="2246"/>
                  </a:lnTo>
                  <a:lnTo>
                    <a:pt x="3478" y="2255"/>
                  </a:lnTo>
                  <a:lnTo>
                    <a:pt x="3487" y="2264"/>
                  </a:lnTo>
                  <a:lnTo>
                    <a:pt x="3487" y="2275"/>
                  </a:lnTo>
                  <a:lnTo>
                    <a:pt x="3491" y="2285"/>
                  </a:lnTo>
                  <a:lnTo>
                    <a:pt x="3496" y="2296"/>
                  </a:lnTo>
                  <a:lnTo>
                    <a:pt x="3501" y="2306"/>
                  </a:lnTo>
                  <a:lnTo>
                    <a:pt x="3506" y="2317"/>
                  </a:lnTo>
                  <a:lnTo>
                    <a:pt x="3510" y="2328"/>
                  </a:lnTo>
                  <a:lnTo>
                    <a:pt x="3511" y="2333"/>
                  </a:lnTo>
                  <a:lnTo>
                    <a:pt x="3511" y="2339"/>
                  </a:lnTo>
                  <a:lnTo>
                    <a:pt x="3510" y="2345"/>
                  </a:lnTo>
                  <a:lnTo>
                    <a:pt x="3508" y="2351"/>
                  </a:lnTo>
                  <a:lnTo>
                    <a:pt x="3511" y="2365"/>
                  </a:lnTo>
                  <a:lnTo>
                    <a:pt x="3513" y="2378"/>
                  </a:lnTo>
                  <a:lnTo>
                    <a:pt x="3515" y="2391"/>
                  </a:lnTo>
                  <a:lnTo>
                    <a:pt x="3517" y="2404"/>
                  </a:lnTo>
                  <a:lnTo>
                    <a:pt x="3518" y="2417"/>
                  </a:lnTo>
                  <a:lnTo>
                    <a:pt x="3520" y="2430"/>
                  </a:lnTo>
                  <a:lnTo>
                    <a:pt x="3522" y="2443"/>
                  </a:lnTo>
                  <a:lnTo>
                    <a:pt x="3527" y="2457"/>
                  </a:lnTo>
                  <a:lnTo>
                    <a:pt x="3525" y="2471"/>
                  </a:lnTo>
                  <a:lnTo>
                    <a:pt x="3527" y="2488"/>
                  </a:lnTo>
                  <a:lnTo>
                    <a:pt x="3529" y="2503"/>
                  </a:lnTo>
                  <a:lnTo>
                    <a:pt x="3530" y="2518"/>
                  </a:lnTo>
                  <a:lnTo>
                    <a:pt x="3532" y="2533"/>
                  </a:lnTo>
                  <a:lnTo>
                    <a:pt x="3532" y="2549"/>
                  </a:lnTo>
                  <a:lnTo>
                    <a:pt x="3530" y="2556"/>
                  </a:lnTo>
                  <a:lnTo>
                    <a:pt x="3529" y="2564"/>
                  </a:lnTo>
                  <a:lnTo>
                    <a:pt x="3525" y="2572"/>
                  </a:lnTo>
                  <a:lnTo>
                    <a:pt x="3520" y="2578"/>
                  </a:lnTo>
                  <a:lnTo>
                    <a:pt x="3520" y="2587"/>
                  </a:lnTo>
                  <a:lnTo>
                    <a:pt x="3518" y="2594"/>
                  </a:lnTo>
                  <a:lnTo>
                    <a:pt x="3515" y="2603"/>
                  </a:lnTo>
                  <a:lnTo>
                    <a:pt x="3511" y="2611"/>
                  </a:lnTo>
                  <a:lnTo>
                    <a:pt x="3503" y="2626"/>
                  </a:lnTo>
                  <a:lnTo>
                    <a:pt x="3492" y="2642"/>
                  </a:lnTo>
                  <a:lnTo>
                    <a:pt x="3478" y="2657"/>
                  </a:lnTo>
                  <a:lnTo>
                    <a:pt x="3466" y="2674"/>
                  </a:lnTo>
                  <a:lnTo>
                    <a:pt x="3456" y="2689"/>
                  </a:lnTo>
                  <a:lnTo>
                    <a:pt x="3445" y="2705"/>
                  </a:lnTo>
                  <a:lnTo>
                    <a:pt x="3442" y="2706"/>
                  </a:lnTo>
                  <a:lnTo>
                    <a:pt x="3438" y="2709"/>
                  </a:lnTo>
                  <a:lnTo>
                    <a:pt x="3437" y="2710"/>
                  </a:lnTo>
                  <a:lnTo>
                    <a:pt x="3435" y="2712"/>
                  </a:lnTo>
                  <a:lnTo>
                    <a:pt x="3435" y="2715"/>
                  </a:lnTo>
                  <a:lnTo>
                    <a:pt x="3435" y="2717"/>
                  </a:lnTo>
                  <a:lnTo>
                    <a:pt x="3435" y="2719"/>
                  </a:lnTo>
                  <a:lnTo>
                    <a:pt x="3435" y="2722"/>
                  </a:lnTo>
                  <a:lnTo>
                    <a:pt x="3432" y="2726"/>
                  </a:lnTo>
                  <a:lnTo>
                    <a:pt x="3428" y="2729"/>
                  </a:lnTo>
                  <a:lnTo>
                    <a:pt x="3423" y="2734"/>
                  </a:lnTo>
                  <a:lnTo>
                    <a:pt x="3419" y="2738"/>
                  </a:lnTo>
                  <a:lnTo>
                    <a:pt x="3416" y="2741"/>
                  </a:lnTo>
                  <a:lnTo>
                    <a:pt x="3412" y="2746"/>
                  </a:lnTo>
                  <a:lnTo>
                    <a:pt x="3412" y="2750"/>
                  </a:lnTo>
                  <a:lnTo>
                    <a:pt x="3414" y="2754"/>
                  </a:lnTo>
                  <a:lnTo>
                    <a:pt x="3406" y="2759"/>
                  </a:lnTo>
                  <a:lnTo>
                    <a:pt x="3399" y="2764"/>
                  </a:lnTo>
                  <a:lnTo>
                    <a:pt x="3393" y="2771"/>
                  </a:lnTo>
                  <a:lnTo>
                    <a:pt x="3386" y="2777"/>
                  </a:lnTo>
                  <a:lnTo>
                    <a:pt x="3381" y="2783"/>
                  </a:lnTo>
                  <a:lnTo>
                    <a:pt x="3376" y="2789"/>
                  </a:lnTo>
                  <a:lnTo>
                    <a:pt x="3369" y="2795"/>
                  </a:lnTo>
                  <a:lnTo>
                    <a:pt x="3360" y="2799"/>
                  </a:lnTo>
                  <a:lnTo>
                    <a:pt x="3355" y="2808"/>
                  </a:lnTo>
                  <a:lnTo>
                    <a:pt x="3350" y="2814"/>
                  </a:lnTo>
                  <a:lnTo>
                    <a:pt x="3343" y="2822"/>
                  </a:lnTo>
                  <a:lnTo>
                    <a:pt x="3336" y="2828"/>
                  </a:lnTo>
                  <a:lnTo>
                    <a:pt x="3327" y="2836"/>
                  </a:lnTo>
                  <a:lnTo>
                    <a:pt x="3322" y="2842"/>
                  </a:lnTo>
                  <a:lnTo>
                    <a:pt x="3315" y="2850"/>
                  </a:lnTo>
                  <a:lnTo>
                    <a:pt x="3312" y="2858"/>
                  </a:lnTo>
                  <a:lnTo>
                    <a:pt x="3300" y="2865"/>
                  </a:lnTo>
                  <a:lnTo>
                    <a:pt x="3291" y="2874"/>
                  </a:lnTo>
                  <a:lnTo>
                    <a:pt x="3282" y="2883"/>
                  </a:lnTo>
                  <a:lnTo>
                    <a:pt x="3275" y="2891"/>
                  </a:lnTo>
                  <a:lnTo>
                    <a:pt x="3268" y="2901"/>
                  </a:lnTo>
                  <a:lnTo>
                    <a:pt x="3261" y="2910"/>
                  </a:lnTo>
                  <a:lnTo>
                    <a:pt x="3255" y="2920"/>
                  </a:lnTo>
                  <a:lnTo>
                    <a:pt x="3246" y="2928"/>
                  </a:lnTo>
                  <a:lnTo>
                    <a:pt x="3244" y="2934"/>
                  </a:lnTo>
                  <a:lnTo>
                    <a:pt x="3241" y="2939"/>
                  </a:lnTo>
                  <a:lnTo>
                    <a:pt x="3239" y="2945"/>
                  </a:lnTo>
                  <a:lnTo>
                    <a:pt x="3235" y="2950"/>
                  </a:lnTo>
                  <a:lnTo>
                    <a:pt x="3232" y="2956"/>
                  </a:lnTo>
                  <a:lnTo>
                    <a:pt x="3228" y="2960"/>
                  </a:lnTo>
                  <a:lnTo>
                    <a:pt x="3227" y="2965"/>
                  </a:lnTo>
                  <a:lnTo>
                    <a:pt x="3225" y="2970"/>
                  </a:lnTo>
                  <a:lnTo>
                    <a:pt x="3201" y="2971"/>
                  </a:lnTo>
                  <a:lnTo>
                    <a:pt x="3175" y="2972"/>
                  </a:lnTo>
                  <a:lnTo>
                    <a:pt x="3149" y="2972"/>
                  </a:lnTo>
                  <a:lnTo>
                    <a:pt x="3123" y="2971"/>
                  </a:lnTo>
                  <a:lnTo>
                    <a:pt x="3098" y="2969"/>
                  </a:lnTo>
                  <a:lnTo>
                    <a:pt x="3074" y="2965"/>
                  </a:lnTo>
                  <a:lnTo>
                    <a:pt x="3050" y="2961"/>
                  </a:lnTo>
                  <a:lnTo>
                    <a:pt x="3029" y="2954"/>
                  </a:lnTo>
                  <a:lnTo>
                    <a:pt x="3020" y="2953"/>
                  </a:lnTo>
                  <a:lnTo>
                    <a:pt x="3012" y="2952"/>
                  </a:lnTo>
                  <a:lnTo>
                    <a:pt x="3001" y="2950"/>
                  </a:lnTo>
                  <a:lnTo>
                    <a:pt x="2991" y="2949"/>
                  </a:lnTo>
                  <a:lnTo>
                    <a:pt x="2979" y="2947"/>
                  </a:lnTo>
                  <a:lnTo>
                    <a:pt x="2968" y="2945"/>
                  </a:lnTo>
                  <a:lnTo>
                    <a:pt x="2958" y="2944"/>
                  </a:lnTo>
                  <a:lnTo>
                    <a:pt x="2947" y="2941"/>
                  </a:lnTo>
                  <a:lnTo>
                    <a:pt x="2939" y="2939"/>
                  </a:lnTo>
                  <a:lnTo>
                    <a:pt x="2932" y="2937"/>
                  </a:lnTo>
                  <a:lnTo>
                    <a:pt x="2923" y="2936"/>
                  </a:lnTo>
                  <a:lnTo>
                    <a:pt x="2914" y="2935"/>
                  </a:lnTo>
                  <a:lnTo>
                    <a:pt x="2907" y="2934"/>
                  </a:lnTo>
                  <a:lnTo>
                    <a:pt x="2899" y="2934"/>
                  </a:lnTo>
                  <a:lnTo>
                    <a:pt x="2890" y="2935"/>
                  </a:lnTo>
                  <a:lnTo>
                    <a:pt x="2883" y="2936"/>
                  </a:lnTo>
                  <a:lnTo>
                    <a:pt x="2869" y="2939"/>
                  </a:lnTo>
                  <a:lnTo>
                    <a:pt x="2855" y="2942"/>
                  </a:lnTo>
                  <a:lnTo>
                    <a:pt x="2840" y="2946"/>
                  </a:lnTo>
                  <a:lnTo>
                    <a:pt x="2826" y="2949"/>
                  </a:lnTo>
                  <a:lnTo>
                    <a:pt x="2810" y="2952"/>
                  </a:lnTo>
                  <a:lnTo>
                    <a:pt x="2796" y="2954"/>
                  </a:lnTo>
                  <a:lnTo>
                    <a:pt x="2782" y="2959"/>
                  </a:lnTo>
                  <a:lnTo>
                    <a:pt x="2769" y="2962"/>
                  </a:lnTo>
                  <a:lnTo>
                    <a:pt x="2762" y="2960"/>
                  </a:lnTo>
                  <a:lnTo>
                    <a:pt x="2760" y="2957"/>
                  </a:lnTo>
                  <a:lnTo>
                    <a:pt x="2760" y="2953"/>
                  </a:lnTo>
                  <a:lnTo>
                    <a:pt x="2760" y="2951"/>
                  </a:lnTo>
                  <a:lnTo>
                    <a:pt x="2762" y="2948"/>
                  </a:lnTo>
                  <a:lnTo>
                    <a:pt x="2763" y="2945"/>
                  </a:lnTo>
                  <a:lnTo>
                    <a:pt x="2763" y="2941"/>
                  </a:lnTo>
                  <a:lnTo>
                    <a:pt x="2760" y="2938"/>
                  </a:lnTo>
                  <a:lnTo>
                    <a:pt x="2763" y="2932"/>
                  </a:lnTo>
                  <a:lnTo>
                    <a:pt x="2767" y="2926"/>
                  </a:lnTo>
                  <a:lnTo>
                    <a:pt x="2770" y="2920"/>
                  </a:lnTo>
                  <a:lnTo>
                    <a:pt x="2774" y="2913"/>
                  </a:lnTo>
                  <a:lnTo>
                    <a:pt x="2776" y="2907"/>
                  </a:lnTo>
                  <a:lnTo>
                    <a:pt x="2779" y="2899"/>
                  </a:lnTo>
                  <a:lnTo>
                    <a:pt x="2781" y="2892"/>
                  </a:lnTo>
                  <a:lnTo>
                    <a:pt x="2781" y="2885"/>
                  </a:lnTo>
                  <a:lnTo>
                    <a:pt x="2784" y="2873"/>
                  </a:lnTo>
                  <a:lnTo>
                    <a:pt x="2788" y="2861"/>
                  </a:lnTo>
                  <a:lnTo>
                    <a:pt x="2791" y="2850"/>
                  </a:lnTo>
                  <a:lnTo>
                    <a:pt x="2795" y="2838"/>
                  </a:lnTo>
                  <a:lnTo>
                    <a:pt x="2798" y="2826"/>
                  </a:lnTo>
                  <a:lnTo>
                    <a:pt x="2802" y="2814"/>
                  </a:lnTo>
                  <a:lnTo>
                    <a:pt x="2805" y="2803"/>
                  </a:lnTo>
                  <a:lnTo>
                    <a:pt x="2810" y="2792"/>
                  </a:lnTo>
                  <a:lnTo>
                    <a:pt x="2807" y="2789"/>
                  </a:lnTo>
                  <a:lnTo>
                    <a:pt x="2803" y="2786"/>
                  </a:lnTo>
                  <a:lnTo>
                    <a:pt x="2802" y="2784"/>
                  </a:lnTo>
                  <a:lnTo>
                    <a:pt x="2802" y="2780"/>
                  </a:lnTo>
                  <a:lnTo>
                    <a:pt x="2803" y="2775"/>
                  </a:lnTo>
                  <a:lnTo>
                    <a:pt x="2807" y="2770"/>
                  </a:lnTo>
                  <a:lnTo>
                    <a:pt x="2810" y="2764"/>
                  </a:lnTo>
                  <a:lnTo>
                    <a:pt x="2812" y="2760"/>
                  </a:lnTo>
                  <a:lnTo>
                    <a:pt x="2812" y="2756"/>
                  </a:lnTo>
                  <a:lnTo>
                    <a:pt x="2812" y="2754"/>
                  </a:lnTo>
                  <a:lnTo>
                    <a:pt x="2810" y="2751"/>
                  </a:lnTo>
                  <a:lnTo>
                    <a:pt x="2808" y="2749"/>
                  </a:lnTo>
                  <a:lnTo>
                    <a:pt x="2781" y="2749"/>
                  </a:lnTo>
                  <a:lnTo>
                    <a:pt x="2751" y="2749"/>
                  </a:lnTo>
                  <a:lnTo>
                    <a:pt x="2723" y="2749"/>
                  </a:lnTo>
                  <a:lnTo>
                    <a:pt x="2694" y="2748"/>
                  </a:lnTo>
                  <a:lnTo>
                    <a:pt x="2666" y="2747"/>
                  </a:lnTo>
                  <a:lnTo>
                    <a:pt x="2638" y="2747"/>
                  </a:lnTo>
                  <a:lnTo>
                    <a:pt x="2609" y="2746"/>
                  </a:lnTo>
                  <a:lnTo>
                    <a:pt x="2581" y="2747"/>
                  </a:lnTo>
                  <a:lnTo>
                    <a:pt x="2569" y="2741"/>
                  </a:lnTo>
                  <a:lnTo>
                    <a:pt x="2501" y="2742"/>
                  </a:lnTo>
                  <a:lnTo>
                    <a:pt x="2432" y="2742"/>
                  </a:lnTo>
                  <a:lnTo>
                    <a:pt x="2359" y="2743"/>
                  </a:lnTo>
                  <a:lnTo>
                    <a:pt x="2286" y="2742"/>
                  </a:lnTo>
                  <a:lnTo>
                    <a:pt x="2211" y="2742"/>
                  </a:lnTo>
                  <a:lnTo>
                    <a:pt x="2137" y="2740"/>
                  </a:lnTo>
                  <a:lnTo>
                    <a:pt x="2062" y="2737"/>
                  </a:lnTo>
                  <a:lnTo>
                    <a:pt x="1986" y="2734"/>
                  </a:lnTo>
                  <a:lnTo>
                    <a:pt x="1962" y="2730"/>
                  </a:lnTo>
                  <a:lnTo>
                    <a:pt x="1941" y="2729"/>
                  </a:lnTo>
                  <a:lnTo>
                    <a:pt x="1918" y="2729"/>
                  </a:lnTo>
                  <a:lnTo>
                    <a:pt x="1899" y="2730"/>
                  </a:lnTo>
                  <a:lnTo>
                    <a:pt x="1878" y="2731"/>
                  </a:lnTo>
                  <a:lnTo>
                    <a:pt x="1857" y="2731"/>
                  </a:lnTo>
                  <a:lnTo>
                    <a:pt x="1835" y="2733"/>
                  </a:lnTo>
                  <a:lnTo>
                    <a:pt x="1809" y="2734"/>
                  </a:lnTo>
                  <a:lnTo>
                    <a:pt x="1802" y="2735"/>
                  </a:lnTo>
                  <a:lnTo>
                    <a:pt x="1791" y="2735"/>
                  </a:lnTo>
                  <a:lnTo>
                    <a:pt x="1781" y="2736"/>
                  </a:lnTo>
                  <a:lnTo>
                    <a:pt x="1771" y="2736"/>
                  </a:lnTo>
                  <a:lnTo>
                    <a:pt x="1760" y="2736"/>
                  </a:lnTo>
                  <a:lnTo>
                    <a:pt x="1748" y="2735"/>
                  </a:lnTo>
                  <a:lnTo>
                    <a:pt x="1738" y="2734"/>
                  </a:lnTo>
                  <a:lnTo>
                    <a:pt x="1727" y="2734"/>
                  </a:lnTo>
                  <a:lnTo>
                    <a:pt x="1602" y="2736"/>
                  </a:lnTo>
                  <a:lnTo>
                    <a:pt x="1477" y="2737"/>
                  </a:lnTo>
                  <a:lnTo>
                    <a:pt x="1352" y="2738"/>
                  </a:lnTo>
                  <a:lnTo>
                    <a:pt x="1227" y="2738"/>
                  </a:lnTo>
                  <a:lnTo>
                    <a:pt x="1103" y="2736"/>
                  </a:lnTo>
                  <a:lnTo>
                    <a:pt x="978" y="2733"/>
                  </a:lnTo>
                  <a:lnTo>
                    <a:pt x="854" y="2728"/>
                  </a:lnTo>
                  <a:lnTo>
                    <a:pt x="731" y="2722"/>
                  </a:lnTo>
                  <a:lnTo>
                    <a:pt x="719" y="2719"/>
                  </a:lnTo>
                  <a:lnTo>
                    <a:pt x="709" y="2717"/>
                  </a:lnTo>
                  <a:lnTo>
                    <a:pt x="696" y="2715"/>
                  </a:lnTo>
                  <a:lnTo>
                    <a:pt x="686" y="2715"/>
                  </a:lnTo>
                  <a:lnTo>
                    <a:pt x="662" y="2714"/>
                  </a:lnTo>
                  <a:lnTo>
                    <a:pt x="639" y="2715"/>
                  </a:lnTo>
                  <a:lnTo>
                    <a:pt x="615" y="2716"/>
                  </a:lnTo>
                  <a:lnTo>
                    <a:pt x="591" y="2716"/>
                  </a:lnTo>
                  <a:lnTo>
                    <a:pt x="566" y="2715"/>
                  </a:lnTo>
                  <a:lnTo>
                    <a:pt x="540" y="2713"/>
                  </a:lnTo>
                  <a:lnTo>
                    <a:pt x="511" y="2713"/>
                  </a:lnTo>
                  <a:lnTo>
                    <a:pt x="481" y="2712"/>
                  </a:lnTo>
                  <a:lnTo>
                    <a:pt x="452" y="2710"/>
                  </a:lnTo>
                  <a:lnTo>
                    <a:pt x="424" y="2708"/>
                  </a:lnTo>
                  <a:lnTo>
                    <a:pt x="394" y="2705"/>
                  </a:lnTo>
                  <a:lnTo>
                    <a:pt x="363" y="2704"/>
                  </a:lnTo>
                  <a:lnTo>
                    <a:pt x="332" y="2703"/>
                  </a:lnTo>
                  <a:lnTo>
                    <a:pt x="301" y="2703"/>
                  </a:lnTo>
                  <a:lnTo>
                    <a:pt x="278" y="2700"/>
                  </a:lnTo>
                  <a:lnTo>
                    <a:pt x="256" y="2698"/>
                  </a:lnTo>
                  <a:lnTo>
                    <a:pt x="231" y="2697"/>
                  </a:lnTo>
                  <a:lnTo>
                    <a:pt x="205" y="2697"/>
                  </a:lnTo>
                  <a:lnTo>
                    <a:pt x="181" y="2696"/>
                  </a:lnTo>
                  <a:lnTo>
                    <a:pt x="157" y="2694"/>
                  </a:lnTo>
                  <a:lnTo>
                    <a:pt x="132" y="2692"/>
                  </a:lnTo>
                  <a:lnTo>
                    <a:pt x="110" y="2690"/>
                  </a:lnTo>
                  <a:lnTo>
                    <a:pt x="98" y="2691"/>
                  </a:lnTo>
                  <a:lnTo>
                    <a:pt x="84" y="2692"/>
                  </a:lnTo>
                  <a:lnTo>
                    <a:pt x="72" y="2691"/>
                  </a:lnTo>
                  <a:lnTo>
                    <a:pt x="58" y="2690"/>
                  </a:lnTo>
                  <a:lnTo>
                    <a:pt x="44" y="2688"/>
                  </a:lnTo>
                  <a:lnTo>
                    <a:pt x="28" y="2687"/>
                  </a:lnTo>
                  <a:lnTo>
                    <a:pt x="14" y="2687"/>
                  </a:lnTo>
                  <a:lnTo>
                    <a:pt x="0" y="2688"/>
                  </a:lnTo>
                  <a:lnTo>
                    <a:pt x="0" y="2685"/>
                  </a:lnTo>
                  <a:lnTo>
                    <a:pt x="0" y="2681"/>
                  </a:lnTo>
                  <a:lnTo>
                    <a:pt x="0" y="2678"/>
                  </a:lnTo>
                  <a:lnTo>
                    <a:pt x="2" y="2675"/>
                  </a:lnTo>
                  <a:lnTo>
                    <a:pt x="4" y="2672"/>
                  </a:lnTo>
                  <a:lnTo>
                    <a:pt x="4" y="2667"/>
                  </a:lnTo>
                  <a:lnTo>
                    <a:pt x="4" y="2664"/>
                  </a:lnTo>
                  <a:lnTo>
                    <a:pt x="4" y="2662"/>
                  </a:lnTo>
                  <a:lnTo>
                    <a:pt x="9" y="2659"/>
                  </a:lnTo>
                  <a:lnTo>
                    <a:pt x="14" y="2655"/>
                  </a:lnTo>
                  <a:lnTo>
                    <a:pt x="16" y="2652"/>
                  </a:lnTo>
                  <a:lnTo>
                    <a:pt x="18" y="2648"/>
                  </a:lnTo>
                  <a:lnTo>
                    <a:pt x="20" y="2643"/>
                  </a:lnTo>
                  <a:lnTo>
                    <a:pt x="20" y="2639"/>
                  </a:lnTo>
                  <a:lnTo>
                    <a:pt x="20" y="2635"/>
                  </a:lnTo>
                  <a:lnTo>
                    <a:pt x="21" y="2631"/>
                  </a:lnTo>
                  <a:lnTo>
                    <a:pt x="28" y="2619"/>
                  </a:lnTo>
                  <a:lnTo>
                    <a:pt x="33" y="2607"/>
                  </a:lnTo>
                  <a:lnTo>
                    <a:pt x="39" y="2597"/>
                  </a:lnTo>
                  <a:lnTo>
                    <a:pt x="44" y="2585"/>
                  </a:lnTo>
                  <a:lnTo>
                    <a:pt x="49" y="2573"/>
                  </a:lnTo>
                  <a:lnTo>
                    <a:pt x="54" y="2562"/>
                  </a:lnTo>
                  <a:lnTo>
                    <a:pt x="61" y="2550"/>
                  </a:lnTo>
                  <a:lnTo>
                    <a:pt x="66" y="2539"/>
                  </a:lnTo>
                  <a:lnTo>
                    <a:pt x="72" y="2528"/>
                  </a:lnTo>
                  <a:lnTo>
                    <a:pt x="79" y="2517"/>
                  </a:lnTo>
                  <a:lnTo>
                    <a:pt x="84" y="2506"/>
                  </a:lnTo>
                  <a:lnTo>
                    <a:pt x="91" y="2495"/>
                  </a:lnTo>
                  <a:lnTo>
                    <a:pt x="96" y="2485"/>
                  </a:lnTo>
                  <a:lnTo>
                    <a:pt x="99" y="2475"/>
                  </a:lnTo>
                  <a:lnTo>
                    <a:pt x="103" y="2464"/>
                  </a:lnTo>
                  <a:lnTo>
                    <a:pt x="103" y="2453"/>
                  </a:lnTo>
                  <a:lnTo>
                    <a:pt x="110" y="2446"/>
                  </a:lnTo>
                  <a:lnTo>
                    <a:pt x="115" y="2438"/>
                  </a:lnTo>
                  <a:lnTo>
                    <a:pt x="120" y="2429"/>
                  </a:lnTo>
                  <a:lnTo>
                    <a:pt x="124" y="2420"/>
                  </a:lnTo>
                  <a:lnTo>
                    <a:pt x="125" y="2412"/>
                  </a:lnTo>
                  <a:lnTo>
                    <a:pt x="129" y="2402"/>
                  </a:lnTo>
                  <a:lnTo>
                    <a:pt x="132" y="2393"/>
                  </a:lnTo>
                  <a:lnTo>
                    <a:pt x="138" y="2386"/>
                  </a:lnTo>
                  <a:lnTo>
                    <a:pt x="139" y="2374"/>
                  </a:lnTo>
                  <a:lnTo>
                    <a:pt x="143" y="2363"/>
                  </a:lnTo>
                  <a:lnTo>
                    <a:pt x="146" y="2352"/>
                  </a:lnTo>
                  <a:lnTo>
                    <a:pt x="150" y="2341"/>
                  </a:lnTo>
                  <a:lnTo>
                    <a:pt x="153" y="2330"/>
                  </a:lnTo>
                  <a:lnTo>
                    <a:pt x="158" y="2319"/>
                  </a:lnTo>
                  <a:lnTo>
                    <a:pt x="165" y="2308"/>
                  </a:lnTo>
                  <a:lnTo>
                    <a:pt x="172" y="2299"/>
                  </a:lnTo>
                  <a:lnTo>
                    <a:pt x="174" y="2288"/>
                  </a:lnTo>
                  <a:lnTo>
                    <a:pt x="177" y="2278"/>
                  </a:lnTo>
                  <a:lnTo>
                    <a:pt x="181" y="2268"/>
                  </a:lnTo>
                  <a:lnTo>
                    <a:pt x="184" y="2258"/>
                  </a:lnTo>
                  <a:lnTo>
                    <a:pt x="190" y="2248"/>
                  </a:lnTo>
                  <a:lnTo>
                    <a:pt x="195" y="2238"/>
                  </a:lnTo>
                  <a:lnTo>
                    <a:pt x="200" y="2228"/>
                  </a:lnTo>
                  <a:lnTo>
                    <a:pt x="207" y="2219"/>
                  </a:lnTo>
                  <a:lnTo>
                    <a:pt x="207" y="2212"/>
                  </a:lnTo>
                  <a:lnTo>
                    <a:pt x="207" y="2204"/>
                  </a:lnTo>
                  <a:lnTo>
                    <a:pt x="209" y="2195"/>
                  </a:lnTo>
                  <a:lnTo>
                    <a:pt x="210" y="2188"/>
                  </a:lnTo>
                  <a:lnTo>
                    <a:pt x="212" y="2179"/>
                  </a:lnTo>
                  <a:lnTo>
                    <a:pt x="214" y="2171"/>
                  </a:lnTo>
                  <a:lnTo>
                    <a:pt x="217" y="2164"/>
                  </a:lnTo>
                  <a:lnTo>
                    <a:pt x="221" y="2156"/>
                  </a:lnTo>
                  <a:lnTo>
                    <a:pt x="223" y="2146"/>
                  </a:lnTo>
                  <a:lnTo>
                    <a:pt x="226" y="2136"/>
                  </a:lnTo>
                  <a:lnTo>
                    <a:pt x="230" y="2128"/>
                  </a:lnTo>
                  <a:lnTo>
                    <a:pt x="235" y="2119"/>
                  </a:lnTo>
                  <a:lnTo>
                    <a:pt x="238" y="2109"/>
                  </a:lnTo>
                  <a:lnTo>
                    <a:pt x="242" y="2101"/>
                  </a:lnTo>
                  <a:lnTo>
                    <a:pt x="245" y="2091"/>
                  </a:lnTo>
                  <a:lnTo>
                    <a:pt x="245" y="2080"/>
                  </a:lnTo>
                  <a:lnTo>
                    <a:pt x="254" y="2060"/>
                  </a:lnTo>
                  <a:lnTo>
                    <a:pt x="263" y="2042"/>
                  </a:lnTo>
                  <a:lnTo>
                    <a:pt x="269" y="2022"/>
                  </a:lnTo>
                  <a:lnTo>
                    <a:pt x="275" y="2003"/>
                  </a:lnTo>
                  <a:lnTo>
                    <a:pt x="280" y="1983"/>
                  </a:lnTo>
                  <a:lnTo>
                    <a:pt x="285" y="1964"/>
                  </a:lnTo>
                  <a:lnTo>
                    <a:pt x="289" y="1944"/>
                  </a:lnTo>
                  <a:lnTo>
                    <a:pt x="290" y="1923"/>
                  </a:lnTo>
                  <a:lnTo>
                    <a:pt x="297" y="1913"/>
                  </a:lnTo>
                  <a:lnTo>
                    <a:pt x="302" y="1903"/>
                  </a:lnTo>
                  <a:lnTo>
                    <a:pt x="308" y="1891"/>
                  </a:lnTo>
                  <a:lnTo>
                    <a:pt x="311" y="1880"/>
                  </a:lnTo>
                  <a:lnTo>
                    <a:pt x="313" y="1868"/>
                  </a:lnTo>
                  <a:lnTo>
                    <a:pt x="316" y="1857"/>
                  </a:lnTo>
                  <a:lnTo>
                    <a:pt x="318" y="1846"/>
                  </a:lnTo>
                  <a:lnTo>
                    <a:pt x="322" y="1836"/>
                  </a:lnTo>
                  <a:lnTo>
                    <a:pt x="325" y="1816"/>
                  </a:lnTo>
                  <a:lnTo>
                    <a:pt x="332" y="1795"/>
                  </a:lnTo>
                  <a:lnTo>
                    <a:pt x="339" y="1774"/>
                  </a:lnTo>
                  <a:lnTo>
                    <a:pt x="346" y="1754"/>
                  </a:lnTo>
                  <a:lnTo>
                    <a:pt x="353" y="1733"/>
                  </a:lnTo>
                  <a:lnTo>
                    <a:pt x="358" y="1711"/>
                  </a:lnTo>
                  <a:lnTo>
                    <a:pt x="363" y="1690"/>
                  </a:lnTo>
                  <a:lnTo>
                    <a:pt x="367" y="1670"/>
                  </a:lnTo>
                  <a:lnTo>
                    <a:pt x="370" y="1661"/>
                  </a:lnTo>
                  <a:lnTo>
                    <a:pt x="374" y="1652"/>
                  </a:lnTo>
                  <a:lnTo>
                    <a:pt x="375" y="1644"/>
                  </a:lnTo>
                  <a:lnTo>
                    <a:pt x="379" y="1635"/>
                  </a:lnTo>
                  <a:lnTo>
                    <a:pt x="381" y="1626"/>
                  </a:lnTo>
                  <a:lnTo>
                    <a:pt x="382" y="1618"/>
                  </a:lnTo>
                  <a:lnTo>
                    <a:pt x="384" y="1609"/>
                  </a:lnTo>
                  <a:lnTo>
                    <a:pt x="387" y="1600"/>
                  </a:lnTo>
                  <a:lnTo>
                    <a:pt x="394" y="1573"/>
                  </a:lnTo>
                  <a:lnTo>
                    <a:pt x="400" y="1547"/>
                  </a:lnTo>
                  <a:lnTo>
                    <a:pt x="403" y="1520"/>
                  </a:lnTo>
                  <a:lnTo>
                    <a:pt x="407" y="1493"/>
                  </a:lnTo>
                  <a:lnTo>
                    <a:pt x="410" y="1465"/>
                  </a:lnTo>
                  <a:lnTo>
                    <a:pt x="414" y="1438"/>
                  </a:lnTo>
                  <a:lnTo>
                    <a:pt x="419" y="1411"/>
                  </a:lnTo>
                  <a:lnTo>
                    <a:pt x="424" y="1384"/>
                  </a:lnTo>
                  <a:lnTo>
                    <a:pt x="426" y="1365"/>
                  </a:lnTo>
                  <a:lnTo>
                    <a:pt x="429" y="1347"/>
                  </a:lnTo>
                  <a:lnTo>
                    <a:pt x="434" y="1329"/>
                  </a:lnTo>
                  <a:lnTo>
                    <a:pt x="440" y="1312"/>
                  </a:lnTo>
                  <a:lnTo>
                    <a:pt x="446" y="1295"/>
                  </a:lnTo>
                  <a:lnTo>
                    <a:pt x="450" y="1276"/>
                  </a:lnTo>
                  <a:lnTo>
                    <a:pt x="453" y="1259"/>
                  </a:lnTo>
                  <a:lnTo>
                    <a:pt x="453" y="1240"/>
                  </a:lnTo>
                  <a:lnTo>
                    <a:pt x="459" y="1231"/>
                  </a:lnTo>
                  <a:lnTo>
                    <a:pt x="462" y="1222"/>
                  </a:lnTo>
                  <a:lnTo>
                    <a:pt x="464" y="1213"/>
                  </a:lnTo>
                  <a:lnTo>
                    <a:pt x="464" y="1204"/>
                  </a:lnTo>
                  <a:lnTo>
                    <a:pt x="466" y="1196"/>
                  </a:lnTo>
                  <a:lnTo>
                    <a:pt x="467" y="1186"/>
                  </a:lnTo>
                  <a:lnTo>
                    <a:pt x="471" y="1177"/>
                  </a:lnTo>
                  <a:lnTo>
                    <a:pt x="474" y="1168"/>
                  </a:lnTo>
                  <a:lnTo>
                    <a:pt x="473" y="1125"/>
                  </a:lnTo>
                  <a:lnTo>
                    <a:pt x="473" y="1082"/>
                  </a:lnTo>
                  <a:lnTo>
                    <a:pt x="476" y="1041"/>
                  </a:lnTo>
                  <a:lnTo>
                    <a:pt x="479" y="1001"/>
                  </a:lnTo>
                  <a:lnTo>
                    <a:pt x="485" y="960"/>
                  </a:lnTo>
                  <a:lnTo>
                    <a:pt x="492" y="919"/>
                  </a:lnTo>
                  <a:lnTo>
                    <a:pt x="497" y="877"/>
                  </a:lnTo>
                  <a:lnTo>
                    <a:pt x="505" y="833"/>
                  </a:lnTo>
                  <a:lnTo>
                    <a:pt x="507" y="811"/>
                  </a:lnTo>
                  <a:lnTo>
                    <a:pt x="509" y="788"/>
                  </a:lnTo>
                  <a:lnTo>
                    <a:pt x="512" y="765"/>
                  </a:lnTo>
                  <a:lnTo>
                    <a:pt x="516" y="743"/>
                  </a:lnTo>
                  <a:lnTo>
                    <a:pt x="519" y="720"/>
                  </a:lnTo>
                  <a:lnTo>
                    <a:pt x="523" y="697"/>
                  </a:lnTo>
                  <a:lnTo>
                    <a:pt x="528" y="675"/>
                  </a:lnTo>
                  <a:lnTo>
                    <a:pt x="532" y="652"/>
                  </a:lnTo>
                  <a:lnTo>
                    <a:pt x="532" y="636"/>
                  </a:lnTo>
                  <a:lnTo>
                    <a:pt x="532" y="620"/>
                  </a:lnTo>
                  <a:lnTo>
                    <a:pt x="533" y="604"/>
                  </a:lnTo>
                  <a:lnTo>
                    <a:pt x="535" y="588"/>
                  </a:lnTo>
                  <a:lnTo>
                    <a:pt x="537" y="571"/>
                  </a:lnTo>
                  <a:lnTo>
                    <a:pt x="538" y="554"/>
                  </a:lnTo>
                  <a:lnTo>
                    <a:pt x="540" y="538"/>
                  </a:lnTo>
                  <a:lnTo>
                    <a:pt x="538" y="521"/>
                  </a:lnTo>
                  <a:lnTo>
                    <a:pt x="535" y="494"/>
                  </a:lnTo>
                  <a:lnTo>
                    <a:pt x="533" y="466"/>
                  </a:lnTo>
                  <a:lnTo>
                    <a:pt x="532" y="439"/>
                  </a:lnTo>
                  <a:lnTo>
                    <a:pt x="530" y="410"/>
                  </a:lnTo>
                  <a:lnTo>
                    <a:pt x="526" y="382"/>
                  </a:lnTo>
                  <a:lnTo>
                    <a:pt x="525" y="354"/>
                  </a:lnTo>
                  <a:lnTo>
                    <a:pt x="521" y="325"/>
                  </a:lnTo>
                  <a:lnTo>
                    <a:pt x="518" y="298"/>
                  </a:lnTo>
                  <a:lnTo>
                    <a:pt x="514" y="226"/>
                  </a:lnTo>
                  <a:lnTo>
                    <a:pt x="509" y="216"/>
                  </a:lnTo>
                  <a:lnTo>
                    <a:pt x="507" y="205"/>
                  </a:lnTo>
                  <a:lnTo>
                    <a:pt x="504" y="193"/>
                  </a:lnTo>
                  <a:lnTo>
                    <a:pt x="504" y="181"/>
                  </a:lnTo>
                  <a:lnTo>
                    <a:pt x="502" y="170"/>
                  </a:lnTo>
                  <a:lnTo>
                    <a:pt x="502" y="158"/>
                  </a:lnTo>
                  <a:lnTo>
                    <a:pt x="502" y="147"/>
                  </a:lnTo>
                  <a:lnTo>
                    <a:pt x="502" y="137"/>
                  </a:lnTo>
                  <a:lnTo>
                    <a:pt x="497" y="127"/>
                  </a:lnTo>
                  <a:lnTo>
                    <a:pt x="495" y="118"/>
                  </a:lnTo>
                  <a:lnTo>
                    <a:pt x="492" y="107"/>
                  </a:lnTo>
                  <a:lnTo>
                    <a:pt x="490" y="97"/>
                  </a:lnTo>
                  <a:lnTo>
                    <a:pt x="488" y="86"/>
                  </a:lnTo>
                  <a:lnTo>
                    <a:pt x="485" y="76"/>
                  </a:lnTo>
                  <a:lnTo>
                    <a:pt x="481" y="67"/>
                  </a:lnTo>
                  <a:lnTo>
                    <a:pt x="474" y="58"/>
                  </a:lnTo>
                  <a:lnTo>
                    <a:pt x="474" y="56"/>
                  </a:lnTo>
                  <a:lnTo>
                    <a:pt x="474" y="53"/>
                  </a:lnTo>
                  <a:lnTo>
                    <a:pt x="474" y="52"/>
                  </a:lnTo>
                  <a:lnTo>
                    <a:pt x="476" y="50"/>
                  </a:lnTo>
                  <a:lnTo>
                    <a:pt x="478" y="48"/>
                  </a:lnTo>
                  <a:lnTo>
                    <a:pt x="478" y="47"/>
                  </a:lnTo>
                  <a:lnTo>
                    <a:pt x="481" y="47"/>
                  </a:lnTo>
                  <a:lnTo>
                    <a:pt x="483" y="46"/>
                  </a:lnTo>
                  <a:lnTo>
                    <a:pt x="500" y="48"/>
                  </a:lnTo>
                  <a:lnTo>
                    <a:pt x="518" y="50"/>
                  </a:lnTo>
                  <a:lnTo>
                    <a:pt x="535" y="50"/>
                  </a:lnTo>
                  <a:lnTo>
                    <a:pt x="551" y="49"/>
                  </a:lnTo>
                  <a:lnTo>
                    <a:pt x="568" y="48"/>
                  </a:lnTo>
                  <a:lnTo>
                    <a:pt x="585" y="47"/>
                  </a:lnTo>
                  <a:lnTo>
                    <a:pt x="603" y="46"/>
                  </a:lnTo>
                  <a:lnTo>
                    <a:pt x="620" y="46"/>
                  </a:lnTo>
                  <a:lnTo>
                    <a:pt x="660" y="44"/>
                  </a:lnTo>
                  <a:lnTo>
                    <a:pt x="700" y="43"/>
                  </a:lnTo>
                  <a:lnTo>
                    <a:pt x="742" y="43"/>
                  </a:lnTo>
                  <a:lnTo>
                    <a:pt x="781" y="42"/>
                  </a:lnTo>
                  <a:lnTo>
                    <a:pt x="821" y="40"/>
                  </a:lnTo>
                  <a:lnTo>
                    <a:pt x="860" y="39"/>
                  </a:lnTo>
                  <a:lnTo>
                    <a:pt x="898" y="38"/>
                  </a:lnTo>
                  <a:lnTo>
                    <a:pt x="934" y="35"/>
                  </a:lnTo>
                  <a:lnTo>
                    <a:pt x="1002" y="34"/>
                  </a:lnTo>
                  <a:lnTo>
                    <a:pt x="1070" y="32"/>
                  </a:lnTo>
                  <a:lnTo>
                    <a:pt x="1139" y="27"/>
                  </a:lnTo>
                  <a:lnTo>
                    <a:pt x="1208" y="23"/>
                  </a:lnTo>
                  <a:lnTo>
                    <a:pt x="1278" y="19"/>
                  </a:lnTo>
                  <a:lnTo>
                    <a:pt x="1349" y="15"/>
                  </a:lnTo>
                  <a:lnTo>
                    <a:pt x="1422" y="12"/>
                  </a:lnTo>
                  <a:lnTo>
                    <a:pt x="1495" y="10"/>
                  </a:lnTo>
                  <a:lnTo>
                    <a:pt x="1505" y="11"/>
                  </a:lnTo>
                  <a:lnTo>
                    <a:pt x="1514" y="11"/>
                  </a:lnTo>
                  <a:lnTo>
                    <a:pt x="1522" y="10"/>
                  </a:lnTo>
                  <a:lnTo>
                    <a:pt x="1533" y="8"/>
                  </a:lnTo>
                  <a:lnTo>
                    <a:pt x="1542" y="7"/>
                  </a:lnTo>
                  <a:lnTo>
                    <a:pt x="1552" y="6"/>
                  </a:lnTo>
                  <a:lnTo>
                    <a:pt x="1561" y="6"/>
                  </a:lnTo>
                  <a:lnTo>
                    <a:pt x="1569" y="7"/>
                  </a:lnTo>
                  <a:lnTo>
                    <a:pt x="1573" y="3"/>
                  </a:lnTo>
                  <a:lnTo>
                    <a:pt x="1575" y="2"/>
                  </a:lnTo>
                  <a:lnTo>
                    <a:pt x="1578" y="2"/>
                  </a:lnTo>
                  <a:lnTo>
                    <a:pt x="1582" y="3"/>
                  </a:lnTo>
                  <a:lnTo>
                    <a:pt x="1585" y="5"/>
                  </a:lnTo>
                  <a:lnTo>
                    <a:pt x="1588" y="6"/>
                  </a:lnTo>
                  <a:lnTo>
                    <a:pt x="1592" y="6"/>
                  </a:lnTo>
                  <a:lnTo>
                    <a:pt x="1595" y="7"/>
                  </a:lnTo>
                  <a:lnTo>
                    <a:pt x="1623" y="6"/>
                  </a:lnTo>
                  <a:lnTo>
                    <a:pt x="1653" y="7"/>
                  </a:lnTo>
                  <a:lnTo>
                    <a:pt x="1682" y="7"/>
                  </a:lnTo>
                  <a:lnTo>
                    <a:pt x="1712" y="7"/>
                  </a:lnTo>
                  <a:lnTo>
                    <a:pt x="1743" y="7"/>
                  </a:lnTo>
                  <a:lnTo>
                    <a:pt x="1772" y="6"/>
                  </a:lnTo>
                  <a:lnTo>
                    <a:pt x="1804" y="5"/>
                  </a:lnTo>
                  <a:lnTo>
                    <a:pt x="1833" y="2"/>
                  </a:lnTo>
                  <a:lnTo>
                    <a:pt x="1857" y="5"/>
                  </a:lnTo>
                  <a:lnTo>
                    <a:pt x="1882" y="5"/>
                  </a:lnTo>
                  <a:lnTo>
                    <a:pt x="1908" y="5"/>
                  </a:lnTo>
                  <a:lnTo>
                    <a:pt x="1934" y="5"/>
                  </a:lnTo>
                  <a:lnTo>
                    <a:pt x="1962" y="3"/>
                  </a:lnTo>
                  <a:lnTo>
                    <a:pt x="1988" y="2"/>
                  </a:lnTo>
                  <a:lnTo>
                    <a:pt x="2014" y="1"/>
                  </a:lnTo>
                  <a:lnTo>
                    <a:pt x="2038" y="0"/>
                  </a:lnTo>
                  <a:lnTo>
                    <a:pt x="2100" y="1"/>
                  </a:lnTo>
                  <a:lnTo>
                    <a:pt x="2163" y="2"/>
                  </a:lnTo>
                  <a:lnTo>
                    <a:pt x="2225" y="2"/>
                  </a:lnTo>
                  <a:lnTo>
                    <a:pt x="2286" y="3"/>
                  </a:lnTo>
                  <a:lnTo>
                    <a:pt x="2347" y="5"/>
                  </a:lnTo>
                  <a:lnTo>
                    <a:pt x="2408" y="6"/>
                  </a:lnTo>
                  <a:lnTo>
                    <a:pt x="2468" y="8"/>
                  </a:lnTo>
                  <a:lnTo>
                    <a:pt x="2531" y="12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CN" sz="1800"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grpSp>
          <p:nvGrpSpPr>
            <p:cNvPr id="47109" name="Group 1">
              <a:extLst>
                <a:ext uri="{FF2B5EF4-FFF2-40B4-BE49-F238E27FC236}">
                  <a16:creationId xmlns:a16="http://schemas.microsoft.com/office/drawing/2014/main" id="{4DB6EA38-BC2A-9342-BECB-64A7213FD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9" y="2880"/>
              <a:ext cx="645" cy="738"/>
              <a:chOff x="5881991" y="4797971"/>
              <a:chExt cx="1265197" cy="1457151"/>
            </a:xfrm>
          </p:grpSpPr>
          <p:sp>
            <p:nvSpPr>
              <p:cNvPr id="47111" name="Freeform 24">
                <a:extLst>
                  <a:ext uri="{FF2B5EF4-FFF2-40B4-BE49-F238E27FC236}">
                    <a16:creationId xmlns:a16="http://schemas.microsoft.com/office/drawing/2014/main" id="{0B171884-4300-A04C-BCC2-0FFF9BFC4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4808580"/>
                <a:ext cx="1231094" cy="1446542"/>
              </a:xfrm>
              <a:custGeom>
                <a:avLst/>
                <a:gdLst>
                  <a:gd name="T0" fmla="*/ 2147483647 w 720"/>
                  <a:gd name="T1" fmla="*/ 2147483647 h 817"/>
                  <a:gd name="T2" fmla="*/ 2147483647 w 720"/>
                  <a:gd name="T3" fmla="*/ 2147483647 h 817"/>
                  <a:gd name="T4" fmla="*/ 2147483647 w 720"/>
                  <a:gd name="T5" fmla="*/ 2147483647 h 817"/>
                  <a:gd name="T6" fmla="*/ 2147483647 w 720"/>
                  <a:gd name="T7" fmla="*/ 2147483647 h 817"/>
                  <a:gd name="T8" fmla="*/ 2147483647 w 720"/>
                  <a:gd name="T9" fmla="*/ 2147483647 h 817"/>
                  <a:gd name="T10" fmla="*/ 2147483647 w 720"/>
                  <a:gd name="T11" fmla="*/ 2147483647 h 817"/>
                  <a:gd name="T12" fmla="*/ 2147483647 w 720"/>
                  <a:gd name="T13" fmla="*/ 2147483647 h 817"/>
                  <a:gd name="T14" fmla="*/ 2147483647 w 720"/>
                  <a:gd name="T15" fmla="*/ 2147483647 h 817"/>
                  <a:gd name="T16" fmla="*/ 2147483647 w 720"/>
                  <a:gd name="T17" fmla="*/ 2147483647 h 817"/>
                  <a:gd name="T18" fmla="*/ 2147483647 w 720"/>
                  <a:gd name="T19" fmla="*/ 2147483647 h 817"/>
                  <a:gd name="T20" fmla="*/ 2147483647 w 720"/>
                  <a:gd name="T21" fmla="*/ 2147483647 h 817"/>
                  <a:gd name="T22" fmla="*/ 2147483647 w 720"/>
                  <a:gd name="T23" fmla="*/ 2147483647 h 817"/>
                  <a:gd name="T24" fmla="*/ 2147483647 w 720"/>
                  <a:gd name="T25" fmla="*/ 2147483647 h 817"/>
                  <a:gd name="T26" fmla="*/ 2147483647 w 720"/>
                  <a:gd name="T27" fmla="*/ 2147483647 h 817"/>
                  <a:gd name="T28" fmla="*/ 2147483647 w 720"/>
                  <a:gd name="T29" fmla="*/ 2147483647 h 817"/>
                  <a:gd name="T30" fmla="*/ 2147483647 w 720"/>
                  <a:gd name="T31" fmla="*/ 2147483647 h 817"/>
                  <a:gd name="T32" fmla="*/ 2147483647 w 720"/>
                  <a:gd name="T33" fmla="*/ 2147483647 h 817"/>
                  <a:gd name="T34" fmla="*/ 2147483647 w 720"/>
                  <a:gd name="T35" fmla="*/ 2147483647 h 817"/>
                  <a:gd name="T36" fmla="*/ 2147483647 w 720"/>
                  <a:gd name="T37" fmla="*/ 2147483647 h 817"/>
                  <a:gd name="T38" fmla="*/ 2147483647 w 720"/>
                  <a:gd name="T39" fmla="*/ 2147483647 h 817"/>
                  <a:gd name="T40" fmla="*/ 2147483647 w 720"/>
                  <a:gd name="T41" fmla="*/ 2147483647 h 817"/>
                  <a:gd name="T42" fmla="*/ 2147483647 w 720"/>
                  <a:gd name="T43" fmla="*/ 2147483647 h 817"/>
                  <a:gd name="T44" fmla="*/ 2147483647 w 720"/>
                  <a:gd name="T45" fmla="*/ 2147483647 h 817"/>
                  <a:gd name="T46" fmla="*/ 2147483647 w 720"/>
                  <a:gd name="T47" fmla="*/ 2147483647 h 817"/>
                  <a:gd name="T48" fmla="*/ 2147483647 w 720"/>
                  <a:gd name="T49" fmla="*/ 2147483647 h 817"/>
                  <a:gd name="T50" fmla="*/ 2147483647 w 720"/>
                  <a:gd name="T51" fmla="*/ 2147483647 h 817"/>
                  <a:gd name="T52" fmla="*/ 2147483647 w 720"/>
                  <a:gd name="T53" fmla="*/ 2147483647 h 817"/>
                  <a:gd name="T54" fmla="*/ 2147483647 w 720"/>
                  <a:gd name="T55" fmla="*/ 2147483647 h 817"/>
                  <a:gd name="T56" fmla="*/ 2147483647 w 720"/>
                  <a:gd name="T57" fmla="*/ 2147483647 h 817"/>
                  <a:gd name="T58" fmla="*/ 2147483647 w 720"/>
                  <a:gd name="T59" fmla="*/ 2147483647 h 817"/>
                  <a:gd name="T60" fmla="*/ 2147483647 w 720"/>
                  <a:gd name="T61" fmla="*/ 2147483647 h 817"/>
                  <a:gd name="T62" fmla="*/ 2147483647 w 720"/>
                  <a:gd name="T63" fmla="*/ 2147483647 h 817"/>
                  <a:gd name="T64" fmla="*/ 2147483647 w 720"/>
                  <a:gd name="T65" fmla="*/ 2147483647 h 817"/>
                  <a:gd name="T66" fmla="*/ 2147483647 w 720"/>
                  <a:gd name="T67" fmla="*/ 2147483647 h 817"/>
                  <a:gd name="T68" fmla="*/ 2147483647 w 720"/>
                  <a:gd name="T69" fmla="*/ 2147483647 h 817"/>
                  <a:gd name="T70" fmla="*/ 2147483647 w 720"/>
                  <a:gd name="T71" fmla="*/ 2147483647 h 817"/>
                  <a:gd name="T72" fmla="*/ 2147483647 w 720"/>
                  <a:gd name="T73" fmla="*/ 2147483647 h 817"/>
                  <a:gd name="T74" fmla="*/ 2147483647 w 720"/>
                  <a:gd name="T75" fmla="*/ 2147483647 h 817"/>
                  <a:gd name="T76" fmla="*/ 2147483647 w 720"/>
                  <a:gd name="T77" fmla="*/ 2147483647 h 817"/>
                  <a:gd name="T78" fmla="*/ 2147483647 w 720"/>
                  <a:gd name="T79" fmla="*/ 2147483647 h 817"/>
                  <a:gd name="T80" fmla="*/ 2147483647 w 720"/>
                  <a:gd name="T81" fmla="*/ 2147483647 h 817"/>
                  <a:gd name="T82" fmla="*/ 2147483647 w 720"/>
                  <a:gd name="T83" fmla="*/ 2147483647 h 817"/>
                  <a:gd name="T84" fmla="*/ 2147483647 w 720"/>
                  <a:gd name="T85" fmla="*/ 2147483647 h 817"/>
                  <a:gd name="T86" fmla="*/ 2147483647 w 720"/>
                  <a:gd name="T87" fmla="*/ 2147483647 h 817"/>
                  <a:gd name="T88" fmla="*/ 2147483647 w 720"/>
                  <a:gd name="T89" fmla="*/ 2147483647 h 817"/>
                  <a:gd name="T90" fmla="*/ 2147483647 w 720"/>
                  <a:gd name="T91" fmla="*/ 2147483647 h 817"/>
                  <a:gd name="T92" fmla="*/ 2147483647 w 720"/>
                  <a:gd name="T93" fmla="*/ 2147483647 h 817"/>
                  <a:gd name="T94" fmla="*/ 2147483647 w 720"/>
                  <a:gd name="T95" fmla="*/ 2147483647 h 817"/>
                  <a:gd name="T96" fmla="*/ 2147483647 w 720"/>
                  <a:gd name="T97" fmla="*/ 2147483647 h 817"/>
                  <a:gd name="T98" fmla="*/ 2147483647 w 720"/>
                  <a:gd name="T99" fmla="*/ 2147483647 h 817"/>
                  <a:gd name="T100" fmla="*/ 2147483647 w 720"/>
                  <a:gd name="T101" fmla="*/ 2147483647 h 817"/>
                  <a:gd name="T102" fmla="*/ 2147483647 w 720"/>
                  <a:gd name="T103" fmla="*/ 2147483647 h 817"/>
                  <a:gd name="T104" fmla="*/ 2147483647 w 720"/>
                  <a:gd name="T105" fmla="*/ 2147483647 h 817"/>
                  <a:gd name="T106" fmla="*/ 2147483647 w 720"/>
                  <a:gd name="T107" fmla="*/ 2147483647 h 817"/>
                  <a:gd name="T108" fmla="*/ 2147483647 w 720"/>
                  <a:gd name="T109" fmla="*/ 2147483647 h 817"/>
                  <a:gd name="T110" fmla="*/ 2147483647 w 720"/>
                  <a:gd name="T111" fmla="*/ 2147483647 h 817"/>
                  <a:gd name="T112" fmla="*/ 2147483647 w 720"/>
                  <a:gd name="T113" fmla="*/ 2147483647 h 817"/>
                  <a:gd name="T114" fmla="*/ 2147483647 w 720"/>
                  <a:gd name="T115" fmla="*/ 2147483647 h 817"/>
                  <a:gd name="T116" fmla="*/ 2147483647 w 720"/>
                  <a:gd name="T117" fmla="*/ 2147483647 h 817"/>
                  <a:gd name="T118" fmla="*/ 2147483647 w 720"/>
                  <a:gd name="T119" fmla="*/ 2147483647 h 81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20" h="817">
                    <a:moveTo>
                      <a:pt x="599" y="33"/>
                    </a:moveTo>
                    <a:lnTo>
                      <a:pt x="607" y="47"/>
                    </a:lnTo>
                    <a:lnTo>
                      <a:pt x="618" y="61"/>
                    </a:lnTo>
                    <a:lnTo>
                      <a:pt x="630" y="74"/>
                    </a:lnTo>
                    <a:lnTo>
                      <a:pt x="640" y="88"/>
                    </a:lnTo>
                    <a:lnTo>
                      <a:pt x="652" y="102"/>
                    </a:lnTo>
                    <a:lnTo>
                      <a:pt x="665" y="115"/>
                    </a:lnTo>
                    <a:lnTo>
                      <a:pt x="675" y="129"/>
                    </a:lnTo>
                    <a:lnTo>
                      <a:pt x="685" y="144"/>
                    </a:lnTo>
                    <a:lnTo>
                      <a:pt x="692" y="182"/>
                    </a:lnTo>
                    <a:lnTo>
                      <a:pt x="699" y="219"/>
                    </a:lnTo>
                    <a:lnTo>
                      <a:pt x="706" y="256"/>
                    </a:lnTo>
                    <a:lnTo>
                      <a:pt x="713" y="293"/>
                    </a:lnTo>
                    <a:lnTo>
                      <a:pt x="718" y="330"/>
                    </a:lnTo>
                    <a:lnTo>
                      <a:pt x="720" y="367"/>
                    </a:lnTo>
                    <a:lnTo>
                      <a:pt x="720" y="386"/>
                    </a:lnTo>
                    <a:lnTo>
                      <a:pt x="720" y="405"/>
                    </a:lnTo>
                    <a:lnTo>
                      <a:pt x="718" y="424"/>
                    </a:lnTo>
                    <a:lnTo>
                      <a:pt x="715" y="443"/>
                    </a:lnTo>
                    <a:lnTo>
                      <a:pt x="711" y="451"/>
                    </a:lnTo>
                    <a:lnTo>
                      <a:pt x="706" y="460"/>
                    </a:lnTo>
                    <a:lnTo>
                      <a:pt x="701" y="469"/>
                    </a:lnTo>
                    <a:lnTo>
                      <a:pt x="696" y="477"/>
                    </a:lnTo>
                    <a:lnTo>
                      <a:pt x="689" y="486"/>
                    </a:lnTo>
                    <a:lnTo>
                      <a:pt x="682" y="495"/>
                    </a:lnTo>
                    <a:lnTo>
                      <a:pt x="675" y="503"/>
                    </a:lnTo>
                    <a:lnTo>
                      <a:pt x="668" y="510"/>
                    </a:lnTo>
                    <a:lnTo>
                      <a:pt x="659" y="520"/>
                    </a:lnTo>
                    <a:lnTo>
                      <a:pt x="654" y="531"/>
                    </a:lnTo>
                    <a:lnTo>
                      <a:pt x="647" y="541"/>
                    </a:lnTo>
                    <a:lnTo>
                      <a:pt x="642" y="550"/>
                    </a:lnTo>
                    <a:lnTo>
                      <a:pt x="635" y="560"/>
                    </a:lnTo>
                    <a:lnTo>
                      <a:pt x="630" y="571"/>
                    </a:lnTo>
                    <a:lnTo>
                      <a:pt x="623" y="581"/>
                    </a:lnTo>
                    <a:lnTo>
                      <a:pt x="616" y="591"/>
                    </a:lnTo>
                    <a:lnTo>
                      <a:pt x="609" y="594"/>
                    </a:lnTo>
                    <a:lnTo>
                      <a:pt x="604" y="598"/>
                    </a:lnTo>
                    <a:lnTo>
                      <a:pt x="599" y="604"/>
                    </a:lnTo>
                    <a:lnTo>
                      <a:pt x="595" y="610"/>
                    </a:lnTo>
                    <a:lnTo>
                      <a:pt x="592" y="616"/>
                    </a:lnTo>
                    <a:lnTo>
                      <a:pt x="588" y="621"/>
                    </a:lnTo>
                    <a:lnTo>
                      <a:pt x="583" y="625"/>
                    </a:lnTo>
                    <a:lnTo>
                      <a:pt x="578" y="630"/>
                    </a:lnTo>
                    <a:lnTo>
                      <a:pt x="573" y="637"/>
                    </a:lnTo>
                    <a:lnTo>
                      <a:pt x="567" y="645"/>
                    </a:lnTo>
                    <a:lnTo>
                      <a:pt x="560" y="653"/>
                    </a:lnTo>
                    <a:lnTo>
                      <a:pt x="554" y="659"/>
                    </a:lnTo>
                    <a:lnTo>
                      <a:pt x="547" y="666"/>
                    </a:lnTo>
                    <a:lnTo>
                      <a:pt x="538" y="672"/>
                    </a:lnTo>
                    <a:lnTo>
                      <a:pt x="531" y="680"/>
                    </a:lnTo>
                    <a:lnTo>
                      <a:pt x="526" y="687"/>
                    </a:lnTo>
                    <a:lnTo>
                      <a:pt x="517" y="695"/>
                    </a:lnTo>
                    <a:lnTo>
                      <a:pt x="510" y="703"/>
                    </a:lnTo>
                    <a:lnTo>
                      <a:pt x="501" y="711"/>
                    </a:lnTo>
                    <a:lnTo>
                      <a:pt x="495" y="719"/>
                    </a:lnTo>
                    <a:lnTo>
                      <a:pt x="488" y="728"/>
                    </a:lnTo>
                    <a:lnTo>
                      <a:pt x="479" y="735"/>
                    </a:lnTo>
                    <a:lnTo>
                      <a:pt x="470" y="743"/>
                    </a:lnTo>
                    <a:lnTo>
                      <a:pt x="462" y="752"/>
                    </a:lnTo>
                    <a:lnTo>
                      <a:pt x="463" y="753"/>
                    </a:lnTo>
                    <a:lnTo>
                      <a:pt x="462" y="755"/>
                    </a:lnTo>
                    <a:lnTo>
                      <a:pt x="460" y="757"/>
                    </a:lnTo>
                    <a:lnTo>
                      <a:pt x="458" y="758"/>
                    </a:lnTo>
                    <a:lnTo>
                      <a:pt x="456" y="759"/>
                    </a:lnTo>
                    <a:lnTo>
                      <a:pt x="456" y="761"/>
                    </a:lnTo>
                    <a:lnTo>
                      <a:pt x="456" y="762"/>
                    </a:lnTo>
                    <a:lnTo>
                      <a:pt x="460" y="765"/>
                    </a:lnTo>
                    <a:lnTo>
                      <a:pt x="451" y="770"/>
                    </a:lnTo>
                    <a:lnTo>
                      <a:pt x="446" y="777"/>
                    </a:lnTo>
                    <a:lnTo>
                      <a:pt x="441" y="783"/>
                    </a:lnTo>
                    <a:lnTo>
                      <a:pt x="437" y="790"/>
                    </a:lnTo>
                    <a:lnTo>
                      <a:pt x="432" y="797"/>
                    </a:lnTo>
                    <a:lnTo>
                      <a:pt x="429" y="804"/>
                    </a:lnTo>
                    <a:lnTo>
                      <a:pt x="422" y="810"/>
                    </a:lnTo>
                    <a:lnTo>
                      <a:pt x="415" y="816"/>
                    </a:lnTo>
                    <a:lnTo>
                      <a:pt x="396" y="817"/>
                    </a:lnTo>
                    <a:lnTo>
                      <a:pt x="377" y="817"/>
                    </a:lnTo>
                    <a:lnTo>
                      <a:pt x="357" y="817"/>
                    </a:lnTo>
                    <a:lnTo>
                      <a:pt x="340" y="816"/>
                    </a:lnTo>
                    <a:lnTo>
                      <a:pt x="304" y="813"/>
                    </a:lnTo>
                    <a:lnTo>
                      <a:pt x="269" y="807"/>
                    </a:lnTo>
                    <a:lnTo>
                      <a:pt x="236" y="801"/>
                    </a:lnTo>
                    <a:lnTo>
                      <a:pt x="203" y="794"/>
                    </a:lnTo>
                    <a:lnTo>
                      <a:pt x="170" y="785"/>
                    </a:lnTo>
                    <a:lnTo>
                      <a:pt x="137" y="778"/>
                    </a:lnTo>
                    <a:lnTo>
                      <a:pt x="120" y="779"/>
                    </a:lnTo>
                    <a:lnTo>
                      <a:pt x="102" y="780"/>
                    </a:lnTo>
                    <a:lnTo>
                      <a:pt x="85" y="782"/>
                    </a:lnTo>
                    <a:lnTo>
                      <a:pt x="68" y="785"/>
                    </a:lnTo>
                    <a:lnTo>
                      <a:pt x="50" y="789"/>
                    </a:lnTo>
                    <a:lnTo>
                      <a:pt x="33" y="793"/>
                    </a:lnTo>
                    <a:lnTo>
                      <a:pt x="17" y="796"/>
                    </a:lnTo>
                    <a:lnTo>
                      <a:pt x="0" y="801"/>
                    </a:lnTo>
                    <a:lnTo>
                      <a:pt x="0" y="790"/>
                    </a:lnTo>
                    <a:lnTo>
                      <a:pt x="2" y="779"/>
                    </a:lnTo>
                    <a:lnTo>
                      <a:pt x="5" y="768"/>
                    </a:lnTo>
                    <a:lnTo>
                      <a:pt x="10" y="757"/>
                    </a:lnTo>
                    <a:lnTo>
                      <a:pt x="14" y="747"/>
                    </a:lnTo>
                    <a:lnTo>
                      <a:pt x="19" y="736"/>
                    </a:lnTo>
                    <a:lnTo>
                      <a:pt x="21" y="724"/>
                    </a:lnTo>
                    <a:lnTo>
                      <a:pt x="22" y="714"/>
                    </a:lnTo>
                    <a:lnTo>
                      <a:pt x="24" y="700"/>
                    </a:lnTo>
                    <a:lnTo>
                      <a:pt x="28" y="689"/>
                    </a:lnTo>
                    <a:lnTo>
                      <a:pt x="33" y="677"/>
                    </a:lnTo>
                    <a:lnTo>
                      <a:pt x="38" y="666"/>
                    </a:lnTo>
                    <a:lnTo>
                      <a:pt x="45" y="654"/>
                    </a:lnTo>
                    <a:lnTo>
                      <a:pt x="49" y="643"/>
                    </a:lnTo>
                    <a:lnTo>
                      <a:pt x="52" y="631"/>
                    </a:lnTo>
                    <a:lnTo>
                      <a:pt x="52" y="619"/>
                    </a:lnTo>
                    <a:lnTo>
                      <a:pt x="52" y="617"/>
                    </a:lnTo>
                    <a:lnTo>
                      <a:pt x="52" y="616"/>
                    </a:lnTo>
                    <a:lnTo>
                      <a:pt x="52" y="615"/>
                    </a:lnTo>
                    <a:lnTo>
                      <a:pt x="54" y="613"/>
                    </a:lnTo>
                    <a:lnTo>
                      <a:pt x="55" y="612"/>
                    </a:lnTo>
                    <a:lnTo>
                      <a:pt x="57" y="612"/>
                    </a:lnTo>
                    <a:lnTo>
                      <a:pt x="59" y="611"/>
                    </a:lnTo>
                    <a:lnTo>
                      <a:pt x="61" y="611"/>
                    </a:lnTo>
                    <a:lnTo>
                      <a:pt x="66" y="612"/>
                    </a:lnTo>
                    <a:lnTo>
                      <a:pt x="69" y="612"/>
                    </a:lnTo>
                    <a:lnTo>
                      <a:pt x="76" y="613"/>
                    </a:lnTo>
                    <a:lnTo>
                      <a:pt x="82" y="613"/>
                    </a:lnTo>
                    <a:lnTo>
                      <a:pt x="88" y="613"/>
                    </a:lnTo>
                    <a:lnTo>
                      <a:pt x="95" y="612"/>
                    </a:lnTo>
                    <a:lnTo>
                      <a:pt x="101" y="612"/>
                    </a:lnTo>
                    <a:lnTo>
                      <a:pt x="106" y="611"/>
                    </a:lnTo>
                    <a:lnTo>
                      <a:pt x="128" y="611"/>
                    </a:lnTo>
                    <a:lnTo>
                      <a:pt x="149" y="613"/>
                    </a:lnTo>
                    <a:lnTo>
                      <a:pt x="168" y="616"/>
                    </a:lnTo>
                    <a:lnTo>
                      <a:pt x="189" y="619"/>
                    </a:lnTo>
                    <a:lnTo>
                      <a:pt x="208" y="622"/>
                    </a:lnTo>
                    <a:lnTo>
                      <a:pt x="229" y="624"/>
                    </a:lnTo>
                    <a:lnTo>
                      <a:pt x="248" y="625"/>
                    </a:lnTo>
                    <a:lnTo>
                      <a:pt x="269" y="624"/>
                    </a:lnTo>
                    <a:lnTo>
                      <a:pt x="271" y="627"/>
                    </a:lnTo>
                    <a:lnTo>
                      <a:pt x="272" y="628"/>
                    </a:lnTo>
                    <a:lnTo>
                      <a:pt x="274" y="628"/>
                    </a:lnTo>
                    <a:lnTo>
                      <a:pt x="276" y="628"/>
                    </a:lnTo>
                    <a:lnTo>
                      <a:pt x="278" y="627"/>
                    </a:lnTo>
                    <a:lnTo>
                      <a:pt x="279" y="625"/>
                    </a:lnTo>
                    <a:lnTo>
                      <a:pt x="283" y="625"/>
                    </a:lnTo>
                    <a:lnTo>
                      <a:pt x="285" y="624"/>
                    </a:lnTo>
                    <a:lnTo>
                      <a:pt x="293" y="624"/>
                    </a:lnTo>
                    <a:lnTo>
                      <a:pt x="300" y="625"/>
                    </a:lnTo>
                    <a:lnTo>
                      <a:pt x="309" y="628"/>
                    </a:lnTo>
                    <a:lnTo>
                      <a:pt x="319" y="629"/>
                    </a:lnTo>
                    <a:lnTo>
                      <a:pt x="328" y="630"/>
                    </a:lnTo>
                    <a:lnTo>
                      <a:pt x="337" y="630"/>
                    </a:lnTo>
                    <a:lnTo>
                      <a:pt x="340" y="629"/>
                    </a:lnTo>
                    <a:lnTo>
                      <a:pt x="344" y="627"/>
                    </a:lnTo>
                    <a:lnTo>
                      <a:pt x="347" y="624"/>
                    </a:lnTo>
                    <a:lnTo>
                      <a:pt x="351" y="621"/>
                    </a:lnTo>
                    <a:lnTo>
                      <a:pt x="349" y="617"/>
                    </a:lnTo>
                    <a:lnTo>
                      <a:pt x="349" y="612"/>
                    </a:lnTo>
                    <a:lnTo>
                      <a:pt x="347" y="609"/>
                    </a:lnTo>
                    <a:lnTo>
                      <a:pt x="347" y="605"/>
                    </a:lnTo>
                    <a:lnTo>
                      <a:pt x="347" y="601"/>
                    </a:lnTo>
                    <a:lnTo>
                      <a:pt x="349" y="597"/>
                    </a:lnTo>
                    <a:lnTo>
                      <a:pt x="351" y="594"/>
                    </a:lnTo>
                    <a:lnTo>
                      <a:pt x="354" y="591"/>
                    </a:lnTo>
                    <a:lnTo>
                      <a:pt x="352" y="590"/>
                    </a:lnTo>
                    <a:lnTo>
                      <a:pt x="351" y="588"/>
                    </a:lnTo>
                    <a:lnTo>
                      <a:pt x="351" y="587"/>
                    </a:lnTo>
                    <a:lnTo>
                      <a:pt x="349" y="587"/>
                    </a:lnTo>
                    <a:lnTo>
                      <a:pt x="347" y="586"/>
                    </a:lnTo>
                    <a:lnTo>
                      <a:pt x="345" y="586"/>
                    </a:lnTo>
                    <a:lnTo>
                      <a:pt x="344" y="586"/>
                    </a:lnTo>
                    <a:lnTo>
                      <a:pt x="342" y="586"/>
                    </a:lnTo>
                    <a:lnTo>
                      <a:pt x="344" y="584"/>
                    </a:lnTo>
                    <a:lnTo>
                      <a:pt x="345" y="582"/>
                    </a:lnTo>
                    <a:lnTo>
                      <a:pt x="347" y="580"/>
                    </a:lnTo>
                    <a:lnTo>
                      <a:pt x="347" y="579"/>
                    </a:lnTo>
                    <a:lnTo>
                      <a:pt x="344" y="575"/>
                    </a:lnTo>
                    <a:lnTo>
                      <a:pt x="338" y="572"/>
                    </a:lnTo>
                    <a:lnTo>
                      <a:pt x="333" y="569"/>
                    </a:lnTo>
                    <a:lnTo>
                      <a:pt x="326" y="567"/>
                    </a:lnTo>
                    <a:lnTo>
                      <a:pt x="323" y="562"/>
                    </a:lnTo>
                    <a:lnTo>
                      <a:pt x="321" y="558"/>
                    </a:lnTo>
                    <a:lnTo>
                      <a:pt x="312" y="545"/>
                    </a:lnTo>
                    <a:lnTo>
                      <a:pt x="305" y="531"/>
                    </a:lnTo>
                    <a:lnTo>
                      <a:pt x="297" y="518"/>
                    </a:lnTo>
                    <a:lnTo>
                      <a:pt x="288" y="504"/>
                    </a:lnTo>
                    <a:lnTo>
                      <a:pt x="278" y="491"/>
                    </a:lnTo>
                    <a:lnTo>
                      <a:pt x="269" y="477"/>
                    </a:lnTo>
                    <a:lnTo>
                      <a:pt x="260" y="463"/>
                    </a:lnTo>
                    <a:lnTo>
                      <a:pt x="252" y="450"/>
                    </a:lnTo>
                    <a:lnTo>
                      <a:pt x="250" y="433"/>
                    </a:lnTo>
                    <a:lnTo>
                      <a:pt x="245" y="417"/>
                    </a:lnTo>
                    <a:lnTo>
                      <a:pt x="239" y="399"/>
                    </a:lnTo>
                    <a:lnTo>
                      <a:pt x="234" y="383"/>
                    </a:lnTo>
                    <a:lnTo>
                      <a:pt x="229" y="367"/>
                    </a:lnTo>
                    <a:lnTo>
                      <a:pt x="224" y="350"/>
                    </a:lnTo>
                    <a:lnTo>
                      <a:pt x="222" y="334"/>
                    </a:lnTo>
                    <a:lnTo>
                      <a:pt x="224" y="318"/>
                    </a:lnTo>
                    <a:lnTo>
                      <a:pt x="222" y="302"/>
                    </a:lnTo>
                    <a:lnTo>
                      <a:pt x="219" y="288"/>
                    </a:lnTo>
                    <a:lnTo>
                      <a:pt x="217" y="273"/>
                    </a:lnTo>
                    <a:lnTo>
                      <a:pt x="215" y="258"/>
                    </a:lnTo>
                    <a:lnTo>
                      <a:pt x="213" y="243"/>
                    </a:lnTo>
                    <a:lnTo>
                      <a:pt x="210" y="228"/>
                    </a:lnTo>
                    <a:lnTo>
                      <a:pt x="206" y="213"/>
                    </a:lnTo>
                    <a:lnTo>
                      <a:pt x="203" y="199"/>
                    </a:lnTo>
                    <a:lnTo>
                      <a:pt x="198" y="194"/>
                    </a:lnTo>
                    <a:lnTo>
                      <a:pt x="194" y="189"/>
                    </a:lnTo>
                    <a:lnTo>
                      <a:pt x="191" y="185"/>
                    </a:lnTo>
                    <a:lnTo>
                      <a:pt x="189" y="179"/>
                    </a:lnTo>
                    <a:lnTo>
                      <a:pt x="187" y="170"/>
                    </a:lnTo>
                    <a:lnTo>
                      <a:pt x="186" y="160"/>
                    </a:lnTo>
                    <a:lnTo>
                      <a:pt x="186" y="150"/>
                    </a:lnTo>
                    <a:lnTo>
                      <a:pt x="184" y="140"/>
                    </a:lnTo>
                    <a:lnTo>
                      <a:pt x="180" y="135"/>
                    </a:lnTo>
                    <a:lnTo>
                      <a:pt x="179" y="131"/>
                    </a:lnTo>
                    <a:lnTo>
                      <a:pt x="175" y="126"/>
                    </a:lnTo>
                    <a:lnTo>
                      <a:pt x="170" y="121"/>
                    </a:lnTo>
                    <a:lnTo>
                      <a:pt x="163" y="116"/>
                    </a:lnTo>
                    <a:lnTo>
                      <a:pt x="158" y="111"/>
                    </a:lnTo>
                    <a:lnTo>
                      <a:pt x="153" y="105"/>
                    </a:lnTo>
                    <a:lnTo>
                      <a:pt x="147" y="100"/>
                    </a:lnTo>
                    <a:lnTo>
                      <a:pt x="144" y="95"/>
                    </a:lnTo>
                    <a:lnTo>
                      <a:pt x="141" y="89"/>
                    </a:lnTo>
                    <a:lnTo>
                      <a:pt x="137" y="83"/>
                    </a:lnTo>
                    <a:lnTo>
                      <a:pt x="134" y="77"/>
                    </a:lnTo>
                    <a:lnTo>
                      <a:pt x="137" y="82"/>
                    </a:lnTo>
                    <a:lnTo>
                      <a:pt x="142" y="87"/>
                    </a:lnTo>
                    <a:lnTo>
                      <a:pt x="146" y="91"/>
                    </a:lnTo>
                    <a:lnTo>
                      <a:pt x="151" y="97"/>
                    </a:lnTo>
                    <a:lnTo>
                      <a:pt x="156" y="101"/>
                    </a:lnTo>
                    <a:lnTo>
                      <a:pt x="161" y="104"/>
                    </a:lnTo>
                    <a:lnTo>
                      <a:pt x="170" y="105"/>
                    </a:lnTo>
                    <a:lnTo>
                      <a:pt x="179" y="105"/>
                    </a:lnTo>
                    <a:lnTo>
                      <a:pt x="187" y="105"/>
                    </a:lnTo>
                    <a:lnTo>
                      <a:pt x="198" y="104"/>
                    </a:lnTo>
                    <a:lnTo>
                      <a:pt x="206" y="103"/>
                    </a:lnTo>
                    <a:lnTo>
                      <a:pt x="215" y="101"/>
                    </a:lnTo>
                    <a:lnTo>
                      <a:pt x="224" y="98"/>
                    </a:lnTo>
                    <a:lnTo>
                      <a:pt x="231" y="95"/>
                    </a:lnTo>
                    <a:lnTo>
                      <a:pt x="236" y="89"/>
                    </a:lnTo>
                    <a:lnTo>
                      <a:pt x="239" y="83"/>
                    </a:lnTo>
                    <a:lnTo>
                      <a:pt x="241" y="72"/>
                    </a:lnTo>
                    <a:lnTo>
                      <a:pt x="239" y="62"/>
                    </a:lnTo>
                    <a:lnTo>
                      <a:pt x="238" y="51"/>
                    </a:lnTo>
                    <a:lnTo>
                      <a:pt x="234" y="41"/>
                    </a:lnTo>
                    <a:lnTo>
                      <a:pt x="227" y="32"/>
                    </a:lnTo>
                    <a:lnTo>
                      <a:pt x="219" y="23"/>
                    </a:lnTo>
                    <a:lnTo>
                      <a:pt x="206" y="14"/>
                    </a:lnTo>
                    <a:lnTo>
                      <a:pt x="194" y="8"/>
                    </a:lnTo>
                    <a:lnTo>
                      <a:pt x="205" y="12"/>
                    </a:lnTo>
                    <a:lnTo>
                      <a:pt x="213" y="17"/>
                    </a:lnTo>
                    <a:lnTo>
                      <a:pt x="224" y="23"/>
                    </a:lnTo>
                    <a:lnTo>
                      <a:pt x="234" y="28"/>
                    </a:lnTo>
                    <a:lnTo>
                      <a:pt x="243" y="35"/>
                    </a:lnTo>
                    <a:lnTo>
                      <a:pt x="252" y="41"/>
                    </a:lnTo>
                    <a:lnTo>
                      <a:pt x="260" y="48"/>
                    </a:lnTo>
                    <a:lnTo>
                      <a:pt x="265" y="55"/>
                    </a:lnTo>
                    <a:lnTo>
                      <a:pt x="265" y="58"/>
                    </a:lnTo>
                    <a:lnTo>
                      <a:pt x="267" y="61"/>
                    </a:lnTo>
                    <a:lnTo>
                      <a:pt x="269" y="63"/>
                    </a:lnTo>
                    <a:lnTo>
                      <a:pt x="272" y="64"/>
                    </a:lnTo>
                    <a:lnTo>
                      <a:pt x="276" y="66"/>
                    </a:lnTo>
                    <a:lnTo>
                      <a:pt x="279" y="69"/>
                    </a:lnTo>
                    <a:lnTo>
                      <a:pt x="281" y="71"/>
                    </a:lnTo>
                    <a:lnTo>
                      <a:pt x="281" y="74"/>
                    </a:lnTo>
                    <a:lnTo>
                      <a:pt x="288" y="87"/>
                    </a:lnTo>
                    <a:lnTo>
                      <a:pt x="295" y="100"/>
                    </a:lnTo>
                    <a:lnTo>
                      <a:pt x="304" y="113"/>
                    </a:lnTo>
                    <a:lnTo>
                      <a:pt x="312" y="125"/>
                    </a:lnTo>
                    <a:lnTo>
                      <a:pt x="323" y="137"/>
                    </a:lnTo>
                    <a:lnTo>
                      <a:pt x="331" y="149"/>
                    </a:lnTo>
                    <a:lnTo>
                      <a:pt x="338" y="162"/>
                    </a:lnTo>
                    <a:lnTo>
                      <a:pt x="345" y="176"/>
                    </a:lnTo>
                    <a:lnTo>
                      <a:pt x="351" y="191"/>
                    </a:lnTo>
                    <a:lnTo>
                      <a:pt x="357" y="207"/>
                    </a:lnTo>
                    <a:lnTo>
                      <a:pt x="364" y="222"/>
                    </a:lnTo>
                    <a:lnTo>
                      <a:pt x="373" y="236"/>
                    </a:lnTo>
                    <a:lnTo>
                      <a:pt x="383" y="251"/>
                    </a:lnTo>
                    <a:lnTo>
                      <a:pt x="396" y="264"/>
                    </a:lnTo>
                    <a:lnTo>
                      <a:pt x="408" y="278"/>
                    </a:lnTo>
                    <a:lnTo>
                      <a:pt x="423" y="291"/>
                    </a:lnTo>
                    <a:lnTo>
                      <a:pt x="436" y="295"/>
                    </a:lnTo>
                    <a:lnTo>
                      <a:pt x="444" y="300"/>
                    </a:lnTo>
                    <a:lnTo>
                      <a:pt x="451" y="306"/>
                    </a:lnTo>
                    <a:lnTo>
                      <a:pt x="458" y="312"/>
                    </a:lnTo>
                    <a:lnTo>
                      <a:pt x="463" y="319"/>
                    </a:lnTo>
                    <a:lnTo>
                      <a:pt x="470" y="324"/>
                    </a:lnTo>
                    <a:lnTo>
                      <a:pt x="479" y="328"/>
                    </a:lnTo>
                    <a:lnTo>
                      <a:pt x="489" y="331"/>
                    </a:lnTo>
                    <a:lnTo>
                      <a:pt x="493" y="331"/>
                    </a:lnTo>
                    <a:lnTo>
                      <a:pt x="496" y="330"/>
                    </a:lnTo>
                    <a:lnTo>
                      <a:pt x="500" y="328"/>
                    </a:lnTo>
                    <a:lnTo>
                      <a:pt x="501" y="326"/>
                    </a:lnTo>
                    <a:lnTo>
                      <a:pt x="503" y="324"/>
                    </a:lnTo>
                    <a:lnTo>
                      <a:pt x="505" y="322"/>
                    </a:lnTo>
                    <a:lnTo>
                      <a:pt x="507" y="320"/>
                    </a:lnTo>
                    <a:lnTo>
                      <a:pt x="508" y="318"/>
                    </a:lnTo>
                    <a:lnTo>
                      <a:pt x="503" y="314"/>
                    </a:lnTo>
                    <a:lnTo>
                      <a:pt x="500" y="312"/>
                    </a:lnTo>
                    <a:lnTo>
                      <a:pt x="495" y="309"/>
                    </a:lnTo>
                    <a:lnTo>
                      <a:pt x="489" y="307"/>
                    </a:lnTo>
                    <a:lnTo>
                      <a:pt x="484" y="305"/>
                    </a:lnTo>
                    <a:lnTo>
                      <a:pt x="481" y="301"/>
                    </a:lnTo>
                    <a:lnTo>
                      <a:pt x="479" y="298"/>
                    </a:lnTo>
                    <a:lnTo>
                      <a:pt x="477" y="294"/>
                    </a:lnTo>
                    <a:lnTo>
                      <a:pt x="482" y="288"/>
                    </a:lnTo>
                    <a:lnTo>
                      <a:pt x="486" y="285"/>
                    </a:lnTo>
                    <a:lnTo>
                      <a:pt x="491" y="284"/>
                    </a:lnTo>
                    <a:lnTo>
                      <a:pt x="495" y="283"/>
                    </a:lnTo>
                    <a:lnTo>
                      <a:pt x="501" y="285"/>
                    </a:lnTo>
                    <a:lnTo>
                      <a:pt x="510" y="289"/>
                    </a:lnTo>
                    <a:lnTo>
                      <a:pt x="517" y="295"/>
                    </a:lnTo>
                    <a:lnTo>
                      <a:pt x="524" y="299"/>
                    </a:lnTo>
                    <a:lnTo>
                      <a:pt x="528" y="300"/>
                    </a:lnTo>
                    <a:lnTo>
                      <a:pt x="533" y="300"/>
                    </a:lnTo>
                    <a:lnTo>
                      <a:pt x="536" y="299"/>
                    </a:lnTo>
                    <a:lnTo>
                      <a:pt x="541" y="297"/>
                    </a:lnTo>
                    <a:lnTo>
                      <a:pt x="533" y="293"/>
                    </a:lnTo>
                    <a:lnTo>
                      <a:pt x="528" y="288"/>
                    </a:lnTo>
                    <a:lnTo>
                      <a:pt x="526" y="282"/>
                    </a:lnTo>
                    <a:lnTo>
                      <a:pt x="524" y="276"/>
                    </a:lnTo>
                    <a:lnTo>
                      <a:pt x="522" y="270"/>
                    </a:lnTo>
                    <a:lnTo>
                      <a:pt x="524" y="263"/>
                    </a:lnTo>
                    <a:lnTo>
                      <a:pt x="524" y="258"/>
                    </a:lnTo>
                    <a:lnTo>
                      <a:pt x="526" y="251"/>
                    </a:lnTo>
                    <a:lnTo>
                      <a:pt x="524" y="249"/>
                    </a:lnTo>
                    <a:lnTo>
                      <a:pt x="522" y="246"/>
                    </a:lnTo>
                    <a:lnTo>
                      <a:pt x="521" y="243"/>
                    </a:lnTo>
                    <a:lnTo>
                      <a:pt x="517" y="238"/>
                    </a:lnTo>
                    <a:lnTo>
                      <a:pt x="515" y="235"/>
                    </a:lnTo>
                    <a:lnTo>
                      <a:pt x="512" y="233"/>
                    </a:lnTo>
                    <a:lnTo>
                      <a:pt x="508" y="229"/>
                    </a:lnTo>
                    <a:lnTo>
                      <a:pt x="505" y="227"/>
                    </a:lnTo>
                    <a:lnTo>
                      <a:pt x="505" y="215"/>
                    </a:lnTo>
                    <a:lnTo>
                      <a:pt x="505" y="203"/>
                    </a:lnTo>
                    <a:lnTo>
                      <a:pt x="501" y="191"/>
                    </a:lnTo>
                    <a:lnTo>
                      <a:pt x="496" y="179"/>
                    </a:lnTo>
                    <a:lnTo>
                      <a:pt x="493" y="167"/>
                    </a:lnTo>
                    <a:lnTo>
                      <a:pt x="491" y="156"/>
                    </a:lnTo>
                    <a:lnTo>
                      <a:pt x="493" y="150"/>
                    </a:lnTo>
                    <a:lnTo>
                      <a:pt x="493" y="144"/>
                    </a:lnTo>
                    <a:lnTo>
                      <a:pt x="495" y="138"/>
                    </a:lnTo>
                    <a:lnTo>
                      <a:pt x="498" y="133"/>
                    </a:lnTo>
                    <a:lnTo>
                      <a:pt x="498" y="126"/>
                    </a:lnTo>
                    <a:lnTo>
                      <a:pt x="500" y="120"/>
                    </a:lnTo>
                    <a:lnTo>
                      <a:pt x="503" y="114"/>
                    </a:lnTo>
                    <a:lnTo>
                      <a:pt x="507" y="109"/>
                    </a:lnTo>
                    <a:lnTo>
                      <a:pt x="510" y="103"/>
                    </a:lnTo>
                    <a:lnTo>
                      <a:pt x="512" y="98"/>
                    </a:lnTo>
                    <a:lnTo>
                      <a:pt x="514" y="91"/>
                    </a:lnTo>
                    <a:lnTo>
                      <a:pt x="514" y="85"/>
                    </a:lnTo>
                    <a:lnTo>
                      <a:pt x="522" y="75"/>
                    </a:lnTo>
                    <a:lnTo>
                      <a:pt x="529" y="64"/>
                    </a:lnTo>
                    <a:lnTo>
                      <a:pt x="533" y="53"/>
                    </a:lnTo>
                    <a:lnTo>
                      <a:pt x="536" y="42"/>
                    </a:lnTo>
                    <a:lnTo>
                      <a:pt x="540" y="32"/>
                    </a:lnTo>
                    <a:lnTo>
                      <a:pt x="545" y="21"/>
                    </a:lnTo>
                    <a:lnTo>
                      <a:pt x="552" y="10"/>
                    </a:lnTo>
                    <a:lnTo>
                      <a:pt x="562" y="0"/>
                    </a:lnTo>
                    <a:lnTo>
                      <a:pt x="569" y="2"/>
                    </a:lnTo>
                    <a:lnTo>
                      <a:pt x="576" y="4"/>
                    </a:lnTo>
                    <a:lnTo>
                      <a:pt x="581" y="9"/>
                    </a:lnTo>
                    <a:lnTo>
                      <a:pt x="585" y="13"/>
                    </a:lnTo>
                    <a:lnTo>
                      <a:pt x="588" y="17"/>
                    </a:lnTo>
                    <a:lnTo>
                      <a:pt x="592" y="23"/>
                    </a:lnTo>
                    <a:lnTo>
                      <a:pt x="595" y="27"/>
                    </a:lnTo>
                    <a:lnTo>
                      <a:pt x="599" y="33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2" name="Freeform 25">
                <a:extLst>
                  <a:ext uri="{FF2B5EF4-FFF2-40B4-BE49-F238E27FC236}">
                    <a16:creationId xmlns:a16="http://schemas.microsoft.com/office/drawing/2014/main" id="{BEBBBA47-99E1-A849-AD32-50BC474DD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39" y="4826265"/>
                <a:ext cx="167102" cy="152082"/>
              </a:xfrm>
              <a:custGeom>
                <a:avLst/>
                <a:gdLst>
                  <a:gd name="T0" fmla="*/ 2147483647 w 99"/>
                  <a:gd name="T1" fmla="*/ 2147483647 h 85"/>
                  <a:gd name="T2" fmla="*/ 2147483647 w 99"/>
                  <a:gd name="T3" fmla="*/ 2147483647 h 85"/>
                  <a:gd name="T4" fmla="*/ 2147483647 w 99"/>
                  <a:gd name="T5" fmla="*/ 2147483647 h 85"/>
                  <a:gd name="T6" fmla="*/ 2147483647 w 99"/>
                  <a:gd name="T7" fmla="*/ 2147483647 h 85"/>
                  <a:gd name="T8" fmla="*/ 2147483647 w 99"/>
                  <a:gd name="T9" fmla="*/ 2147483647 h 85"/>
                  <a:gd name="T10" fmla="*/ 2147483647 w 99"/>
                  <a:gd name="T11" fmla="*/ 2147483647 h 85"/>
                  <a:gd name="T12" fmla="*/ 2147483647 w 99"/>
                  <a:gd name="T13" fmla="*/ 2147483647 h 85"/>
                  <a:gd name="T14" fmla="*/ 2147483647 w 99"/>
                  <a:gd name="T15" fmla="*/ 2147483647 h 85"/>
                  <a:gd name="T16" fmla="*/ 2147483647 w 99"/>
                  <a:gd name="T17" fmla="*/ 2147483647 h 85"/>
                  <a:gd name="T18" fmla="*/ 2147483647 w 99"/>
                  <a:gd name="T19" fmla="*/ 2147483647 h 85"/>
                  <a:gd name="T20" fmla="*/ 2147483647 w 99"/>
                  <a:gd name="T21" fmla="*/ 2147483647 h 85"/>
                  <a:gd name="T22" fmla="*/ 2147483647 w 99"/>
                  <a:gd name="T23" fmla="*/ 2147483647 h 85"/>
                  <a:gd name="T24" fmla="*/ 2147483647 w 99"/>
                  <a:gd name="T25" fmla="*/ 2147483647 h 85"/>
                  <a:gd name="T26" fmla="*/ 2147483647 w 99"/>
                  <a:gd name="T27" fmla="*/ 2147483647 h 85"/>
                  <a:gd name="T28" fmla="*/ 2147483647 w 99"/>
                  <a:gd name="T29" fmla="*/ 2147483647 h 85"/>
                  <a:gd name="T30" fmla="*/ 2147483647 w 99"/>
                  <a:gd name="T31" fmla="*/ 2147483647 h 85"/>
                  <a:gd name="T32" fmla="*/ 2147483647 w 99"/>
                  <a:gd name="T33" fmla="*/ 2147483647 h 85"/>
                  <a:gd name="T34" fmla="*/ 2147483647 w 99"/>
                  <a:gd name="T35" fmla="*/ 2147483647 h 85"/>
                  <a:gd name="T36" fmla="*/ 2147483647 w 99"/>
                  <a:gd name="T37" fmla="*/ 2147483647 h 85"/>
                  <a:gd name="T38" fmla="*/ 2147483647 w 99"/>
                  <a:gd name="T39" fmla="*/ 2147483647 h 85"/>
                  <a:gd name="T40" fmla="*/ 2147483647 w 99"/>
                  <a:gd name="T41" fmla="*/ 2147483647 h 85"/>
                  <a:gd name="T42" fmla="*/ 2147483647 w 99"/>
                  <a:gd name="T43" fmla="*/ 2147483647 h 85"/>
                  <a:gd name="T44" fmla="*/ 2147483647 w 99"/>
                  <a:gd name="T45" fmla="*/ 2147483647 h 85"/>
                  <a:gd name="T46" fmla="*/ 2147483647 w 99"/>
                  <a:gd name="T47" fmla="*/ 2147483647 h 85"/>
                  <a:gd name="T48" fmla="*/ 0 w 99"/>
                  <a:gd name="T49" fmla="*/ 2147483647 h 85"/>
                  <a:gd name="T50" fmla="*/ 2147483647 w 99"/>
                  <a:gd name="T51" fmla="*/ 2147483647 h 85"/>
                  <a:gd name="T52" fmla="*/ 2147483647 w 99"/>
                  <a:gd name="T53" fmla="*/ 2147483647 h 85"/>
                  <a:gd name="T54" fmla="*/ 2147483647 w 99"/>
                  <a:gd name="T55" fmla="*/ 2147483647 h 85"/>
                  <a:gd name="T56" fmla="*/ 2147483647 w 99"/>
                  <a:gd name="T57" fmla="*/ 2147483647 h 85"/>
                  <a:gd name="T58" fmla="*/ 2147483647 w 99"/>
                  <a:gd name="T59" fmla="*/ 2147483647 h 85"/>
                  <a:gd name="T60" fmla="*/ 2147483647 w 99"/>
                  <a:gd name="T61" fmla="*/ 2147483647 h 85"/>
                  <a:gd name="T62" fmla="*/ 2147483647 w 99"/>
                  <a:gd name="T63" fmla="*/ 2147483647 h 85"/>
                  <a:gd name="T64" fmla="*/ 2147483647 w 99"/>
                  <a:gd name="T65" fmla="*/ 0 h 85"/>
                  <a:gd name="T66" fmla="*/ 2147483647 w 99"/>
                  <a:gd name="T67" fmla="*/ 0 h 85"/>
                  <a:gd name="T68" fmla="*/ 2147483647 w 99"/>
                  <a:gd name="T69" fmla="*/ 2147483647 h 85"/>
                  <a:gd name="T70" fmla="*/ 2147483647 w 99"/>
                  <a:gd name="T71" fmla="*/ 2147483647 h 85"/>
                  <a:gd name="T72" fmla="*/ 2147483647 w 99"/>
                  <a:gd name="T73" fmla="*/ 2147483647 h 85"/>
                  <a:gd name="T74" fmla="*/ 2147483647 w 99"/>
                  <a:gd name="T75" fmla="*/ 2147483647 h 85"/>
                  <a:gd name="T76" fmla="*/ 2147483647 w 99"/>
                  <a:gd name="T77" fmla="*/ 2147483647 h 85"/>
                  <a:gd name="T78" fmla="*/ 2147483647 w 99"/>
                  <a:gd name="T79" fmla="*/ 2147483647 h 85"/>
                  <a:gd name="T80" fmla="*/ 2147483647 w 99"/>
                  <a:gd name="T81" fmla="*/ 2147483647 h 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99" h="85">
                    <a:moveTo>
                      <a:pt x="87" y="28"/>
                    </a:moveTo>
                    <a:lnTo>
                      <a:pt x="90" y="33"/>
                    </a:lnTo>
                    <a:lnTo>
                      <a:pt x="94" y="40"/>
                    </a:lnTo>
                    <a:lnTo>
                      <a:pt x="97" y="47"/>
                    </a:lnTo>
                    <a:lnTo>
                      <a:pt x="99" y="54"/>
                    </a:lnTo>
                    <a:lnTo>
                      <a:pt x="99" y="61"/>
                    </a:lnTo>
                    <a:lnTo>
                      <a:pt x="97" y="67"/>
                    </a:lnTo>
                    <a:lnTo>
                      <a:pt x="94" y="74"/>
                    </a:lnTo>
                    <a:lnTo>
                      <a:pt x="87" y="79"/>
                    </a:lnTo>
                    <a:lnTo>
                      <a:pt x="83" y="80"/>
                    </a:lnTo>
                    <a:lnTo>
                      <a:pt x="78" y="81"/>
                    </a:lnTo>
                    <a:lnTo>
                      <a:pt x="71" y="84"/>
                    </a:lnTo>
                    <a:lnTo>
                      <a:pt x="66" y="84"/>
                    </a:lnTo>
                    <a:lnTo>
                      <a:pt x="59" y="85"/>
                    </a:lnTo>
                    <a:lnTo>
                      <a:pt x="54" y="85"/>
                    </a:lnTo>
                    <a:lnTo>
                      <a:pt x="47" y="82"/>
                    </a:lnTo>
                    <a:lnTo>
                      <a:pt x="42" y="80"/>
                    </a:lnTo>
                    <a:lnTo>
                      <a:pt x="33" y="74"/>
                    </a:lnTo>
                    <a:lnTo>
                      <a:pt x="28" y="67"/>
                    </a:lnTo>
                    <a:lnTo>
                      <a:pt x="22" y="60"/>
                    </a:lnTo>
                    <a:lnTo>
                      <a:pt x="17" y="52"/>
                    </a:lnTo>
                    <a:lnTo>
                      <a:pt x="12" y="44"/>
                    </a:lnTo>
                    <a:lnTo>
                      <a:pt x="9" y="37"/>
                    </a:lnTo>
                    <a:lnTo>
                      <a:pt x="5" y="29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3" y="15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9" y="3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40" y="0"/>
                    </a:lnTo>
                    <a:lnTo>
                      <a:pt x="48" y="1"/>
                    </a:lnTo>
                    <a:lnTo>
                      <a:pt x="55" y="4"/>
                    </a:lnTo>
                    <a:lnTo>
                      <a:pt x="64" y="8"/>
                    </a:lnTo>
                    <a:lnTo>
                      <a:pt x="71" y="13"/>
                    </a:lnTo>
                    <a:lnTo>
                      <a:pt x="76" y="18"/>
                    </a:lnTo>
                    <a:lnTo>
                      <a:pt x="81" y="23"/>
                    </a:lnTo>
                    <a:lnTo>
                      <a:pt x="87" y="28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3" name="Freeform 26">
                <a:extLst>
                  <a:ext uri="{FF2B5EF4-FFF2-40B4-BE49-F238E27FC236}">
                    <a16:creationId xmlns:a16="http://schemas.microsoft.com/office/drawing/2014/main" id="{53D64E8F-CA90-794E-BED0-4C0CF322D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4860" y="5137501"/>
                <a:ext cx="92077" cy="42441"/>
              </a:xfrm>
              <a:custGeom>
                <a:avLst/>
                <a:gdLst>
                  <a:gd name="T0" fmla="*/ 2147483647 w 54"/>
                  <a:gd name="T1" fmla="*/ 0 h 24"/>
                  <a:gd name="T2" fmla="*/ 2147483647 w 54"/>
                  <a:gd name="T3" fmla="*/ 2147483647 h 24"/>
                  <a:gd name="T4" fmla="*/ 2147483647 w 54"/>
                  <a:gd name="T5" fmla="*/ 2147483647 h 24"/>
                  <a:gd name="T6" fmla="*/ 2147483647 w 54"/>
                  <a:gd name="T7" fmla="*/ 2147483647 h 24"/>
                  <a:gd name="T8" fmla="*/ 2147483647 w 54"/>
                  <a:gd name="T9" fmla="*/ 2147483647 h 24"/>
                  <a:gd name="T10" fmla="*/ 2147483647 w 54"/>
                  <a:gd name="T11" fmla="*/ 2147483647 h 24"/>
                  <a:gd name="T12" fmla="*/ 2147483647 w 54"/>
                  <a:gd name="T13" fmla="*/ 2147483647 h 24"/>
                  <a:gd name="T14" fmla="*/ 2147483647 w 54"/>
                  <a:gd name="T15" fmla="*/ 2147483647 h 24"/>
                  <a:gd name="T16" fmla="*/ 2147483647 w 54"/>
                  <a:gd name="T17" fmla="*/ 2147483647 h 24"/>
                  <a:gd name="T18" fmla="*/ 2147483647 w 54"/>
                  <a:gd name="T19" fmla="*/ 2147483647 h 24"/>
                  <a:gd name="T20" fmla="*/ 2147483647 w 54"/>
                  <a:gd name="T21" fmla="*/ 2147483647 h 24"/>
                  <a:gd name="T22" fmla="*/ 2147483647 w 54"/>
                  <a:gd name="T23" fmla="*/ 2147483647 h 24"/>
                  <a:gd name="T24" fmla="*/ 2147483647 w 54"/>
                  <a:gd name="T25" fmla="*/ 2147483647 h 24"/>
                  <a:gd name="T26" fmla="*/ 2147483647 w 54"/>
                  <a:gd name="T27" fmla="*/ 2147483647 h 24"/>
                  <a:gd name="T28" fmla="*/ 2147483647 w 54"/>
                  <a:gd name="T29" fmla="*/ 2147483647 h 24"/>
                  <a:gd name="T30" fmla="*/ 2147483647 w 54"/>
                  <a:gd name="T31" fmla="*/ 2147483647 h 24"/>
                  <a:gd name="T32" fmla="*/ 0 w 54"/>
                  <a:gd name="T33" fmla="*/ 2147483647 h 24"/>
                  <a:gd name="T34" fmla="*/ 0 w 54"/>
                  <a:gd name="T35" fmla="*/ 2147483647 h 24"/>
                  <a:gd name="T36" fmla="*/ 2147483647 w 54"/>
                  <a:gd name="T37" fmla="*/ 2147483647 h 24"/>
                  <a:gd name="T38" fmla="*/ 2147483647 w 54"/>
                  <a:gd name="T39" fmla="*/ 2147483647 h 24"/>
                  <a:gd name="T40" fmla="*/ 2147483647 w 54"/>
                  <a:gd name="T41" fmla="*/ 2147483647 h 24"/>
                  <a:gd name="T42" fmla="*/ 2147483647 w 54"/>
                  <a:gd name="T43" fmla="*/ 2147483647 h 24"/>
                  <a:gd name="T44" fmla="*/ 2147483647 w 54"/>
                  <a:gd name="T45" fmla="*/ 2147483647 h 24"/>
                  <a:gd name="T46" fmla="*/ 2147483647 w 54"/>
                  <a:gd name="T47" fmla="*/ 2147483647 h 24"/>
                  <a:gd name="T48" fmla="*/ 2147483647 w 54"/>
                  <a:gd name="T49" fmla="*/ 2147483647 h 24"/>
                  <a:gd name="T50" fmla="*/ 2147483647 w 54"/>
                  <a:gd name="T51" fmla="*/ 2147483647 h 24"/>
                  <a:gd name="T52" fmla="*/ 2147483647 w 54"/>
                  <a:gd name="T53" fmla="*/ 2147483647 h 24"/>
                  <a:gd name="T54" fmla="*/ 2147483647 w 54"/>
                  <a:gd name="T55" fmla="*/ 0 h 24"/>
                  <a:gd name="T56" fmla="*/ 2147483647 w 54"/>
                  <a:gd name="T57" fmla="*/ 0 h 24"/>
                  <a:gd name="T58" fmla="*/ 2147483647 w 54"/>
                  <a:gd name="T59" fmla="*/ 0 h 24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4" h="24">
                    <a:moveTo>
                      <a:pt x="54" y="0"/>
                    </a:moveTo>
                    <a:lnTo>
                      <a:pt x="52" y="3"/>
                    </a:lnTo>
                    <a:lnTo>
                      <a:pt x="49" y="6"/>
                    </a:lnTo>
                    <a:lnTo>
                      <a:pt x="47" y="10"/>
                    </a:lnTo>
                    <a:lnTo>
                      <a:pt x="44" y="13"/>
                    </a:lnTo>
                    <a:lnTo>
                      <a:pt x="40" y="15"/>
                    </a:lnTo>
                    <a:lnTo>
                      <a:pt x="35" y="18"/>
                    </a:lnTo>
                    <a:lnTo>
                      <a:pt x="32" y="21"/>
                    </a:lnTo>
                    <a:lnTo>
                      <a:pt x="28" y="23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6" y="23"/>
                    </a:lnTo>
                    <a:lnTo>
                      <a:pt x="12" y="22"/>
                    </a:lnTo>
                    <a:lnTo>
                      <a:pt x="9" y="22"/>
                    </a:lnTo>
                    <a:lnTo>
                      <a:pt x="7" y="21"/>
                    </a:lnTo>
                    <a:lnTo>
                      <a:pt x="4" y="19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5" y="17"/>
                    </a:lnTo>
                    <a:lnTo>
                      <a:pt x="9" y="18"/>
                    </a:lnTo>
                    <a:lnTo>
                      <a:pt x="14" y="18"/>
                    </a:lnTo>
                    <a:lnTo>
                      <a:pt x="18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5"/>
                    </a:lnTo>
                    <a:lnTo>
                      <a:pt x="40" y="2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4" name="Freeform 27">
                <a:extLst>
                  <a:ext uri="{FF2B5EF4-FFF2-40B4-BE49-F238E27FC236}">
                    <a16:creationId xmlns:a16="http://schemas.microsoft.com/office/drawing/2014/main" id="{93F6B0CD-679E-7C46-8B11-15B0AC8EF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5" name="Freeform 28">
                <a:extLst>
                  <a:ext uri="{FF2B5EF4-FFF2-40B4-BE49-F238E27FC236}">
                    <a16:creationId xmlns:a16="http://schemas.microsoft.com/office/drawing/2014/main" id="{F18839E7-A9E2-AB43-BC7E-8D6146BC8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6" name="Freeform 29">
                <a:extLst>
                  <a:ext uri="{FF2B5EF4-FFF2-40B4-BE49-F238E27FC236}">
                    <a16:creationId xmlns:a16="http://schemas.microsoft.com/office/drawing/2014/main" id="{1B9F4557-2EDB-A548-9648-5FA44980E5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797971"/>
                <a:ext cx="586559" cy="707355"/>
              </a:xfrm>
              <a:custGeom>
                <a:avLst/>
                <a:gdLst>
                  <a:gd name="T0" fmla="*/ 2147483647 w 344"/>
                  <a:gd name="T1" fmla="*/ 2147483647 h 402"/>
                  <a:gd name="T2" fmla="*/ 2147483647 w 344"/>
                  <a:gd name="T3" fmla="*/ 2147483647 h 402"/>
                  <a:gd name="T4" fmla="*/ 2147483647 w 344"/>
                  <a:gd name="T5" fmla="*/ 2147483647 h 402"/>
                  <a:gd name="T6" fmla="*/ 2147483647 w 344"/>
                  <a:gd name="T7" fmla="*/ 2147483647 h 402"/>
                  <a:gd name="T8" fmla="*/ 2147483647 w 344"/>
                  <a:gd name="T9" fmla="*/ 2147483647 h 402"/>
                  <a:gd name="T10" fmla="*/ 2147483647 w 344"/>
                  <a:gd name="T11" fmla="*/ 2147483647 h 402"/>
                  <a:gd name="T12" fmla="*/ 2147483647 w 344"/>
                  <a:gd name="T13" fmla="*/ 2147483647 h 402"/>
                  <a:gd name="T14" fmla="*/ 2147483647 w 344"/>
                  <a:gd name="T15" fmla="*/ 2147483647 h 402"/>
                  <a:gd name="T16" fmla="*/ 2147483647 w 344"/>
                  <a:gd name="T17" fmla="*/ 2147483647 h 402"/>
                  <a:gd name="T18" fmla="*/ 2147483647 w 344"/>
                  <a:gd name="T19" fmla="*/ 2147483647 h 402"/>
                  <a:gd name="T20" fmla="*/ 2147483647 w 344"/>
                  <a:gd name="T21" fmla="*/ 2147483647 h 402"/>
                  <a:gd name="T22" fmla="*/ 2147483647 w 344"/>
                  <a:gd name="T23" fmla="*/ 2147483647 h 402"/>
                  <a:gd name="T24" fmla="*/ 2147483647 w 344"/>
                  <a:gd name="T25" fmla="*/ 2147483647 h 402"/>
                  <a:gd name="T26" fmla="*/ 2147483647 w 344"/>
                  <a:gd name="T27" fmla="*/ 2147483647 h 402"/>
                  <a:gd name="T28" fmla="*/ 2147483647 w 344"/>
                  <a:gd name="T29" fmla="*/ 2147483647 h 402"/>
                  <a:gd name="T30" fmla="*/ 2147483647 w 344"/>
                  <a:gd name="T31" fmla="*/ 2147483647 h 402"/>
                  <a:gd name="T32" fmla="*/ 2147483647 w 344"/>
                  <a:gd name="T33" fmla="*/ 2147483647 h 402"/>
                  <a:gd name="T34" fmla="*/ 2147483647 w 344"/>
                  <a:gd name="T35" fmla="*/ 2147483647 h 402"/>
                  <a:gd name="T36" fmla="*/ 2147483647 w 344"/>
                  <a:gd name="T37" fmla="*/ 2147483647 h 402"/>
                  <a:gd name="T38" fmla="*/ 2147483647 w 344"/>
                  <a:gd name="T39" fmla="*/ 2147483647 h 402"/>
                  <a:gd name="T40" fmla="*/ 2147483647 w 344"/>
                  <a:gd name="T41" fmla="*/ 2147483647 h 402"/>
                  <a:gd name="T42" fmla="*/ 2147483647 w 344"/>
                  <a:gd name="T43" fmla="*/ 2147483647 h 402"/>
                  <a:gd name="T44" fmla="*/ 2147483647 w 344"/>
                  <a:gd name="T45" fmla="*/ 2147483647 h 402"/>
                  <a:gd name="T46" fmla="*/ 2147483647 w 344"/>
                  <a:gd name="T47" fmla="*/ 2147483647 h 402"/>
                  <a:gd name="T48" fmla="*/ 2147483647 w 344"/>
                  <a:gd name="T49" fmla="*/ 2147483647 h 402"/>
                  <a:gd name="T50" fmla="*/ 2147483647 w 344"/>
                  <a:gd name="T51" fmla="*/ 2147483647 h 402"/>
                  <a:gd name="T52" fmla="*/ 2147483647 w 344"/>
                  <a:gd name="T53" fmla="*/ 2147483647 h 402"/>
                  <a:gd name="T54" fmla="*/ 2147483647 w 344"/>
                  <a:gd name="T55" fmla="*/ 2147483647 h 402"/>
                  <a:gd name="T56" fmla="*/ 2147483647 w 344"/>
                  <a:gd name="T57" fmla="*/ 2147483647 h 402"/>
                  <a:gd name="T58" fmla="*/ 2147483647 w 344"/>
                  <a:gd name="T59" fmla="*/ 2147483647 h 402"/>
                  <a:gd name="T60" fmla="*/ 2147483647 w 344"/>
                  <a:gd name="T61" fmla="*/ 2147483647 h 402"/>
                  <a:gd name="T62" fmla="*/ 2147483647 w 344"/>
                  <a:gd name="T63" fmla="*/ 2147483647 h 402"/>
                  <a:gd name="T64" fmla="*/ 2147483647 w 344"/>
                  <a:gd name="T65" fmla="*/ 2147483647 h 402"/>
                  <a:gd name="T66" fmla="*/ 2147483647 w 344"/>
                  <a:gd name="T67" fmla="*/ 2147483647 h 402"/>
                  <a:gd name="T68" fmla="*/ 2147483647 w 344"/>
                  <a:gd name="T69" fmla="*/ 2147483647 h 402"/>
                  <a:gd name="T70" fmla="*/ 2147483647 w 344"/>
                  <a:gd name="T71" fmla="*/ 2147483647 h 402"/>
                  <a:gd name="T72" fmla="*/ 2147483647 w 344"/>
                  <a:gd name="T73" fmla="*/ 2147483647 h 402"/>
                  <a:gd name="T74" fmla="*/ 2147483647 w 344"/>
                  <a:gd name="T75" fmla="*/ 2147483647 h 402"/>
                  <a:gd name="T76" fmla="*/ 2147483647 w 344"/>
                  <a:gd name="T77" fmla="*/ 2147483647 h 402"/>
                  <a:gd name="T78" fmla="*/ 2147483647 w 344"/>
                  <a:gd name="T79" fmla="*/ 2147483647 h 402"/>
                  <a:gd name="T80" fmla="*/ 2147483647 w 344"/>
                  <a:gd name="T81" fmla="*/ 2147483647 h 402"/>
                  <a:gd name="T82" fmla="*/ 2147483647 w 344"/>
                  <a:gd name="T83" fmla="*/ 2147483647 h 402"/>
                  <a:gd name="T84" fmla="*/ 2147483647 w 344"/>
                  <a:gd name="T85" fmla="*/ 2147483647 h 402"/>
                  <a:gd name="T86" fmla="*/ 2147483647 w 344"/>
                  <a:gd name="T87" fmla="*/ 2147483647 h 402"/>
                  <a:gd name="T88" fmla="*/ 2147483647 w 344"/>
                  <a:gd name="T89" fmla="*/ 2147483647 h 402"/>
                  <a:gd name="T90" fmla="*/ 2147483647 w 344"/>
                  <a:gd name="T91" fmla="*/ 2147483647 h 402"/>
                  <a:gd name="T92" fmla="*/ 2147483647 w 344"/>
                  <a:gd name="T93" fmla="*/ 2147483647 h 402"/>
                  <a:gd name="T94" fmla="*/ 2147483647 w 344"/>
                  <a:gd name="T95" fmla="*/ 2147483647 h 402"/>
                  <a:gd name="T96" fmla="*/ 2147483647 w 344"/>
                  <a:gd name="T97" fmla="*/ 2147483647 h 402"/>
                  <a:gd name="T98" fmla="*/ 2147483647 w 344"/>
                  <a:gd name="T99" fmla="*/ 2147483647 h 402"/>
                  <a:gd name="T100" fmla="*/ 2147483647 w 344"/>
                  <a:gd name="T101" fmla="*/ 2147483647 h 402"/>
                  <a:gd name="T102" fmla="*/ 2147483647 w 344"/>
                  <a:gd name="T103" fmla="*/ 2147483647 h 402"/>
                  <a:gd name="T104" fmla="*/ 2147483647 w 344"/>
                  <a:gd name="T105" fmla="*/ 2147483647 h 402"/>
                  <a:gd name="T106" fmla="*/ 2147483647 w 344"/>
                  <a:gd name="T107" fmla="*/ 2147483647 h 402"/>
                  <a:gd name="T108" fmla="*/ 2147483647 w 344"/>
                  <a:gd name="T109" fmla="*/ 2147483647 h 402"/>
                  <a:gd name="T110" fmla="*/ 2147483647 w 344"/>
                  <a:gd name="T111" fmla="*/ 2147483647 h 402"/>
                  <a:gd name="T112" fmla="*/ 0 w 344"/>
                  <a:gd name="T113" fmla="*/ 2147483647 h 40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4" h="402">
                    <a:moveTo>
                      <a:pt x="10" y="51"/>
                    </a:moveTo>
                    <a:lnTo>
                      <a:pt x="12" y="53"/>
                    </a:lnTo>
                    <a:lnTo>
                      <a:pt x="14" y="55"/>
                    </a:lnTo>
                    <a:lnTo>
                      <a:pt x="17" y="56"/>
                    </a:lnTo>
                    <a:lnTo>
                      <a:pt x="19" y="58"/>
                    </a:lnTo>
                    <a:lnTo>
                      <a:pt x="21" y="60"/>
                    </a:lnTo>
                    <a:lnTo>
                      <a:pt x="24" y="62"/>
                    </a:lnTo>
                    <a:lnTo>
                      <a:pt x="26" y="63"/>
                    </a:lnTo>
                    <a:lnTo>
                      <a:pt x="28" y="65"/>
                    </a:lnTo>
                    <a:lnTo>
                      <a:pt x="28" y="67"/>
                    </a:lnTo>
                    <a:lnTo>
                      <a:pt x="29" y="69"/>
                    </a:lnTo>
                    <a:lnTo>
                      <a:pt x="31" y="71"/>
                    </a:lnTo>
                    <a:lnTo>
                      <a:pt x="33" y="73"/>
                    </a:lnTo>
                    <a:lnTo>
                      <a:pt x="35" y="74"/>
                    </a:lnTo>
                    <a:lnTo>
                      <a:pt x="38" y="77"/>
                    </a:lnTo>
                    <a:lnTo>
                      <a:pt x="40" y="78"/>
                    </a:lnTo>
                    <a:lnTo>
                      <a:pt x="43" y="78"/>
                    </a:lnTo>
                    <a:lnTo>
                      <a:pt x="43" y="81"/>
                    </a:lnTo>
                    <a:lnTo>
                      <a:pt x="45" y="88"/>
                    </a:lnTo>
                    <a:lnTo>
                      <a:pt x="45" y="97"/>
                    </a:lnTo>
                    <a:lnTo>
                      <a:pt x="47" y="107"/>
                    </a:lnTo>
                    <a:lnTo>
                      <a:pt x="47" y="117"/>
                    </a:lnTo>
                    <a:lnTo>
                      <a:pt x="48" y="125"/>
                    </a:lnTo>
                    <a:lnTo>
                      <a:pt x="50" y="133"/>
                    </a:lnTo>
                    <a:lnTo>
                      <a:pt x="52" y="136"/>
                    </a:lnTo>
                    <a:lnTo>
                      <a:pt x="55" y="136"/>
                    </a:lnTo>
                    <a:lnTo>
                      <a:pt x="57" y="140"/>
                    </a:lnTo>
                    <a:lnTo>
                      <a:pt x="59" y="144"/>
                    </a:lnTo>
                    <a:lnTo>
                      <a:pt x="61" y="149"/>
                    </a:lnTo>
                    <a:lnTo>
                      <a:pt x="62" y="156"/>
                    </a:lnTo>
                    <a:lnTo>
                      <a:pt x="64" y="162"/>
                    </a:lnTo>
                    <a:lnTo>
                      <a:pt x="66" y="169"/>
                    </a:lnTo>
                    <a:lnTo>
                      <a:pt x="66" y="174"/>
                    </a:lnTo>
                    <a:lnTo>
                      <a:pt x="64" y="178"/>
                    </a:lnTo>
                    <a:lnTo>
                      <a:pt x="61" y="178"/>
                    </a:lnTo>
                    <a:lnTo>
                      <a:pt x="61" y="191"/>
                    </a:lnTo>
                    <a:lnTo>
                      <a:pt x="64" y="193"/>
                    </a:lnTo>
                    <a:lnTo>
                      <a:pt x="68" y="193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71" y="196"/>
                    </a:lnTo>
                    <a:lnTo>
                      <a:pt x="73" y="197"/>
                    </a:lnTo>
                    <a:lnTo>
                      <a:pt x="75" y="197"/>
                    </a:lnTo>
                    <a:lnTo>
                      <a:pt x="76" y="198"/>
                    </a:lnTo>
                    <a:lnTo>
                      <a:pt x="80" y="198"/>
                    </a:lnTo>
                    <a:lnTo>
                      <a:pt x="81" y="198"/>
                    </a:lnTo>
                    <a:lnTo>
                      <a:pt x="81" y="199"/>
                    </a:lnTo>
                    <a:lnTo>
                      <a:pt x="83" y="202"/>
                    </a:lnTo>
                    <a:lnTo>
                      <a:pt x="85" y="204"/>
                    </a:lnTo>
                    <a:lnTo>
                      <a:pt x="88" y="206"/>
                    </a:lnTo>
                    <a:lnTo>
                      <a:pt x="92" y="208"/>
                    </a:lnTo>
                    <a:lnTo>
                      <a:pt x="94" y="209"/>
                    </a:lnTo>
                    <a:lnTo>
                      <a:pt x="97" y="210"/>
                    </a:lnTo>
                    <a:lnTo>
                      <a:pt x="97" y="211"/>
                    </a:lnTo>
                    <a:lnTo>
                      <a:pt x="99" y="218"/>
                    </a:lnTo>
                    <a:lnTo>
                      <a:pt x="101" y="224"/>
                    </a:lnTo>
                    <a:lnTo>
                      <a:pt x="104" y="231"/>
                    </a:lnTo>
                    <a:lnTo>
                      <a:pt x="109" y="236"/>
                    </a:lnTo>
                    <a:lnTo>
                      <a:pt x="114" y="243"/>
                    </a:lnTo>
                    <a:lnTo>
                      <a:pt x="118" y="249"/>
                    </a:lnTo>
                    <a:lnTo>
                      <a:pt x="121" y="256"/>
                    </a:lnTo>
                    <a:lnTo>
                      <a:pt x="121" y="263"/>
                    </a:lnTo>
                    <a:lnTo>
                      <a:pt x="123" y="265"/>
                    </a:lnTo>
                    <a:lnTo>
                      <a:pt x="127" y="268"/>
                    </a:lnTo>
                    <a:lnTo>
                      <a:pt x="130" y="271"/>
                    </a:lnTo>
                    <a:lnTo>
                      <a:pt x="134" y="277"/>
                    </a:lnTo>
                    <a:lnTo>
                      <a:pt x="137" y="281"/>
                    </a:lnTo>
                    <a:lnTo>
                      <a:pt x="139" y="285"/>
                    </a:lnTo>
                    <a:lnTo>
                      <a:pt x="142" y="290"/>
                    </a:lnTo>
                    <a:lnTo>
                      <a:pt x="142" y="293"/>
                    </a:lnTo>
                    <a:lnTo>
                      <a:pt x="144" y="294"/>
                    </a:lnTo>
                    <a:lnTo>
                      <a:pt x="146" y="295"/>
                    </a:lnTo>
                    <a:lnTo>
                      <a:pt x="147" y="297"/>
                    </a:lnTo>
                    <a:lnTo>
                      <a:pt x="149" y="301"/>
                    </a:lnTo>
                    <a:lnTo>
                      <a:pt x="151" y="304"/>
                    </a:lnTo>
                    <a:lnTo>
                      <a:pt x="153" y="306"/>
                    </a:lnTo>
                    <a:lnTo>
                      <a:pt x="154" y="309"/>
                    </a:lnTo>
                    <a:lnTo>
                      <a:pt x="154" y="311"/>
                    </a:lnTo>
                    <a:lnTo>
                      <a:pt x="156" y="311"/>
                    </a:lnTo>
                    <a:lnTo>
                      <a:pt x="158" y="313"/>
                    </a:lnTo>
                    <a:lnTo>
                      <a:pt x="160" y="314"/>
                    </a:lnTo>
                    <a:lnTo>
                      <a:pt x="160" y="315"/>
                    </a:lnTo>
                    <a:lnTo>
                      <a:pt x="161" y="316"/>
                    </a:lnTo>
                    <a:lnTo>
                      <a:pt x="161" y="317"/>
                    </a:lnTo>
                    <a:lnTo>
                      <a:pt x="163" y="318"/>
                    </a:lnTo>
                    <a:lnTo>
                      <a:pt x="163" y="319"/>
                    </a:lnTo>
                    <a:lnTo>
                      <a:pt x="167" y="319"/>
                    </a:lnTo>
                    <a:lnTo>
                      <a:pt x="167" y="320"/>
                    </a:lnTo>
                    <a:lnTo>
                      <a:pt x="167" y="321"/>
                    </a:lnTo>
                    <a:lnTo>
                      <a:pt x="168" y="321"/>
                    </a:lnTo>
                    <a:lnTo>
                      <a:pt x="168" y="322"/>
                    </a:lnTo>
                    <a:lnTo>
                      <a:pt x="170" y="323"/>
                    </a:lnTo>
                    <a:lnTo>
                      <a:pt x="172" y="325"/>
                    </a:lnTo>
                    <a:lnTo>
                      <a:pt x="175" y="325"/>
                    </a:lnTo>
                    <a:lnTo>
                      <a:pt x="179" y="327"/>
                    </a:lnTo>
                    <a:lnTo>
                      <a:pt x="179" y="328"/>
                    </a:lnTo>
                    <a:lnTo>
                      <a:pt x="180" y="329"/>
                    </a:lnTo>
                    <a:lnTo>
                      <a:pt x="180" y="330"/>
                    </a:lnTo>
                    <a:lnTo>
                      <a:pt x="182" y="330"/>
                    </a:lnTo>
                    <a:lnTo>
                      <a:pt x="182" y="331"/>
                    </a:lnTo>
                    <a:lnTo>
                      <a:pt x="184" y="332"/>
                    </a:lnTo>
                    <a:lnTo>
                      <a:pt x="186" y="332"/>
                    </a:lnTo>
                    <a:lnTo>
                      <a:pt x="187" y="332"/>
                    </a:lnTo>
                    <a:lnTo>
                      <a:pt x="187" y="333"/>
                    </a:lnTo>
                    <a:lnTo>
                      <a:pt x="187" y="334"/>
                    </a:lnTo>
                    <a:lnTo>
                      <a:pt x="189" y="334"/>
                    </a:lnTo>
                    <a:lnTo>
                      <a:pt x="191" y="334"/>
                    </a:lnTo>
                    <a:lnTo>
                      <a:pt x="191" y="335"/>
                    </a:lnTo>
                    <a:lnTo>
                      <a:pt x="191" y="338"/>
                    </a:lnTo>
                    <a:lnTo>
                      <a:pt x="193" y="338"/>
                    </a:lnTo>
                    <a:lnTo>
                      <a:pt x="194" y="338"/>
                    </a:lnTo>
                    <a:lnTo>
                      <a:pt x="196" y="339"/>
                    </a:lnTo>
                    <a:lnTo>
                      <a:pt x="198" y="339"/>
                    </a:lnTo>
                    <a:lnTo>
                      <a:pt x="199" y="340"/>
                    </a:lnTo>
                    <a:lnTo>
                      <a:pt x="201" y="341"/>
                    </a:lnTo>
                    <a:lnTo>
                      <a:pt x="203" y="342"/>
                    </a:lnTo>
                    <a:lnTo>
                      <a:pt x="208" y="342"/>
                    </a:lnTo>
                    <a:lnTo>
                      <a:pt x="212" y="342"/>
                    </a:lnTo>
                    <a:lnTo>
                      <a:pt x="213" y="344"/>
                    </a:lnTo>
                    <a:lnTo>
                      <a:pt x="220" y="348"/>
                    </a:lnTo>
                    <a:lnTo>
                      <a:pt x="227" y="353"/>
                    </a:lnTo>
                    <a:lnTo>
                      <a:pt x="236" y="358"/>
                    </a:lnTo>
                    <a:lnTo>
                      <a:pt x="246" y="364"/>
                    </a:lnTo>
                    <a:lnTo>
                      <a:pt x="253" y="369"/>
                    </a:lnTo>
                    <a:lnTo>
                      <a:pt x="258" y="372"/>
                    </a:lnTo>
                    <a:lnTo>
                      <a:pt x="260" y="373"/>
                    </a:lnTo>
                    <a:lnTo>
                      <a:pt x="262" y="375"/>
                    </a:lnTo>
                    <a:lnTo>
                      <a:pt x="262" y="377"/>
                    </a:lnTo>
                    <a:lnTo>
                      <a:pt x="264" y="380"/>
                    </a:lnTo>
                    <a:lnTo>
                      <a:pt x="265" y="383"/>
                    </a:lnTo>
                    <a:lnTo>
                      <a:pt x="267" y="387"/>
                    </a:lnTo>
                    <a:lnTo>
                      <a:pt x="269" y="389"/>
                    </a:lnTo>
                    <a:lnTo>
                      <a:pt x="272" y="391"/>
                    </a:lnTo>
                    <a:lnTo>
                      <a:pt x="274" y="391"/>
                    </a:lnTo>
                    <a:lnTo>
                      <a:pt x="274" y="402"/>
                    </a:lnTo>
                    <a:lnTo>
                      <a:pt x="278" y="401"/>
                    </a:lnTo>
                    <a:lnTo>
                      <a:pt x="283" y="400"/>
                    </a:lnTo>
                    <a:lnTo>
                      <a:pt x="286" y="396"/>
                    </a:lnTo>
                    <a:lnTo>
                      <a:pt x="290" y="393"/>
                    </a:lnTo>
                    <a:lnTo>
                      <a:pt x="295" y="384"/>
                    </a:lnTo>
                    <a:lnTo>
                      <a:pt x="297" y="375"/>
                    </a:lnTo>
                    <a:lnTo>
                      <a:pt x="298" y="364"/>
                    </a:lnTo>
                    <a:lnTo>
                      <a:pt x="298" y="354"/>
                    </a:lnTo>
                    <a:lnTo>
                      <a:pt x="297" y="345"/>
                    </a:lnTo>
                    <a:lnTo>
                      <a:pt x="293" y="340"/>
                    </a:lnTo>
                    <a:lnTo>
                      <a:pt x="290" y="340"/>
                    </a:lnTo>
                    <a:lnTo>
                      <a:pt x="290" y="334"/>
                    </a:lnTo>
                    <a:lnTo>
                      <a:pt x="305" y="334"/>
                    </a:lnTo>
                    <a:lnTo>
                      <a:pt x="307" y="336"/>
                    </a:lnTo>
                    <a:lnTo>
                      <a:pt x="307" y="338"/>
                    </a:lnTo>
                    <a:lnTo>
                      <a:pt x="309" y="340"/>
                    </a:lnTo>
                    <a:lnTo>
                      <a:pt x="311" y="341"/>
                    </a:lnTo>
                    <a:lnTo>
                      <a:pt x="312" y="341"/>
                    </a:lnTo>
                    <a:lnTo>
                      <a:pt x="314" y="342"/>
                    </a:lnTo>
                    <a:lnTo>
                      <a:pt x="317" y="342"/>
                    </a:lnTo>
                    <a:lnTo>
                      <a:pt x="319" y="342"/>
                    </a:lnTo>
                    <a:lnTo>
                      <a:pt x="319" y="345"/>
                    </a:lnTo>
                    <a:lnTo>
                      <a:pt x="326" y="347"/>
                    </a:lnTo>
                    <a:lnTo>
                      <a:pt x="326" y="350"/>
                    </a:lnTo>
                    <a:lnTo>
                      <a:pt x="326" y="353"/>
                    </a:lnTo>
                    <a:lnTo>
                      <a:pt x="331" y="353"/>
                    </a:lnTo>
                    <a:lnTo>
                      <a:pt x="326" y="353"/>
                    </a:lnTo>
                    <a:lnTo>
                      <a:pt x="326" y="302"/>
                    </a:lnTo>
                    <a:lnTo>
                      <a:pt x="323" y="301"/>
                    </a:lnTo>
                    <a:lnTo>
                      <a:pt x="321" y="298"/>
                    </a:lnTo>
                    <a:lnTo>
                      <a:pt x="317" y="295"/>
                    </a:lnTo>
                    <a:lnTo>
                      <a:pt x="317" y="291"/>
                    </a:lnTo>
                    <a:lnTo>
                      <a:pt x="316" y="281"/>
                    </a:lnTo>
                    <a:lnTo>
                      <a:pt x="314" y="268"/>
                    </a:lnTo>
                    <a:lnTo>
                      <a:pt x="316" y="255"/>
                    </a:lnTo>
                    <a:lnTo>
                      <a:pt x="317" y="244"/>
                    </a:lnTo>
                    <a:lnTo>
                      <a:pt x="317" y="234"/>
                    </a:lnTo>
                    <a:lnTo>
                      <a:pt x="319" y="229"/>
                    </a:lnTo>
                    <a:lnTo>
                      <a:pt x="316" y="229"/>
                    </a:lnTo>
                    <a:lnTo>
                      <a:pt x="311" y="227"/>
                    </a:lnTo>
                    <a:lnTo>
                      <a:pt x="307" y="223"/>
                    </a:lnTo>
                    <a:lnTo>
                      <a:pt x="302" y="220"/>
                    </a:lnTo>
                    <a:lnTo>
                      <a:pt x="298" y="217"/>
                    </a:lnTo>
                    <a:lnTo>
                      <a:pt x="295" y="212"/>
                    </a:lnTo>
                    <a:lnTo>
                      <a:pt x="291" y="210"/>
                    </a:lnTo>
                    <a:lnTo>
                      <a:pt x="290" y="208"/>
                    </a:lnTo>
                    <a:lnTo>
                      <a:pt x="290" y="206"/>
                    </a:lnTo>
                    <a:lnTo>
                      <a:pt x="290" y="203"/>
                    </a:lnTo>
                    <a:lnTo>
                      <a:pt x="288" y="201"/>
                    </a:lnTo>
                    <a:lnTo>
                      <a:pt x="288" y="197"/>
                    </a:lnTo>
                    <a:lnTo>
                      <a:pt x="286" y="195"/>
                    </a:lnTo>
                    <a:lnTo>
                      <a:pt x="285" y="193"/>
                    </a:lnTo>
                    <a:lnTo>
                      <a:pt x="283" y="190"/>
                    </a:lnTo>
                    <a:lnTo>
                      <a:pt x="281" y="189"/>
                    </a:lnTo>
                    <a:lnTo>
                      <a:pt x="276" y="177"/>
                    </a:lnTo>
                    <a:lnTo>
                      <a:pt x="274" y="165"/>
                    </a:lnTo>
                    <a:lnTo>
                      <a:pt x="276" y="153"/>
                    </a:lnTo>
                    <a:lnTo>
                      <a:pt x="279" y="141"/>
                    </a:lnTo>
                    <a:lnTo>
                      <a:pt x="286" y="128"/>
                    </a:lnTo>
                    <a:lnTo>
                      <a:pt x="293" y="116"/>
                    </a:lnTo>
                    <a:lnTo>
                      <a:pt x="302" y="104"/>
                    </a:lnTo>
                    <a:lnTo>
                      <a:pt x="311" y="92"/>
                    </a:lnTo>
                    <a:lnTo>
                      <a:pt x="317" y="79"/>
                    </a:lnTo>
                    <a:lnTo>
                      <a:pt x="326" y="67"/>
                    </a:lnTo>
                    <a:lnTo>
                      <a:pt x="333" y="56"/>
                    </a:lnTo>
                    <a:lnTo>
                      <a:pt x="338" y="44"/>
                    </a:lnTo>
                    <a:lnTo>
                      <a:pt x="342" y="32"/>
                    </a:lnTo>
                    <a:lnTo>
                      <a:pt x="344" y="21"/>
                    </a:lnTo>
                    <a:lnTo>
                      <a:pt x="342" y="16"/>
                    </a:lnTo>
                    <a:lnTo>
                      <a:pt x="340" y="10"/>
                    </a:lnTo>
                    <a:lnTo>
                      <a:pt x="338" y="6"/>
                    </a:lnTo>
                    <a:lnTo>
                      <a:pt x="335" y="0"/>
                    </a:lnTo>
                    <a:lnTo>
                      <a:pt x="323" y="0"/>
                    </a:lnTo>
                    <a:lnTo>
                      <a:pt x="309" y="15"/>
                    </a:lnTo>
                    <a:lnTo>
                      <a:pt x="297" y="30"/>
                    </a:lnTo>
                    <a:lnTo>
                      <a:pt x="288" y="45"/>
                    </a:lnTo>
                    <a:lnTo>
                      <a:pt x="279" y="61"/>
                    </a:lnTo>
                    <a:lnTo>
                      <a:pt x="264" y="94"/>
                    </a:lnTo>
                    <a:lnTo>
                      <a:pt x="252" y="129"/>
                    </a:lnTo>
                    <a:lnTo>
                      <a:pt x="239" y="162"/>
                    </a:lnTo>
                    <a:lnTo>
                      <a:pt x="226" y="196"/>
                    </a:lnTo>
                    <a:lnTo>
                      <a:pt x="217" y="212"/>
                    </a:lnTo>
                    <a:lnTo>
                      <a:pt x="205" y="229"/>
                    </a:lnTo>
                    <a:lnTo>
                      <a:pt x="193" y="245"/>
                    </a:lnTo>
                    <a:lnTo>
                      <a:pt x="179" y="260"/>
                    </a:lnTo>
                    <a:lnTo>
                      <a:pt x="175" y="255"/>
                    </a:lnTo>
                    <a:lnTo>
                      <a:pt x="170" y="253"/>
                    </a:lnTo>
                    <a:lnTo>
                      <a:pt x="167" y="249"/>
                    </a:lnTo>
                    <a:lnTo>
                      <a:pt x="160" y="248"/>
                    </a:lnTo>
                    <a:lnTo>
                      <a:pt x="154" y="246"/>
                    </a:lnTo>
                    <a:lnTo>
                      <a:pt x="151" y="242"/>
                    </a:lnTo>
                    <a:lnTo>
                      <a:pt x="147" y="236"/>
                    </a:lnTo>
                    <a:lnTo>
                      <a:pt x="146" y="231"/>
                    </a:lnTo>
                    <a:lnTo>
                      <a:pt x="144" y="226"/>
                    </a:lnTo>
                    <a:lnTo>
                      <a:pt x="144" y="222"/>
                    </a:lnTo>
                    <a:lnTo>
                      <a:pt x="142" y="219"/>
                    </a:lnTo>
                    <a:lnTo>
                      <a:pt x="139" y="219"/>
                    </a:lnTo>
                    <a:lnTo>
                      <a:pt x="137" y="217"/>
                    </a:lnTo>
                    <a:lnTo>
                      <a:pt x="135" y="215"/>
                    </a:lnTo>
                    <a:lnTo>
                      <a:pt x="134" y="211"/>
                    </a:lnTo>
                    <a:lnTo>
                      <a:pt x="132" y="209"/>
                    </a:lnTo>
                    <a:lnTo>
                      <a:pt x="130" y="206"/>
                    </a:lnTo>
                    <a:lnTo>
                      <a:pt x="128" y="204"/>
                    </a:lnTo>
                    <a:lnTo>
                      <a:pt x="127" y="203"/>
                    </a:lnTo>
                    <a:lnTo>
                      <a:pt x="125" y="201"/>
                    </a:lnTo>
                    <a:lnTo>
                      <a:pt x="123" y="191"/>
                    </a:lnTo>
                    <a:lnTo>
                      <a:pt x="118" y="177"/>
                    </a:lnTo>
                    <a:lnTo>
                      <a:pt x="111" y="161"/>
                    </a:lnTo>
                    <a:lnTo>
                      <a:pt x="101" y="146"/>
                    </a:lnTo>
                    <a:lnTo>
                      <a:pt x="90" y="130"/>
                    </a:lnTo>
                    <a:lnTo>
                      <a:pt x="80" y="117"/>
                    </a:lnTo>
                    <a:lnTo>
                      <a:pt x="69" y="105"/>
                    </a:lnTo>
                    <a:lnTo>
                      <a:pt x="61" y="98"/>
                    </a:lnTo>
                    <a:lnTo>
                      <a:pt x="61" y="97"/>
                    </a:lnTo>
                    <a:lnTo>
                      <a:pt x="59" y="95"/>
                    </a:lnTo>
                    <a:lnTo>
                      <a:pt x="59" y="93"/>
                    </a:lnTo>
                    <a:lnTo>
                      <a:pt x="57" y="91"/>
                    </a:lnTo>
                    <a:lnTo>
                      <a:pt x="55" y="88"/>
                    </a:lnTo>
                    <a:lnTo>
                      <a:pt x="55" y="86"/>
                    </a:lnTo>
                    <a:lnTo>
                      <a:pt x="54" y="84"/>
                    </a:lnTo>
                    <a:lnTo>
                      <a:pt x="52" y="83"/>
                    </a:lnTo>
                    <a:lnTo>
                      <a:pt x="48" y="83"/>
                    </a:lnTo>
                    <a:lnTo>
                      <a:pt x="43" y="75"/>
                    </a:lnTo>
                    <a:lnTo>
                      <a:pt x="40" y="75"/>
                    </a:lnTo>
                    <a:lnTo>
                      <a:pt x="38" y="73"/>
                    </a:lnTo>
                    <a:lnTo>
                      <a:pt x="35" y="71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4" y="62"/>
                    </a:lnTo>
                    <a:lnTo>
                      <a:pt x="22" y="59"/>
                    </a:lnTo>
                    <a:lnTo>
                      <a:pt x="19" y="57"/>
                    </a:lnTo>
                    <a:lnTo>
                      <a:pt x="19" y="55"/>
                    </a:lnTo>
                    <a:lnTo>
                      <a:pt x="16" y="51"/>
                    </a:lnTo>
                    <a:lnTo>
                      <a:pt x="14" y="51"/>
                    </a:lnTo>
                    <a:lnTo>
                      <a:pt x="12" y="51"/>
                    </a:lnTo>
                    <a:lnTo>
                      <a:pt x="9" y="50"/>
                    </a:lnTo>
                    <a:lnTo>
                      <a:pt x="7" y="50"/>
                    </a:lnTo>
                    <a:lnTo>
                      <a:pt x="5" y="49"/>
                    </a:lnTo>
                    <a:lnTo>
                      <a:pt x="3" y="48"/>
                    </a:lnTo>
                    <a:lnTo>
                      <a:pt x="3" y="47"/>
                    </a:lnTo>
                    <a:lnTo>
                      <a:pt x="2" y="46"/>
                    </a:lnTo>
                    <a:lnTo>
                      <a:pt x="0" y="46"/>
                    </a:lnTo>
                    <a:lnTo>
                      <a:pt x="0" y="47"/>
                    </a:lnTo>
                    <a:lnTo>
                      <a:pt x="2" y="48"/>
                    </a:lnTo>
                    <a:lnTo>
                      <a:pt x="5" y="49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7" name="Freeform 30">
                <a:extLst>
                  <a:ext uri="{FF2B5EF4-FFF2-40B4-BE49-F238E27FC236}">
                    <a16:creationId xmlns:a16="http://schemas.microsoft.com/office/drawing/2014/main" id="{CBFC6704-5AE9-564F-8AE5-6EFDAB4A2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2141" y="4808580"/>
                <a:ext cx="538816" cy="562348"/>
              </a:xfrm>
              <a:custGeom>
                <a:avLst/>
                <a:gdLst>
                  <a:gd name="T0" fmla="*/ 2147483647 w 316"/>
                  <a:gd name="T1" fmla="*/ 2147483647 h 318"/>
                  <a:gd name="T2" fmla="*/ 2147483647 w 316"/>
                  <a:gd name="T3" fmla="*/ 2147483647 h 318"/>
                  <a:gd name="T4" fmla="*/ 2147483647 w 316"/>
                  <a:gd name="T5" fmla="*/ 2147483647 h 318"/>
                  <a:gd name="T6" fmla="*/ 2147483647 w 316"/>
                  <a:gd name="T7" fmla="*/ 2147483647 h 318"/>
                  <a:gd name="T8" fmla="*/ 2147483647 w 316"/>
                  <a:gd name="T9" fmla="*/ 2147483647 h 318"/>
                  <a:gd name="T10" fmla="*/ 2147483647 w 316"/>
                  <a:gd name="T11" fmla="*/ 2147483647 h 318"/>
                  <a:gd name="T12" fmla="*/ 2147483647 w 316"/>
                  <a:gd name="T13" fmla="*/ 2147483647 h 318"/>
                  <a:gd name="T14" fmla="*/ 2147483647 w 316"/>
                  <a:gd name="T15" fmla="*/ 2147483647 h 318"/>
                  <a:gd name="T16" fmla="*/ 2147483647 w 316"/>
                  <a:gd name="T17" fmla="*/ 2147483647 h 318"/>
                  <a:gd name="T18" fmla="*/ 2147483647 w 316"/>
                  <a:gd name="T19" fmla="*/ 2147483647 h 318"/>
                  <a:gd name="T20" fmla="*/ 2147483647 w 316"/>
                  <a:gd name="T21" fmla="*/ 2147483647 h 318"/>
                  <a:gd name="T22" fmla="*/ 2147483647 w 316"/>
                  <a:gd name="T23" fmla="*/ 2147483647 h 318"/>
                  <a:gd name="T24" fmla="*/ 2147483647 w 316"/>
                  <a:gd name="T25" fmla="*/ 2147483647 h 318"/>
                  <a:gd name="T26" fmla="*/ 2147483647 w 316"/>
                  <a:gd name="T27" fmla="*/ 2147483647 h 318"/>
                  <a:gd name="T28" fmla="*/ 2147483647 w 316"/>
                  <a:gd name="T29" fmla="*/ 2147483647 h 318"/>
                  <a:gd name="T30" fmla="*/ 2147483647 w 316"/>
                  <a:gd name="T31" fmla="*/ 2147483647 h 318"/>
                  <a:gd name="T32" fmla="*/ 2147483647 w 316"/>
                  <a:gd name="T33" fmla="*/ 2147483647 h 318"/>
                  <a:gd name="T34" fmla="*/ 2147483647 w 316"/>
                  <a:gd name="T35" fmla="*/ 2147483647 h 318"/>
                  <a:gd name="T36" fmla="*/ 2147483647 w 316"/>
                  <a:gd name="T37" fmla="*/ 2147483647 h 318"/>
                  <a:gd name="T38" fmla="*/ 2147483647 w 316"/>
                  <a:gd name="T39" fmla="*/ 2147483647 h 318"/>
                  <a:gd name="T40" fmla="*/ 2147483647 w 316"/>
                  <a:gd name="T41" fmla="*/ 2147483647 h 318"/>
                  <a:gd name="T42" fmla="*/ 2147483647 w 316"/>
                  <a:gd name="T43" fmla="*/ 2147483647 h 318"/>
                  <a:gd name="T44" fmla="*/ 2147483647 w 316"/>
                  <a:gd name="T45" fmla="*/ 2147483647 h 318"/>
                  <a:gd name="T46" fmla="*/ 2147483647 w 316"/>
                  <a:gd name="T47" fmla="*/ 2147483647 h 318"/>
                  <a:gd name="T48" fmla="*/ 2147483647 w 316"/>
                  <a:gd name="T49" fmla="*/ 2147483647 h 318"/>
                  <a:gd name="T50" fmla="*/ 2147483647 w 316"/>
                  <a:gd name="T51" fmla="*/ 2147483647 h 318"/>
                  <a:gd name="T52" fmla="*/ 2147483647 w 316"/>
                  <a:gd name="T53" fmla="*/ 2147483647 h 318"/>
                  <a:gd name="T54" fmla="*/ 2147483647 w 316"/>
                  <a:gd name="T55" fmla="*/ 2147483647 h 318"/>
                  <a:gd name="T56" fmla="*/ 2147483647 w 316"/>
                  <a:gd name="T57" fmla="*/ 2147483647 h 318"/>
                  <a:gd name="T58" fmla="*/ 2147483647 w 316"/>
                  <a:gd name="T59" fmla="*/ 2147483647 h 318"/>
                  <a:gd name="T60" fmla="*/ 2147483647 w 316"/>
                  <a:gd name="T61" fmla="*/ 2147483647 h 318"/>
                  <a:gd name="T62" fmla="*/ 2147483647 w 316"/>
                  <a:gd name="T63" fmla="*/ 2147483647 h 318"/>
                  <a:gd name="T64" fmla="*/ 2147483647 w 316"/>
                  <a:gd name="T65" fmla="*/ 2147483647 h 318"/>
                  <a:gd name="T66" fmla="*/ 0 w 316"/>
                  <a:gd name="T67" fmla="*/ 2147483647 h 318"/>
                  <a:gd name="T68" fmla="*/ 2147483647 w 316"/>
                  <a:gd name="T69" fmla="*/ 2147483647 h 318"/>
                  <a:gd name="T70" fmla="*/ 2147483647 w 316"/>
                  <a:gd name="T71" fmla="*/ 2147483647 h 318"/>
                  <a:gd name="T72" fmla="*/ 2147483647 w 316"/>
                  <a:gd name="T73" fmla="*/ 2147483647 h 318"/>
                  <a:gd name="T74" fmla="*/ 2147483647 w 316"/>
                  <a:gd name="T75" fmla="*/ 2147483647 h 318"/>
                  <a:gd name="T76" fmla="*/ 2147483647 w 316"/>
                  <a:gd name="T77" fmla="*/ 2147483647 h 318"/>
                  <a:gd name="T78" fmla="*/ 2147483647 w 316"/>
                  <a:gd name="T79" fmla="*/ 2147483647 h 318"/>
                  <a:gd name="T80" fmla="*/ 2147483647 w 316"/>
                  <a:gd name="T81" fmla="*/ 2147483647 h 318"/>
                  <a:gd name="T82" fmla="*/ 2147483647 w 316"/>
                  <a:gd name="T83" fmla="*/ 2147483647 h 318"/>
                  <a:gd name="T84" fmla="*/ 2147483647 w 316"/>
                  <a:gd name="T85" fmla="*/ 2147483647 h 318"/>
                  <a:gd name="T86" fmla="*/ 2147483647 w 316"/>
                  <a:gd name="T87" fmla="*/ 2147483647 h 318"/>
                  <a:gd name="T88" fmla="*/ 2147483647 w 316"/>
                  <a:gd name="T89" fmla="*/ 2147483647 h 318"/>
                  <a:gd name="T90" fmla="*/ 2147483647 w 316"/>
                  <a:gd name="T91" fmla="*/ 2147483647 h 318"/>
                  <a:gd name="T92" fmla="*/ 2147483647 w 316"/>
                  <a:gd name="T93" fmla="*/ 2147483647 h 318"/>
                  <a:gd name="T94" fmla="*/ 2147483647 w 316"/>
                  <a:gd name="T95" fmla="*/ 2147483647 h 318"/>
                  <a:gd name="T96" fmla="*/ 2147483647 w 316"/>
                  <a:gd name="T97" fmla="*/ 2147483647 h 318"/>
                  <a:gd name="T98" fmla="*/ 2147483647 w 316"/>
                  <a:gd name="T99" fmla="*/ 2147483647 h 318"/>
                  <a:gd name="T100" fmla="*/ 2147483647 w 316"/>
                  <a:gd name="T101" fmla="*/ 2147483647 h 318"/>
                  <a:gd name="T102" fmla="*/ 2147483647 w 316"/>
                  <a:gd name="T103" fmla="*/ 2147483647 h 318"/>
                  <a:gd name="T104" fmla="*/ 2147483647 w 316"/>
                  <a:gd name="T105" fmla="*/ 2147483647 h 318"/>
                  <a:gd name="T106" fmla="*/ 2147483647 w 316"/>
                  <a:gd name="T107" fmla="*/ 2147483647 h 318"/>
                  <a:gd name="T108" fmla="*/ 2147483647 w 316"/>
                  <a:gd name="T109" fmla="*/ 2147483647 h 318"/>
                  <a:gd name="T110" fmla="*/ 2147483647 w 316"/>
                  <a:gd name="T111" fmla="*/ 2147483647 h 318"/>
                  <a:gd name="T112" fmla="*/ 2147483647 w 316"/>
                  <a:gd name="T113" fmla="*/ 2147483647 h 318"/>
                  <a:gd name="T114" fmla="*/ 2147483647 w 316"/>
                  <a:gd name="T115" fmla="*/ 0 h 31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16" h="318">
                    <a:moveTo>
                      <a:pt x="316" y="0"/>
                    </a:moveTo>
                    <a:lnTo>
                      <a:pt x="177" y="318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5"/>
                    </a:lnTo>
                    <a:lnTo>
                      <a:pt x="48" y="117"/>
                    </a:lnTo>
                    <a:lnTo>
                      <a:pt x="47" y="109"/>
                    </a:lnTo>
                    <a:lnTo>
                      <a:pt x="47" y="99"/>
                    </a:lnTo>
                    <a:lnTo>
                      <a:pt x="45" y="89"/>
                    </a:lnTo>
                    <a:lnTo>
                      <a:pt x="45" y="80"/>
                    </a:lnTo>
                    <a:lnTo>
                      <a:pt x="43" y="73"/>
                    </a:lnTo>
                    <a:lnTo>
                      <a:pt x="43" y="70"/>
                    </a:lnTo>
                    <a:lnTo>
                      <a:pt x="40" y="70"/>
                    </a:lnTo>
                    <a:lnTo>
                      <a:pt x="38" y="69"/>
                    </a:lnTo>
                    <a:lnTo>
                      <a:pt x="35" y="66"/>
                    </a:lnTo>
                    <a:lnTo>
                      <a:pt x="33" y="65"/>
                    </a:lnTo>
                    <a:lnTo>
                      <a:pt x="31" y="63"/>
                    </a:lnTo>
                    <a:lnTo>
                      <a:pt x="29" y="61"/>
                    </a:lnTo>
                    <a:lnTo>
                      <a:pt x="28" y="59"/>
                    </a:lnTo>
                    <a:lnTo>
                      <a:pt x="28" y="57"/>
                    </a:lnTo>
                    <a:lnTo>
                      <a:pt x="26" y="55"/>
                    </a:lnTo>
                    <a:lnTo>
                      <a:pt x="24" y="54"/>
                    </a:lnTo>
                    <a:lnTo>
                      <a:pt x="21" y="52"/>
                    </a:lnTo>
                    <a:lnTo>
                      <a:pt x="19" y="50"/>
                    </a:lnTo>
                    <a:lnTo>
                      <a:pt x="17" y="48"/>
                    </a:lnTo>
                    <a:lnTo>
                      <a:pt x="14" y="47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4" y="43"/>
                    </a:lnTo>
                    <a:lnTo>
                      <a:pt x="16" y="43"/>
                    </a:lnTo>
                    <a:lnTo>
                      <a:pt x="19" y="47"/>
                    </a:lnTo>
                    <a:lnTo>
                      <a:pt x="19" y="49"/>
                    </a:lnTo>
                    <a:lnTo>
                      <a:pt x="22" y="51"/>
                    </a:lnTo>
                    <a:lnTo>
                      <a:pt x="24" y="54"/>
                    </a:lnTo>
                    <a:lnTo>
                      <a:pt x="28" y="58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5"/>
                    </a:lnTo>
                    <a:lnTo>
                      <a:pt x="40" y="67"/>
                    </a:lnTo>
                    <a:lnTo>
                      <a:pt x="43" y="67"/>
                    </a:lnTo>
                    <a:lnTo>
                      <a:pt x="48" y="75"/>
                    </a:lnTo>
                    <a:lnTo>
                      <a:pt x="52" y="75"/>
                    </a:lnTo>
                    <a:lnTo>
                      <a:pt x="54" y="76"/>
                    </a:lnTo>
                    <a:lnTo>
                      <a:pt x="55" y="78"/>
                    </a:lnTo>
                    <a:lnTo>
                      <a:pt x="55" y="80"/>
                    </a:lnTo>
                    <a:lnTo>
                      <a:pt x="57" y="83"/>
                    </a:lnTo>
                    <a:lnTo>
                      <a:pt x="59" y="85"/>
                    </a:lnTo>
                    <a:lnTo>
                      <a:pt x="59" y="87"/>
                    </a:lnTo>
                    <a:lnTo>
                      <a:pt x="61" y="89"/>
                    </a:lnTo>
                    <a:lnTo>
                      <a:pt x="61" y="90"/>
                    </a:lnTo>
                    <a:lnTo>
                      <a:pt x="69" y="97"/>
                    </a:lnTo>
                    <a:lnTo>
                      <a:pt x="80" y="109"/>
                    </a:lnTo>
                    <a:lnTo>
                      <a:pt x="90" y="122"/>
                    </a:lnTo>
                    <a:lnTo>
                      <a:pt x="101" y="138"/>
                    </a:lnTo>
                    <a:lnTo>
                      <a:pt x="111" y="153"/>
                    </a:lnTo>
                    <a:lnTo>
                      <a:pt x="118" y="169"/>
                    </a:lnTo>
                    <a:lnTo>
                      <a:pt x="123" y="183"/>
                    </a:lnTo>
                    <a:lnTo>
                      <a:pt x="125" y="193"/>
                    </a:lnTo>
                    <a:lnTo>
                      <a:pt x="127" y="195"/>
                    </a:lnTo>
                    <a:lnTo>
                      <a:pt x="128" y="196"/>
                    </a:lnTo>
                    <a:lnTo>
                      <a:pt x="130" y="198"/>
                    </a:lnTo>
                    <a:lnTo>
                      <a:pt x="132" y="201"/>
                    </a:lnTo>
                    <a:lnTo>
                      <a:pt x="134" y="203"/>
                    </a:lnTo>
                    <a:lnTo>
                      <a:pt x="135" y="207"/>
                    </a:lnTo>
                    <a:lnTo>
                      <a:pt x="137" y="209"/>
                    </a:lnTo>
                    <a:lnTo>
                      <a:pt x="139" y="211"/>
                    </a:lnTo>
                    <a:lnTo>
                      <a:pt x="142" y="211"/>
                    </a:lnTo>
                    <a:lnTo>
                      <a:pt x="144" y="214"/>
                    </a:lnTo>
                    <a:lnTo>
                      <a:pt x="144" y="218"/>
                    </a:lnTo>
                    <a:lnTo>
                      <a:pt x="146" y="223"/>
                    </a:lnTo>
                    <a:lnTo>
                      <a:pt x="147" y="228"/>
                    </a:lnTo>
                    <a:lnTo>
                      <a:pt x="151" y="234"/>
                    </a:lnTo>
                    <a:lnTo>
                      <a:pt x="154" y="238"/>
                    </a:lnTo>
                    <a:lnTo>
                      <a:pt x="160" y="240"/>
                    </a:lnTo>
                    <a:lnTo>
                      <a:pt x="167" y="241"/>
                    </a:lnTo>
                    <a:lnTo>
                      <a:pt x="170" y="245"/>
                    </a:lnTo>
                    <a:lnTo>
                      <a:pt x="175" y="247"/>
                    </a:lnTo>
                    <a:lnTo>
                      <a:pt x="179" y="252"/>
                    </a:lnTo>
                    <a:lnTo>
                      <a:pt x="193" y="237"/>
                    </a:lnTo>
                    <a:lnTo>
                      <a:pt x="205" y="222"/>
                    </a:lnTo>
                    <a:lnTo>
                      <a:pt x="215" y="207"/>
                    </a:lnTo>
                    <a:lnTo>
                      <a:pt x="224" y="190"/>
                    </a:lnTo>
                    <a:lnTo>
                      <a:pt x="239" y="158"/>
                    </a:lnTo>
                    <a:lnTo>
                      <a:pt x="252" y="125"/>
                    </a:lnTo>
                    <a:lnTo>
                      <a:pt x="262" y="91"/>
                    </a:lnTo>
                    <a:lnTo>
                      <a:pt x="276" y="60"/>
                    </a:lnTo>
                    <a:lnTo>
                      <a:pt x="283" y="43"/>
                    </a:lnTo>
                    <a:lnTo>
                      <a:pt x="293" y="28"/>
                    </a:lnTo>
                    <a:lnTo>
                      <a:pt x="304" y="14"/>
                    </a:lnTo>
                    <a:lnTo>
                      <a:pt x="316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8" name="Freeform 31">
                <a:extLst>
                  <a:ext uri="{FF2B5EF4-FFF2-40B4-BE49-F238E27FC236}">
                    <a16:creationId xmlns:a16="http://schemas.microsoft.com/office/drawing/2014/main" id="{EC24B88D-43DD-BF43-9ABA-86E3CF97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2012" y="5240066"/>
                <a:ext cx="3411" cy="7074"/>
              </a:xfrm>
              <a:custGeom>
                <a:avLst/>
                <a:gdLst>
                  <a:gd name="T0" fmla="*/ 2147483647 w 2"/>
                  <a:gd name="T1" fmla="*/ 2147483647 h 4"/>
                  <a:gd name="T2" fmla="*/ 2147483647 w 2"/>
                  <a:gd name="T3" fmla="*/ 2147483647 h 4"/>
                  <a:gd name="T4" fmla="*/ 2147483647 w 2"/>
                  <a:gd name="T5" fmla="*/ 2147483647 h 4"/>
                  <a:gd name="T6" fmla="*/ 2147483647 w 2"/>
                  <a:gd name="T7" fmla="*/ 2147483647 h 4"/>
                  <a:gd name="T8" fmla="*/ 2147483647 w 2"/>
                  <a:gd name="T9" fmla="*/ 2147483647 h 4"/>
                  <a:gd name="T10" fmla="*/ 2147483647 w 2"/>
                  <a:gd name="T11" fmla="*/ 2147483647 h 4"/>
                  <a:gd name="T12" fmla="*/ 2147483647 w 2"/>
                  <a:gd name="T13" fmla="*/ 2147483647 h 4"/>
                  <a:gd name="T14" fmla="*/ 2147483647 w 2"/>
                  <a:gd name="T15" fmla="*/ 2147483647 h 4"/>
                  <a:gd name="T16" fmla="*/ 2147483647 w 2"/>
                  <a:gd name="T17" fmla="*/ 2147483647 h 4"/>
                  <a:gd name="T18" fmla="*/ 0 w 2"/>
                  <a:gd name="T19" fmla="*/ 2147483647 h 4"/>
                  <a:gd name="T20" fmla="*/ 0 w 2"/>
                  <a:gd name="T21" fmla="*/ 2147483647 h 4"/>
                  <a:gd name="T22" fmla="*/ 0 w 2"/>
                  <a:gd name="T23" fmla="*/ 2147483647 h 4"/>
                  <a:gd name="T24" fmla="*/ 0 w 2"/>
                  <a:gd name="T25" fmla="*/ 2147483647 h 4"/>
                  <a:gd name="T26" fmla="*/ 0 w 2"/>
                  <a:gd name="T27" fmla="*/ 2147483647 h 4"/>
                  <a:gd name="T28" fmla="*/ 0 w 2"/>
                  <a:gd name="T29" fmla="*/ 2147483647 h 4"/>
                  <a:gd name="T30" fmla="*/ 0 w 2"/>
                  <a:gd name="T31" fmla="*/ 0 h 4"/>
                  <a:gd name="T32" fmla="*/ 0 w 2"/>
                  <a:gd name="T33" fmla="*/ 0 h 4"/>
                  <a:gd name="T34" fmla="*/ 0 w 2"/>
                  <a:gd name="T35" fmla="*/ 2147483647 h 4"/>
                  <a:gd name="T36" fmla="*/ 2147483647 w 2"/>
                  <a:gd name="T37" fmla="*/ 2147483647 h 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lnTo>
                      <a:pt x="2" y="2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19" name="Freeform 32">
                <a:extLst>
                  <a:ext uri="{FF2B5EF4-FFF2-40B4-BE49-F238E27FC236}">
                    <a16:creationId xmlns:a16="http://schemas.microsoft.com/office/drawing/2014/main" id="{BEA87ECF-48C6-3E43-8CB4-71410CB6BC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2141" y="4808580"/>
                <a:ext cx="586559" cy="696746"/>
              </a:xfrm>
              <a:custGeom>
                <a:avLst/>
                <a:gdLst>
                  <a:gd name="T0" fmla="*/ 2147483647 w 344"/>
                  <a:gd name="T1" fmla="*/ 2147483647 h 394"/>
                  <a:gd name="T2" fmla="*/ 2147483647 w 344"/>
                  <a:gd name="T3" fmla="*/ 2147483647 h 394"/>
                  <a:gd name="T4" fmla="*/ 2147483647 w 344"/>
                  <a:gd name="T5" fmla="*/ 2147483647 h 394"/>
                  <a:gd name="T6" fmla="*/ 2147483647 w 344"/>
                  <a:gd name="T7" fmla="*/ 2147483647 h 394"/>
                  <a:gd name="T8" fmla="*/ 2147483647 w 344"/>
                  <a:gd name="T9" fmla="*/ 2147483647 h 394"/>
                  <a:gd name="T10" fmla="*/ 2147483647 w 344"/>
                  <a:gd name="T11" fmla="*/ 2147483647 h 394"/>
                  <a:gd name="T12" fmla="*/ 2147483647 w 344"/>
                  <a:gd name="T13" fmla="*/ 2147483647 h 394"/>
                  <a:gd name="T14" fmla="*/ 2147483647 w 344"/>
                  <a:gd name="T15" fmla="*/ 2147483647 h 394"/>
                  <a:gd name="T16" fmla="*/ 2147483647 w 344"/>
                  <a:gd name="T17" fmla="*/ 2147483647 h 394"/>
                  <a:gd name="T18" fmla="*/ 2147483647 w 344"/>
                  <a:gd name="T19" fmla="*/ 2147483647 h 394"/>
                  <a:gd name="T20" fmla="*/ 2147483647 w 344"/>
                  <a:gd name="T21" fmla="*/ 2147483647 h 394"/>
                  <a:gd name="T22" fmla="*/ 2147483647 w 344"/>
                  <a:gd name="T23" fmla="*/ 2147483647 h 394"/>
                  <a:gd name="T24" fmla="*/ 2147483647 w 344"/>
                  <a:gd name="T25" fmla="*/ 2147483647 h 394"/>
                  <a:gd name="T26" fmla="*/ 2147483647 w 344"/>
                  <a:gd name="T27" fmla="*/ 2147483647 h 394"/>
                  <a:gd name="T28" fmla="*/ 2147483647 w 344"/>
                  <a:gd name="T29" fmla="*/ 2147483647 h 394"/>
                  <a:gd name="T30" fmla="*/ 2147483647 w 344"/>
                  <a:gd name="T31" fmla="*/ 2147483647 h 394"/>
                  <a:gd name="T32" fmla="*/ 2147483647 w 344"/>
                  <a:gd name="T33" fmla="*/ 2147483647 h 394"/>
                  <a:gd name="T34" fmla="*/ 2147483647 w 344"/>
                  <a:gd name="T35" fmla="*/ 2147483647 h 394"/>
                  <a:gd name="T36" fmla="*/ 2147483647 w 344"/>
                  <a:gd name="T37" fmla="*/ 2147483647 h 394"/>
                  <a:gd name="T38" fmla="*/ 2147483647 w 344"/>
                  <a:gd name="T39" fmla="*/ 2147483647 h 394"/>
                  <a:gd name="T40" fmla="*/ 2147483647 w 344"/>
                  <a:gd name="T41" fmla="*/ 2147483647 h 394"/>
                  <a:gd name="T42" fmla="*/ 2147483647 w 344"/>
                  <a:gd name="T43" fmla="*/ 2147483647 h 394"/>
                  <a:gd name="T44" fmla="*/ 2147483647 w 344"/>
                  <a:gd name="T45" fmla="*/ 2147483647 h 394"/>
                  <a:gd name="T46" fmla="*/ 2147483647 w 344"/>
                  <a:gd name="T47" fmla="*/ 2147483647 h 394"/>
                  <a:gd name="T48" fmla="*/ 2147483647 w 344"/>
                  <a:gd name="T49" fmla="*/ 2147483647 h 394"/>
                  <a:gd name="T50" fmla="*/ 2147483647 w 344"/>
                  <a:gd name="T51" fmla="*/ 2147483647 h 394"/>
                  <a:gd name="T52" fmla="*/ 2147483647 w 344"/>
                  <a:gd name="T53" fmla="*/ 2147483647 h 394"/>
                  <a:gd name="T54" fmla="*/ 2147483647 w 344"/>
                  <a:gd name="T55" fmla="*/ 2147483647 h 394"/>
                  <a:gd name="T56" fmla="*/ 2147483647 w 344"/>
                  <a:gd name="T57" fmla="*/ 2147483647 h 394"/>
                  <a:gd name="T58" fmla="*/ 2147483647 w 344"/>
                  <a:gd name="T59" fmla="*/ 2147483647 h 394"/>
                  <a:gd name="T60" fmla="*/ 2147483647 w 344"/>
                  <a:gd name="T61" fmla="*/ 2147483647 h 394"/>
                  <a:gd name="T62" fmla="*/ 2147483647 w 344"/>
                  <a:gd name="T63" fmla="*/ 2147483647 h 394"/>
                  <a:gd name="T64" fmla="*/ 2147483647 w 344"/>
                  <a:gd name="T65" fmla="*/ 2147483647 h 394"/>
                  <a:gd name="T66" fmla="*/ 2147483647 w 344"/>
                  <a:gd name="T67" fmla="*/ 2147483647 h 394"/>
                  <a:gd name="T68" fmla="*/ 2147483647 w 344"/>
                  <a:gd name="T69" fmla="*/ 2147483647 h 394"/>
                  <a:gd name="T70" fmla="*/ 2147483647 w 344"/>
                  <a:gd name="T71" fmla="*/ 2147483647 h 394"/>
                  <a:gd name="T72" fmla="*/ 2147483647 w 344"/>
                  <a:gd name="T73" fmla="*/ 2147483647 h 394"/>
                  <a:gd name="T74" fmla="*/ 2147483647 w 344"/>
                  <a:gd name="T75" fmla="*/ 2147483647 h 394"/>
                  <a:gd name="T76" fmla="*/ 2147483647 w 344"/>
                  <a:gd name="T77" fmla="*/ 2147483647 h 394"/>
                  <a:gd name="T78" fmla="*/ 2147483647 w 344"/>
                  <a:gd name="T79" fmla="*/ 2147483647 h 394"/>
                  <a:gd name="T80" fmla="*/ 2147483647 w 344"/>
                  <a:gd name="T81" fmla="*/ 2147483647 h 394"/>
                  <a:gd name="T82" fmla="*/ 2147483647 w 344"/>
                  <a:gd name="T83" fmla="*/ 2147483647 h 394"/>
                  <a:gd name="T84" fmla="*/ 2147483647 w 344"/>
                  <a:gd name="T85" fmla="*/ 2147483647 h 394"/>
                  <a:gd name="T86" fmla="*/ 2147483647 w 344"/>
                  <a:gd name="T87" fmla="*/ 2147483647 h 394"/>
                  <a:gd name="T88" fmla="*/ 2147483647 w 344"/>
                  <a:gd name="T89" fmla="*/ 2147483647 h 394"/>
                  <a:gd name="T90" fmla="*/ 2147483647 w 344"/>
                  <a:gd name="T91" fmla="*/ 2147483647 h 394"/>
                  <a:gd name="T92" fmla="*/ 2147483647 w 344"/>
                  <a:gd name="T93" fmla="*/ 2147483647 h 394"/>
                  <a:gd name="T94" fmla="*/ 2147483647 w 344"/>
                  <a:gd name="T95" fmla="*/ 2147483647 h 394"/>
                  <a:gd name="T96" fmla="*/ 2147483647 w 344"/>
                  <a:gd name="T97" fmla="*/ 2147483647 h 394"/>
                  <a:gd name="T98" fmla="*/ 2147483647 w 344"/>
                  <a:gd name="T99" fmla="*/ 2147483647 h 394"/>
                  <a:gd name="T100" fmla="*/ 2147483647 w 344"/>
                  <a:gd name="T101" fmla="*/ 2147483647 h 394"/>
                  <a:gd name="T102" fmla="*/ 2147483647 w 344"/>
                  <a:gd name="T103" fmla="*/ 2147483647 h 394"/>
                  <a:gd name="T104" fmla="*/ 2147483647 w 344"/>
                  <a:gd name="T105" fmla="*/ 2147483647 h 394"/>
                  <a:gd name="T106" fmla="*/ 2147483647 w 344"/>
                  <a:gd name="T107" fmla="*/ 2147483647 h 3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44" h="394">
                    <a:moveTo>
                      <a:pt x="12" y="43"/>
                    </a:moveTo>
                    <a:lnTo>
                      <a:pt x="12" y="45"/>
                    </a:lnTo>
                    <a:lnTo>
                      <a:pt x="14" y="45"/>
                    </a:lnTo>
                    <a:lnTo>
                      <a:pt x="14" y="46"/>
                    </a:lnTo>
                    <a:lnTo>
                      <a:pt x="16" y="47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16" y="48"/>
                    </a:lnTo>
                    <a:lnTo>
                      <a:pt x="16" y="47"/>
                    </a:lnTo>
                    <a:lnTo>
                      <a:pt x="14" y="46"/>
                    </a:lnTo>
                    <a:lnTo>
                      <a:pt x="12" y="45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2" y="40"/>
                    </a:lnTo>
                    <a:lnTo>
                      <a:pt x="0" y="39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3" y="39"/>
                    </a:lnTo>
                    <a:lnTo>
                      <a:pt x="3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10" y="43"/>
                    </a:lnTo>
                    <a:lnTo>
                      <a:pt x="12" y="43"/>
                    </a:lnTo>
                    <a:close/>
                    <a:moveTo>
                      <a:pt x="45" y="88"/>
                    </a:moveTo>
                    <a:lnTo>
                      <a:pt x="52" y="100"/>
                    </a:lnTo>
                    <a:lnTo>
                      <a:pt x="59" y="111"/>
                    </a:lnTo>
                    <a:lnTo>
                      <a:pt x="68" y="121"/>
                    </a:lnTo>
                    <a:lnTo>
                      <a:pt x="75" y="132"/>
                    </a:lnTo>
                    <a:lnTo>
                      <a:pt x="83" y="142"/>
                    </a:lnTo>
                    <a:lnTo>
                      <a:pt x="90" y="152"/>
                    </a:lnTo>
                    <a:lnTo>
                      <a:pt x="97" y="164"/>
                    </a:lnTo>
                    <a:lnTo>
                      <a:pt x="102" y="176"/>
                    </a:lnTo>
                    <a:lnTo>
                      <a:pt x="108" y="191"/>
                    </a:lnTo>
                    <a:lnTo>
                      <a:pt x="114" y="207"/>
                    </a:lnTo>
                    <a:lnTo>
                      <a:pt x="121" y="222"/>
                    </a:lnTo>
                    <a:lnTo>
                      <a:pt x="130" y="236"/>
                    </a:lnTo>
                    <a:lnTo>
                      <a:pt x="140" y="251"/>
                    </a:lnTo>
                    <a:lnTo>
                      <a:pt x="153" y="264"/>
                    </a:lnTo>
                    <a:lnTo>
                      <a:pt x="165" y="278"/>
                    </a:lnTo>
                    <a:lnTo>
                      <a:pt x="180" y="291"/>
                    </a:lnTo>
                    <a:lnTo>
                      <a:pt x="193" y="295"/>
                    </a:lnTo>
                    <a:lnTo>
                      <a:pt x="201" y="300"/>
                    </a:lnTo>
                    <a:lnTo>
                      <a:pt x="208" y="306"/>
                    </a:lnTo>
                    <a:lnTo>
                      <a:pt x="215" y="312"/>
                    </a:lnTo>
                    <a:lnTo>
                      <a:pt x="220" y="319"/>
                    </a:lnTo>
                    <a:lnTo>
                      <a:pt x="227" y="324"/>
                    </a:lnTo>
                    <a:lnTo>
                      <a:pt x="236" y="328"/>
                    </a:lnTo>
                    <a:lnTo>
                      <a:pt x="246" y="331"/>
                    </a:lnTo>
                    <a:lnTo>
                      <a:pt x="250" y="331"/>
                    </a:lnTo>
                    <a:lnTo>
                      <a:pt x="253" y="330"/>
                    </a:lnTo>
                    <a:lnTo>
                      <a:pt x="257" y="328"/>
                    </a:lnTo>
                    <a:lnTo>
                      <a:pt x="258" y="326"/>
                    </a:lnTo>
                    <a:lnTo>
                      <a:pt x="260" y="324"/>
                    </a:lnTo>
                    <a:lnTo>
                      <a:pt x="262" y="322"/>
                    </a:lnTo>
                    <a:lnTo>
                      <a:pt x="264" y="320"/>
                    </a:lnTo>
                    <a:lnTo>
                      <a:pt x="265" y="318"/>
                    </a:lnTo>
                    <a:lnTo>
                      <a:pt x="260" y="314"/>
                    </a:lnTo>
                    <a:lnTo>
                      <a:pt x="257" y="312"/>
                    </a:lnTo>
                    <a:lnTo>
                      <a:pt x="252" y="309"/>
                    </a:lnTo>
                    <a:lnTo>
                      <a:pt x="246" y="307"/>
                    </a:lnTo>
                    <a:lnTo>
                      <a:pt x="241" y="305"/>
                    </a:lnTo>
                    <a:lnTo>
                      <a:pt x="238" y="301"/>
                    </a:lnTo>
                    <a:lnTo>
                      <a:pt x="236" y="298"/>
                    </a:lnTo>
                    <a:lnTo>
                      <a:pt x="234" y="294"/>
                    </a:lnTo>
                    <a:lnTo>
                      <a:pt x="239" y="288"/>
                    </a:lnTo>
                    <a:lnTo>
                      <a:pt x="243" y="285"/>
                    </a:lnTo>
                    <a:lnTo>
                      <a:pt x="248" y="284"/>
                    </a:lnTo>
                    <a:lnTo>
                      <a:pt x="252" y="283"/>
                    </a:lnTo>
                    <a:lnTo>
                      <a:pt x="258" y="285"/>
                    </a:lnTo>
                    <a:lnTo>
                      <a:pt x="267" y="289"/>
                    </a:lnTo>
                    <a:lnTo>
                      <a:pt x="274" y="295"/>
                    </a:lnTo>
                    <a:lnTo>
                      <a:pt x="281" y="299"/>
                    </a:lnTo>
                    <a:lnTo>
                      <a:pt x="285" y="300"/>
                    </a:lnTo>
                    <a:lnTo>
                      <a:pt x="290" y="300"/>
                    </a:lnTo>
                    <a:lnTo>
                      <a:pt x="293" y="299"/>
                    </a:lnTo>
                    <a:lnTo>
                      <a:pt x="298" y="297"/>
                    </a:lnTo>
                    <a:lnTo>
                      <a:pt x="290" y="293"/>
                    </a:lnTo>
                    <a:lnTo>
                      <a:pt x="285" y="288"/>
                    </a:lnTo>
                    <a:lnTo>
                      <a:pt x="283" y="282"/>
                    </a:lnTo>
                    <a:lnTo>
                      <a:pt x="281" y="276"/>
                    </a:lnTo>
                    <a:lnTo>
                      <a:pt x="279" y="270"/>
                    </a:lnTo>
                    <a:lnTo>
                      <a:pt x="281" y="263"/>
                    </a:lnTo>
                    <a:lnTo>
                      <a:pt x="281" y="258"/>
                    </a:lnTo>
                    <a:lnTo>
                      <a:pt x="283" y="251"/>
                    </a:lnTo>
                    <a:lnTo>
                      <a:pt x="281" y="249"/>
                    </a:lnTo>
                    <a:lnTo>
                      <a:pt x="279" y="246"/>
                    </a:lnTo>
                    <a:lnTo>
                      <a:pt x="278" y="243"/>
                    </a:lnTo>
                    <a:lnTo>
                      <a:pt x="274" y="238"/>
                    </a:lnTo>
                    <a:lnTo>
                      <a:pt x="272" y="235"/>
                    </a:lnTo>
                    <a:lnTo>
                      <a:pt x="269" y="233"/>
                    </a:lnTo>
                    <a:lnTo>
                      <a:pt x="265" y="229"/>
                    </a:lnTo>
                    <a:lnTo>
                      <a:pt x="262" y="227"/>
                    </a:lnTo>
                    <a:lnTo>
                      <a:pt x="262" y="215"/>
                    </a:lnTo>
                    <a:lnTo>
                      <a:pt x="262" y="203"/>
                    </a:lnTo>
                    <a:lnTo>
                      <a:pt x="258" y="191"/>
                    </a:lnTo>
                    <a:lnTo>
                      <a:pt x="253" y="179"/>
                    </a:lnTo>
                    <a:lnTo>
                      <a:pt x="250" y="167"/>
                    </a:lnTo>
                    <a:lnTo>
                      <a:pt x="248" y="156"/>
                    </a:lnTo>
                    <a:lnTo>
                      <a:pt x="250" y="150"/>
                    </a:lnTo>
                    <a:lnTo>
                      <a:pt x="250" y="144"/>
                    </a:lnTo>
                    <a:lnTo>
                      <a:pt x="252" y="138"/>
                    </a:lnTo>
                    <a:lnTo>
                      <a:pt x="255" y="133"/>
                    </a:lnTo>
                    <a:lnTo>
                      <a:pt x="255" y="126"/>
                    </a:lnTo>
                    <a:lnTo>
                      <a:pt x="257" y="120"/>
                    </a:lnTo>
                    <a:lnTo>
                      <a:pt x="260" y="114"/>
                    </a:lnTo>
                    <a:lnTo>
                      <a:pt x="264" y="109"/>
                    </a:lnTo>
                    <a:lnTo>
                      <a:pt x="267" y="103"/>
                    </a:lnTo>
                    <a:lnTo>
                      <a:pt x="269" y="98"/>
                    </a:lnTo>
                    <a:lnTo>
                      <a:pt x="271" y="91"/>
                    </a:lnTo>
                    <a:lnTo>
                      <a:pt x="271" y="85"/>
                    </a:lnTo>
                    <a:lnTo>
                      <a:pt x="279" y="75"/>
                    </a:lnTo>
                    <a:lnTo>
                      <a:pt x="286" y="64"/>
                    </a:lnTo>
                    <a:lnTo>
                      <a:pt x="290" y="53"/>
                    </a:lnTo>
                    <a:lnTo>
                      <a:pt x="293" y="42"/>
                    </a:lnTo>
                    <a:lnTo>
                      <a:pt x="297" y="32"/>
                    </a:lnTo>
                    <a:lnTo>
                      <a:pt x="302" y="21"/>
                    </a:lnTo>
                    <a:lnTo>
                      <a:pt x="309" y="10"/>
                    </a:lnTo>
                    <a:lnTo>
                      <a:pt x="319" y="0"/>
                    </a:lnTo>
                    <a:lnTo>
                      <a:pt x="323" y="1"/>
                    </a:lnTo>
                    <a:lnTo>
                      <a:pt x="328" y="2"/>
                    </a:lnTo>
                    <a:lnTo>
                      <a:pt x="331" y="3"/>
                    </a:lnTo>
                    <a:lnTo>
                      <a:pt x="333" y="5"/>
                    </a:lnTo>
                    <a:lnTo>
                      <a:pt x="337" y="8"/>
                    </a:lnTo>
                    <a:lnTo>
                      <a:pt x="338" y="10"/>
                    </a:lnTo>
                    <a:lnTo>
                      <a:pt x="342" y="12"/>
                    </a:lnTo>
                    <a:lnTo>
                      <a:pt x="344" y="14"/>
                    </a:lnTo>
                    <a:lnTo>
                      <a:pt x="342" y="24"/>
                    </a:lnTo>
                    <a:lnTo>
                      <a:pt x="340" y="34"/>
                    </a:lnTo>
                    <a:lnTo>
                      <a:pt x="335" y="43"/>
                    </a:lnTo>
                    <a:lnTo>
                      <a:pt x="330" y="54"/>
                    </a:lnTo>
                    <a:lnTo>
                      <a:pt x="316" y="75"/>
                    </a:lnTo>
                    <a:lnTo>
                      <a:pt x="300" y="96"/>
                    </a:lnTo>
                    <a:lnTo>
                      <a:pt x="293" y="107"/>
                    </a:lnTo>
                    <a:lnTo>
                      <a:pt x="288" y="117"/>
                    </a:lnTo>
                    <a:lnTo>
                      <a:pt x="281" y="128"/>
                    </a:lnTo>
                    <a:lnTo>
                      <a:pt x="278" y="139"/>
                    </a:lnTo>
                    <a:lnTo>
                      <a:pt x="276" y="149"/>
                    </a:lnTo>
                    <a:lnTo>
                      <a:pt x="276" y="160"/>
                    </a:lnTo>
                    <a:lnTo>
                      <a:pt x="278" y="170"/>
                    </a:lnTo>
                    <a:lnTo>
                      <a:pt x="281" y="181"/>
                    </a:lnTo>
                    <a:lnTo>
                      <a:pt x="283" y="182"/>
                    </a:lnTo>
                    <a:lnTo>
                      <a:pt x="285" y="185"/>
                    </a:lnTo>
                    <a:lnTo>
                      <a:pt x="286" y="187"/>
                    </a:lnTo>
                    <a:lnTo>
                      <a:pt x="288" y="189"/>
                    </a:lnTo>
                    <a:lnTo>
                      <a:pt x="288" y="193"/>
                    </a:lnTo>
                    <a:lnTo>
                      <a:pt x="290" y="195"/>
                    </a:lnTo>
                    <a:lnTo>
                      <a:pt x="290" y="198"/>
                    </a:lnTo>
                    <a:lnTo>
                      <a:pt x="290" y="200"/>
                    </a:lnTo>
                    <a:lnTo>
                      <a:pt x="291" y="202"/>
                    </a:lnTo>
                    <a:lnTo>
                      <a:pt x="295" y="204"/>
                    </a:lnTo>
                    <a:lnTo>
                      <a:pt x="298" y="209"/>
                    </a:lnTo>
                    <a:lnTo>
                      <a:pt x="302" y="212"/>
                    </a:lnTo>
                    <a:lnTo>
                      <a:pt x="307" y="215"/>
                    </a:lnTo>
                    <a:lnTo>
                      <a:pt x="311" y="219"/>
                    </a:lnTo>
                    <a:lnTo>
                      <a:pt x="316" y="221"/>
                    </a:lnTo>
                    <a:lnTo>
                      <a:pt x="319" y="221"/>
                    </a:lnTo>
                    <a:lnTo>
                      <a:pt x="317" y="226"/>
                    </a:lnTo>
                    <a:lnTo>
                      <a:pt x="317" y="236"/>
                    </a:lnTo>
                    <a:lnTo>
                      <a:pt x="316" y="247"/>
                    </a:lnTo>
                    <a:lnTo>
                      <a:pt x="314" y="260"/>
                    </a:lnTo>
                    <a:lnTo>
                      <a:pt x="316" y="273"/>
                    </a:lnTo>
                    <a:lnTo>
                      <a:pt x="317" y="283"/>
                    </a:lnTo>
                    <a:lnTo>
                      <a:pt x="317" y="287"/>
                    </a:lnTo>
                    <a:lnTo>
                      <a:pt x="321" y="290"/>
                    </a:lnTo>
                    <a:lnTo>
                      <a:pt x="323" y="293"/>
                    </a:lnTo>
                    <a:lnTo>
                      <a:pt x="326" y="294"/>
                    </a:lnTo>
                    <a:lnTo>
                      <a:pt x="326" y="345"/>
                    </a:lnTo>
                    <a:lnTo>
                      <a:pt x="331" y="345"/>
                    </a:lnTo>
                    <a:lnTo>
                      <a:pt x="326" y="345"/>
                    </a:lnTo>
                    <a:lnTo>
                      <a:pt x="326" y="342"/>
                    </a:lnTo>
                    <a:lnTo>
                      <a:pt x="326" y="339"/>
                    </a:lnTo>
                    <a:lnTo>
                      <a:pt x="319" y="337"/>
                    </a:lnTo>
                    <a:lnTo>
                      <a:pt x="319" y="334"/>
                    </a:lnTo>
                    <a:lnTo>
                      <a:pt x="317" y="334"/>
                    </a:lnTo>
                    <a:lnTo>
                      <a:pt x="314" y="334"/>
                    </a:lnTo>
                    <a:lnTo>
                      <a:pt x="312" y="333"/>
                    </a:lnTo>
                    <a:lnTo>
                      <a:pt x="311" y="333"/>
                    </a:lnTo>
                    <a:lnTo>
                      <a:pt x="309" y="332"/>
                    </a:lnTo>
                    <a:lnTo>
                      <a:pt x="307" y="330"/>
                    </a:lnTo>
                    <a:lnTo>
                      <a:pt x="307" y="328"/>
                    </a:lnTo>
                    <a:lnTo>
                      <a:pt x="305" y="326"/>
                    </a:lnTo>
                    <a:lnTo>
                      <a:pt x="290" y="326"/>
                    </a:lnTo>
                    <a:lnTo>
                      <a:pt x="290" y="332"/>
                    </a:lnTo>
                    <a:lnTo>
                      <a:pt x="293" y="332"/>
                    </a:lnTo>
                    <a:lnTo>
                      <a:pt x="297" y="337"/>
                    </a:lnTo>
                    <a:lnTo>
                      <a:pt x="298" y="346"/>
                    </a:lnTo>
                    <a:lnTo>
                      <a:pt x="298" y="356"/>
                    </a:lnTo>
                    <a:lnTo>
                      <a:pt x="297" y="367"/>
                    </a:lnTo>
                    <a:lnTo>
                      <a:pt x="295" y="376"/>
                    </a:lnTo>
                    <a:lnTo>
                      <a:pt x="290" y="385"/>
                    </a:lnTo>
                    <a:lnTo>
                      <a:pt x="286" y="388"/>
                    </a:lnTo>
                    <a:lnTo>
                      <a:pt x="283" y="392"/>
                    </a:lnTo>
                    <a:lnTo>
                      <a:pt x="278" y="393"/>
                    </a:lnTo>
                    <a:lnTo>
                      <a:pt x="274" y="394"/>
                    </a:lnTo>
                    <a:lnTo>
                      <a:pt x="274" y="383"/>
                    </a:lnTo>
                    <a:lnTo>
                      <a:pt x="272" y="383"/>
                    </a:lnTo>
                    <a:lnTo>
                      <a:pt x="269" y="381"/>
                    </a:lnTo>
                    <a:lnTo>
                      <a:pt x="267" y="379"/>
                    </a:lnTo>
                    <a:lnTo>
                      <a:pt x="265" y="375"/>
                    </a:lnTo>
                    <a:lnTo>
                      <a:pt x="264" y="372"/>
                    </a:lnTo>
                    <a:lnTo>
                      <a:pt x="262" y="369"/>
                    </a:lnTo>
                    <a:lnTo>
                      <a:pt x="262" y="367"/>
                    </a:lnTo>
                    <a:lnTo>
                      <a:pt x="260" y="365"/>
                    </a:lnTo>
                    <a:lnTo>
                      <a:pt x="258" y="364"/>
                    </a:lnTo>
                    <a:lnTo>
                      <a:pt x="253" y="361"/>
                    </a:lnTo>
                    <a:lnTo>
                      <a:pt x="246" y="356"/>
                    </a:lnTo>
                    <a:lnTo>
                      <a:pt x="236" y="350"/>
                    </a:lnTo>
                    <a:lnTo>
                      <a:pt x="227" y="345"/>
                    </a:lnTo>
                    <a:lnTo>
                      <a:pt x="220" y="340"/>
                    </a:lnTo>
                    <a:lnTo>
                      <a:pt x="213" y="336"/>
                    </a:lnTo>
                    <a:lnTo>
                      <a:pt x="212" y="334"/>
                    </a:lnTo>
                    <a:lnTo>
                      <a:pt x="208" y="334"/>
                    </a:lnTo>
                    <a:lnTo>
                      <a:pt x="203" y="334"/>
                    </a:lnTo>
                    <a:lnTo>
                      <a:pt x="201" y="333"/>
                    </a:lnTo>
                    <a:lnTo>
                      <a:pt x="199" y="332"/>
                    </a:lnTo>
                    <a:lnTo>
                      <a:pt x="198" y="331"/>
                    </a:lnTo>
                    <a:lnTo>
                      <a:pt x="196" y="331"/>
                    </a:lnTo>
                    <a:lnTo>
                      <a:pt x="194" y="330"/>
                    </a:lnTo>
                    <a:lnTo>
                      <a:pt x="193" y="330"/>
                    </a:lnTo>
                    <a:lnTo>
                      <a:pt x="191" y="330"/>
                    </a:lnTo>
                    <a:lnTo>
                      <a:pt x="191" y="327"/>
                    </a:lnTo>
                    <a:lnTo>
                      <a:pt x="191" y="326"/>
                    </a:lnTo>
                    <a:lnTo>
                      <a:pt x="189" y="326"/>
                    </a:lnTo>
                    <a:lnTo>
                      <a:pt x="187" y="326"/>
                    </a:lnTo>
                    <a:lnTo>
                      <a:pt x="187" y="325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4" y="324"/>
                    </a:lnTo>
                    <a:lnTo>
                      <a:pt x="182" y="323"/>
                    </a:lnTo>
                    <a:lnTo>
                      <a:pt x="182" y="322"/>
                    </a:lnTo>
                    <a:lnTo>
                      <a:pt x="180" y="322"/>
                    </a:lnTo>
                    <a:lnTo>
                      <a:pt x="180" y="321"/>
                    </a:lnTo>
                    <a:lnTo>
                      <a:pt x="179" y="320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7"/>
                    </a:lnTo>
                    <a:lnTo>
                      <a:pt x="170" y="315"/>
                    </a:lnTo>
                    <a:lnTo>
                      <a:pt x="168" y="314"/>
                    </a:lnTo>
                    <a:lnTo>
                      <a:pt x="168" y="313"/>
                    </a:lnTo>
                    <a:lnTo>
                      <a:pt x="167" y="313"/>
                    </a:lnTo>
                    <a:lnTo>
                      <a:pt x="167" y="312"/>
                    </a:lnTo>
                    <a:lnTo>
                      <a:pt x="167" y="311"/>
                    </a:lnTo>
                    <a:lnTo>
                      <a:pt x="163" y="311"/>
                    </a:lnTo>
                    <a:lnTo>
                      <a:pt x="163" y="310"/>
                    </a:lnTo>
                    <a:lnTo>
                      <a:pt x="161" y="309"/>
                    </a:lnTo>
                    <a:lnTo>
                      <a:pt x="161" y="308"/>
                    </a:lnTo>
                    <a:lnTo>
                      <a:pt x="160" y="307"/>
                    </a:lnTo>
                    <a:lnTo>
                      <a:pt x="160" y="306"/>
                    </a:lnTo>
                    <a:lnTo>
                      <a:pt x="158" y="305"/>
                    </a:lnTo>
                    <a:lnTo>
                      <a:pt x="156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53" y="298"/>
                    </a:lnTo>
                    <a:lnTo>
                      <a:pt x="151" y="296"/>
                    </a:lnTo>
                    <a:lnTo>
                      <a:pt x="149" y="293"/>
                    </a:lnTo>
                    <a:lnTo>
                      <a:pt x="147" y="289"/>
                    </a:lnTo>
                    <a:lnTo>
                      <a:pt x="146" y="287"/>
                    </a:lnTo>
                    <a:lnTo>
                      <a:pt x="144" y="286"/>
                    </a:lnTo>
                    <a:lnTo>
                      <a:pt x="142" y="285"/>
                    </a:lnTo>
                    <a:lnTo>
                      <a:pt x="142" y="282"/>
                    </a:lnTo>
                    <a:lnTo>
                      <a:pt x="139" y="277"/>
                    </a:lnTo>
                    <a:lnTo>
                      <a:pt x="137" y="273"/>
                    </a:lnTo>
                    <a:lnTo>
                      <a:pt x="134" y="269"/>
                    </a:lnTo>
                    <a:lnTo>
                      <a:pt x="130" y="263"/>
                    </a:lnTo>
                    <a:lnTo>
                      <a:pt x="127" y="260"/>
                    </a:lnTo>
                    <a:lnTo>
                      <a:pt x="123" y="257"/>
                    </a:lnTo>
                    <a:lnTo>
                      <a:pt x="121" y="255"/>
                    </a:lnTo>
                    <a:lnTo>
                      <a:pt x="121" y="248"/>
                    </a:lnTo>
                    <a:lnTo>
                      <a:pt x="118" y="241"/>
                    </a:lnTo>
                    <a:lnTo>
                      <a:pt x="114" y="235"/>
                    </a:lnTo>
                    <a:lnTo>
                      <a:pt x="109" y="228"/>
                    </a:lnTo>
                    <a:lnTo>
                      <a:pt x="104" y="223"/>
                    </a:lnTo>
                    <a:lnTo>
                      <a:pt x="101" y="216"/>
                    </a:lnTo>
                    <a:lnTo>
                      <a:pt x="99" y="210"/>
                    </a:lnTo>
                    <a:lnTo>
                      <a:pt x="97" y="203"/>
                    </a:lnTo>
                    <a:lnTo>
                      <a:pt x="97" y="202"/>
                    </a:lnTo>
                    <a:lnTo>
                      <a:pt x="94" y="201"/>
                    </a:lnTo>
                    <a:lnTo>
                      <a:pt x="92" y="200"/>
                    </a:lnTo>
                    <a:lnTo>
                      <a:pt x="88" y="198"/>
                    </a:lnTo>
                    <a:lnTo>
                      <a:pt x="85" y="196"/>
                    </a:lnTo>
                    <a:lnTo>
                      <a:pt x="83" y="194"/>
                    </a:lnTo>
                    <a:lnTo>
                      <a:pt x="81" y="191"/>
                    </a:lnTo>
                    <a:lnTo>
                      <a:pt x="81" y="190"/>
                    </a:lnTo>
                    <a:lnTo>
                      <a:pt x="80" y="190"/>
                    </a:lnTo>
                    <a:lnTo>
                      <a:pt x="76" y="190"/>
                    </a:lnTo>
                    <a:lnTo>
                      <a:pt x="75" y="189"/>
                    </a:lnTo>
                    <a:lnTo>
                      <a:pt x="73" y="189"/>
                    </a:lnTo>
                    <a:lnTo>
                      <a:pt x="71" y="188"/>
                    </a:lnTo>
                    <a:lnTo>
                      <a:pt x="69" y="188"/>
                    </a:lnTo>
                    <a:lnTo>
                      <a:pt x="68" y="188"/>
                    </a:lnTo>
                    <a:lnTo>
                      <a:pt x="68" y="185"/>
                    </a:lnTo>
                    <a:lnTo>
                      <a:pt x="64" y="185"/>
                    </a:lnTo>
                    <a:lnTo>
                      <a:pt x="61" y="183"/>
                    </a:lnTo>
                    <a:lnTo>
                      <a:pt x="61" y="170"/>
                    </a:lnTo>
                    <a:lnTo>
                      <a:pt x="64" y="170"/>
                    </a:lnTo>
                    <a:lnTo>
                      <a:pt x="66" y="166"/>
                    </a:lnTo>
                    <a:lnTo>
                      <a:pt x="66" y="161"/>
                    </a:lnTo>
                    <a:lnTo>
                      <a:pt x="64" y="154"/>
                    </a:lnTo>
                    <a:lnTo>
                      <a:pt x="62" y="148"/>
                    </a:lnTo>
                    <a:lnTo>
                      <a:pt x="61" y="141"/>
                    </a:lnTo>
                    <a:lnTo>
                      <a:pt x="59" y="136"/>
                    </a:lnTo>
                    <a:lnTo>
                      <a:pt x="57" y="132"/>
                    </a:lnTo>
                    <a:lnTo>
                      <a:pt x="55" y="128"/>
                    </a:lnTo>
                    <a:lnTo>
                      <a:pt x="52" y="128"/>
                    </a:lnTo>
                    <a:lnTo>
                      <a:pt x="50" y="126"/>
                    </a:lnTo>
                    <a:lnTo>
                      <a:pt x="50" y="123"/>
                    </a:lnTo>
                    <a:lnTo>
                      <a:pt x="48" y="119"/>
                    </a:lnTo>
                    <a:lnTo>
                      <a:pt x="48" y="113"/>
                    </a:lnTo>
                    <a:lnTo>
                      <a:pt x="47" y="108"/>
                    </a:lnTo>
                    <a:lnTo>
                      <a:pt x="47" y="101"/>
                    </a:lnTo>
                    <a:lnTo>
                      <a:pt x="45" y="95"/>
                    </a:lnTo>
                    <a:lnTo>
                      <a:pt x="45" y="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0" name="Freeform 33">
                <a:extLst>
                  <a:ext uri="{FF2B5EF4-FFF2-40B4-BE49-F238E27FC236}">
                    <a16:creationId xmlns:a16="http://schemas.microsoft.com/office/drawing/2014/main" id="{330D01DC-7F08-F146-9E25-0C0F02363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985" y="5165795"/>
                <a:ext cx="71616" cy="134397"/>
              </a:xfrm>
              <a:custGeom>
                <a:avLst/>
                <a:gdLst>
                  <a:gd name="T0" fmla="*/ 2147483647 w 41"/>
                  <a:gd name="T1" fmla="*/ 2147483647 h 76"/>
                  <a:gd name="T2" fmla="*/ 2147483647 w 41"/>
                  <a:gd name="T3" fmla="*/ 2147483647 h 76"/>
                  <a:gd name="T4" fmla="*/ 2147483647 w 41"/>
                  <a:gd name="T5" fmla="*/ 2147483647 h 76"/>
                  <a:gd name="T6" fmla="*/ 2147483647 w 41"/>
                  <a:gd name="T7" fmla="*/ 2147483647 h 76"/>
                  <a:gd name="T8" fmla="*/ 2147483647 w 41"/>
                  <a:gd name="T9" fmla="*/ 2147483647 h 76"/>
                  <a:gd name="T10" fmla="*/ 2147483647 w 41"/>
                  <a:gd name="T11" fmla="*/ 2147483647 h 76"/>
                  <a:gd name="T12" fmla="*/ 2147483647 w 41"/>
                  <a:gd name="T13" fmla="*/ 2147483647 h 76"/>
                  <a:gd name="T14" fmla="*/ 2147483647 w 41"/>
                  <a:gd name="T15" fmla="*/ 2147483647 h 76"/>
                  <a:gd name="T16" fmla="*/ 2147483647 w 41"/>
                  <a:gd name="T17" fmla="*/ 2147483647 h 76"/>
                  <a:gd name="T18" fmla="*/ 2147483647 w 41"/>
                  <a:gd name="T19" fmla="*/ 2147483647 h 76"/>
                  <a:gd name="T20" fmla="*/ 2147483647 w 41"/>
                  <a:gd name="T21" fmla="*/ 2147483647 h 76"/>
                  <a:gd name="T22" fmla="*/ 2147483647 w 41"/>
                  <a:gd name="T23" fmla="*/ 2147483647 h 76"/>
                  <a:gd name="T24" fmla="*/ 2147483647 w 41"/>
                  <a:gd name="T25" fmla="*/ 2147483647 h 76"/>
                  <a:gd name="T26" fmla="*/ 0 w 41"/>
                  <a:gd name="T27" fmla="*/ 2147483647 h 76"/>
                  <a:gd name="T28" fmla="*/ 0 w 41"/>
                  <a:gd name="T29" fmla="*/ 2147483647 h 76"/>
                  <a:gd name="T30" fmla="*/ 2147483647 w 41"/>
                  <a:gd name="T31" fmla="*/ 2147483647 h 76"/>
                  <a:gd name="T32" fmla="*/ 2147483647 w 41"/>
                  <a:gd name="T33" fmla="*/ 2147483647 h 76"/>
                  <a:gd name="T34" fmla="*/ 2147483647 w 41"/>
                  <a:gd name="T35" fmla="*/ 2147483647 h 76"/>
                  <a:gd name="T36" fmla="*/ 2147483647 w 41"/>
                  <a:gd name="T37" fmla="*/ 2147483647 h 76"/>
                  <a:gd name="T38" fmla="*/ 2147483647 w 41"/>
                  <a:gd name="T39" fmla="*/ 0 h 76"/>
                  <a:gd name="T40" fmla="*/ 2147483647 w 41"/>
                  <a:gd name="T41" fmla="*/ 2147483647 h 76"/>
                  <a:gd name="T42" fmla="*/ 2147483647 w 41"/>
                  <a:gd name="T43" fmla="*/ 2147483647 h 76"/>
                  <a:gd name="T44" fmla="*/ 2147483647 w 41"/>
                  <a:gd name="T45" fmla="*/ 2147483647 h 76"/>
                  <a:gd name="T46" fmla="*/ 2147483647 w 41"/>
                  <a:gd name="T47" fmla="*/ 2147483647 h 76"/>
                  <a:gd name="T48" fmla="*/ 2147483647 w 41"/>
                  <a:gd name="T49" fmla="*/ 2147483647 h 76"/>
                  <a:gd name="T50" fmla="*/ 2147483647 w 41"/>
                  <a:gd name="T51" fmla="*/ 2147483647 h 76"/>
                  <a:gd name="T52" fmla="*/ 2147483647 w 41"/>
                  <a:gd name="T53" fmla="*/ 2147483647 h 76"/>
                  <a:gd name="T54" fmla="*/ 2147483647 w 41"/>
                  <a:gd name="T55" fmla="*/ 2147483647 h 76"/>
                  <a:gd name="T56" fmla="*/ 2147483647 w 41"/>
                  <a:gd name="T57" fmla="*/ 2147483647 h 76"/>
                  <a:gd name="T58" fmla="*/ 2147483647 w 41"/>
                  <a:gd name="T59" fmla="*/ 2147483647 h 7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1" h="76">
                    <a:moveTo>
                      <a:pt x="41" y="44"/>
                    </a:moveTo>
                    <a:lnTo>
                      <a:pt x="40" y="49"/>
                    </a:lnTo>
                    <a:lnTo>
                      <a:pt x="38" y="52"/>
                    </a:lnTo>
                    <a:lnTo>
                      <a:pt x="34" y="57"/>
                    </a:lnTo>
                    <a:lnTo>
                      <a:pt x="31" y="61"/>
                    </a:lnTo>
                    <a:lnTo>
                      <a:pt x="26" y="64"/>
                    </a:lnTo>
                    <a:lnTo>
                      <a:pt x="22" y="69"/>
                    </a:lnTo>
                    <a:lnTo>
                      <a:pt x="19" y="72"/>
                    </a:lnTo>
                    <a:lnTo>
                      <a:pt x="14" y="76"/>
                    </a:lnTo>
                    <a:lnTo>
                      <a:pt x="10" y="75"/>
                    </a:lnTo>
                    <a:lnTo>
                      <a:pt x="5" y="73"/>
                    </a:lnTo>
                    <a:lnTo>
                      <a:pt x="3" y="71"/>
                    </a:lnTo>
                    <a:lnTo>
                      <a:pt x="1" y="69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1" y="50"/>
                    </a:lnTo>
                    <a:lnTo>
                      <a:pt x="3" y="43"/>
                    </a:lnTo>
                    <a:lnTo>
                      <a:pt x="5" y="36"/>
                    </a:lnTo>
                    <a:lnTo>
                      <a:pt x="5" y="28"/>
                    </a:lnTo>
                    <a:lnTo>
                      <a:pt x="27" y="0"/>
                    </a:lnTo>
                    <a:lnTo>
                      <a:pt x="29" y="6"/>
                    </a:lnTo>
                    <a:lnTo>
                      <a:pt x="27" y="11"/>
                    </a:lnTo>
                    <a:lnTo>
                      <a:pt x="26" y="16"/>
                    </a:lnTo>
                    <a:lnTo>
                      <a:pt x="24" y="23"/>
                    </a:lnTo>
                    <a:lnTo>
                      <a:pt x="22" y="29"/>
                    </a:lnTo>
                    <a:lnTo>
                      <a:pt x="24" y="35"/>
                    </a:lnTo>
                    <a:lnTo>
                      <a:pt x="27" y="38"/>
                    </a:lnTo>
                    <a:lnTo>
                      <a:pt x="31" y="40"/>
                    </a:lnTo>
                    <a:lnTo>
                      <a:pt x="34" y="43"/>
                    </a:lnTo>
                    <a:lnTo>
                      <a:pt x="41" y="44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1" name="Freeform 34">
                <a:extLst>
                  <a:ext uri="{FF2B5EF4-FFF2-40B4-BE49-F238E27FC236}">
                    <a16:creationId xmlns:a16="http://schemas.microsoft.com/office/drawing/2014/main" id="{D96C7522-EC73-5F4D-A0D1-B2D1B3575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2" name="Freeform 35">
                <a:extLst>
                  <a:ext uri="{FF2B5EF4-FFF2-40B4-BE49-F238E27FC236}">
                    <a16:creationId xmlns:a16="http://schemas.microsoft.com/office/drawing/2014/main" id="{53C37F2E-E28C-824E-84F9-B74EC3617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991" y="5158721"/>
                <a:ext cx="811634" cy="1071644"/>
              </a:xfrm>
              <a:custGeom>
                <a:avLst/>
                <a:gdLst>
                  <a:gd name="T0" fmla="*/ 2147483647 w 476"/>
                  <a:gd name="T1" fmla="*/ 2147483647 h 605"/>
                  <a:gd name="T2" fmla="*/ 2147483647 w 476"/>
                  <a:gd name="T3" fmla="*/ 2147483647 h 605"/>
                  <a:gd name="T4" fmla="*/ 2147483647 w 476"/>
                  <a:gd name="T5" fmla="*/ 2147483647 h 605"/>
                  <a:gd name="T6" fmla="*/ 2147483647 w 476"/>
                  <a:gd name="T7" fmla="*/ 2147483647 h 605"/>
                  <a:gd name="T8" fmla="*/ 2147483647 w 476"/>
                  <a:gd name="T9" fmla="*/ 2147483647 h 605"/>
                  <a:gd name="T10" fmla="*/ 2147483647 w 476"/>
                  <a:gd name="T11" fmla="*/ 2147483647 h 605"/>
                  <a:gd name="T12" fmla="*/ 2147483647 w 476"/>
                  <a:gd name="T13" fmla="*/ 2147483647 h 605"/>
                  <a:gd name="T14" fmla="*/ 2147483647 w 476"/>
                  <a:gd name="T15" fmla="*/ 2147483647 h 605"/>
                  <a:gd name="T16" fmla="*/ 2147483647 w 476"/>
                  <a:gd name="T17" fmla="*/ 2147483647 h 605"/>
                  <a:gd name="T18" fmla="*/ 2147483647 w 476"/>
                  <a:gd name="T19" fmla="*/ 2147483647 h 605"/>
                  <a:gd name="T20" fmla="*/ 2147483647 w 476"/>
                  <a:gd name="T21" fmla="*/ 2147483647 h 605"/>
                  <a:gd name="T22" fmla="*/ 2147483647 w 476"/>
                  <a:gd name="T23" fmla="*/ 2147483647 h 605"/>
                  <a:gd name="T24" fmla="*/ 2147483647 w 476"/>
                  <a:gd name="T25" fmla="*/ 2147483647 h 605"/>
                  <a:gd name="T26" fmla="*/ 2147483647 w 476"/>
                  <a:gd name="T27" fmla="*/ 2147483647 h 605"/>
                  <a:gd name="T28" fmla="*/ 2147483647 w 476"/>
                  <a:gd name="T29" fmla="*/ 2147483647 h 605"/>
                  <a:gd name="T30" fmla="*/ 2147483647 w 476"/>
                  <a:gd name="T31" fmla="*/ 2147483647 h 605"/>
                  <a:gd name="T32" fmla="*/ 2147483647 w 476"/>
                  <a:gd name="T33" fmla="*/ 2147483647 h 605"/>
                  <a:gd name="T34" fmla="*/ 2147483647 w 476"/>
                  <a:gd name="T35" fmla="*/ 2147483647 h 605"/>
                  <a:gd name="T36" fmla="*/ 2147483647 w 476"/>
                  <a:gd name="T37" fmla="*/ 2147483647 h 605"/>
                  <a:gd name="T38" fmla="*/ 2147483647 w 476"/>
                  <a:gd name="T39" fmla="*/ 2147483647 h 605"/>
                  <a:gd name="T40" fmla="*/ 2147483647 w 476"/>
                  <a:gd name="T41" fmla="*/ 2147483647 h 605"/>
                  <a:gd name="T42" fmla="*/ 2147483647 w 476"/>
                  <a:gd name="T43" fmla="*/ 2147483647 h 605"/>
                  <a:gd name="T44" fmla="*/ 2147483647 w 476"/>
                  <a:gd name="T45" fmla="*/ 2147483647 h 605"/>
                  <a:gd name="T46" fmla="*/ 2147483647 w 476"/>
                  <a:gd name="T47" fmla="*/ 2147483647 h 605"/>
                  <a:gd name="T48" fmla="*/ 2147483647 w 476"/>
                  <a:gd name="T49" fmla="*/ 2147483647 h 605"/>
                  <a:gd name="T50" fmla="*/ 2147483647 w 476"/>
                  <a:gd name="T51" fmla="*/ 2147483647 h 605"/>
                  <a:gd name="T52" fmla="*/ 2147483647 w 476"/>
                  <a:gd name="T53" fmla="*/ 2147483647 h 605"/>
                  <a:gd name="T54" fmla="*/ 2147483647 w 476"/>
                  <a:gd name="T55" fmla="*/ 2147483647 h 605"/>
                  <a:gd name="T56" fmla="*/ 2147483647 w 476"/>
                  <a:gd name="T57" fmla="*/ 2147483647 h 605"/>
                  <a:gd name="T58" fmla="*/ 2147483647 w 476"/>
                  <a:gd name="T59" fmla="*/ 2147483647 h 605"/>
                  <a:gd name="T60" fmla="*/ 2147483647 w 476"/>
                  <a:gd name="T61" fmla="*/ 2147483647 h 605"/>
                  <a:gd name="T62" fmla="*/ 2147483647 w 476"/>
                  <a:gd name="T63" fmla="*/ 2147483647 h 605"/>
                  <a:gd name="T64" fmla="*/ 2147483647 w 476"/>
                  <a:gd name="T65" fmla="*/ 2147483647 h 605"/>
                  <a:gd name="T66" fmla="*/ 2147483647 w 476"/>
                  <a:gd name="T67" fmla="*/ 2147483647 h 605"/>
                  <a:gd name="T68" fmla="*/ 2147483647 w 476"/>
                  <a:gd name="T69" fmla="*/ 2147483647 h 605"/>
                  <a:gd name="T70" fmla="*/ 2147483647 w 476"/>
                  <a:gd name="T71" fmla="*/ 2147483647 h 605"/>
                  <a:gd name="T72" fmla="*/ 2147483647 w 476"/>
                  <a:gd name="T73" fmla="*/ 2147483647 h 605"/>
                  <a:gd name="T74" fmla="*/ 2147483647 w 476"/>
                  <a:gd name="T75" fmla="*/ 2147483647 h 605"/>
                  <a:gd name="T76" fmla="*/ 2147483647 w 476"/>
                  <a:gd name="T77" fmla="*/ 2147483647 h 605"/>
                  <a:gd name="T78" fmla="*/ 2147483647 w 476"/>
                  <a:gd name="T79" fmla="*/ 2147483647 h 605"/>
                  <a:gd name="T80" fmla="*/ 2147483647 w 476"/>
                  <a:gd name="T81" fmla="*/ 2147483647 h 605"/>
                  <a:gd name="T82" fmla="*/ 2147483647 w 476"/>
                  <a:gd name="T83" fmla="*/ 2147483647 h 605"/>
                  <a:gd name="T84" fmla="*/ 0 w 476"/>
                  <a:gd name="T85" fmla="*/ 2147483647 h 605"/>
                  <a:gd name="T86" fmla="*/ 2147483647 w 476"/>
                  <a:gd name="T87" fmla="*/ 2147483647 h 605"/>
                  <a:gd name="T88" fmla="*/ 2147483647 w 476"/>
                  <a:gd name="T89" fmla="*/ 2147483647 h 605"/>
                  <a:gd name="T90" fmla="*/ 2147483647 w 476"/>
                  <a:gd name="T91" fmla="*/ 2147483647 h 605"/>
                  <a:gd name="T92" fmla="*/ 2147483647 w 476"/>
                  <a:gd name="T93" fmla="*/ 2147483647 h 605"/>
                  <a:gd name="T94" fmla="*/ 2147483647 w 476"/>
                  <a:gd name="T95" fmla="*/ 2147483647 h 605"/>
                  <a:gd name="T96" fmla="*/ 2147483647 w 476"/>
                  <a:gd name="T97" fmla="*/ 2147483647 h 605"/>
                  <a:gd name="T98" fmla="*/ 2147483647 w 476"/>
                  <a:gd name="T99" fmla="*/ 2147483647 h 605"/>
                  <a:gd name="T100" fmla="*/ 2147483647 w 476"/>
                  <a:gd name="T101" fmla="*/ 2147483647 h 605"/>
                  <a:gd name="T102" fmla="*/ 2147483647 w 476"/>
                  <a:gd name="T103" fmla="*/ 2147483647 h 605"/>
                  <a:gd name="T104" fmla="*/ 2147483647 w 476"/>
                  <a:gd name="T105" fmla="*/ 2147483647 h 605"/>
                  <a:gd name="T106" fmla="*/ 2147483647 w 476"/>
                  <a:gd name="T107" fmla="*/ 2147483647 h 605"/>
                  <a:gd name="T108" fmla="*/ 2147483647 w 476"/>
                  <a:gd name="T109" fmla="*/ 2147483647 h 605"/>
                  <a:gd name="T110" fmla="*/ 2147483647 w 476"/>
                  <a:gd name="T111" fmla="*/ 2147483647 h 605"/>
                  <a:gd name="T112" fmla="*/ 2147483647 w 476"/>
                  <a:gd name="T113" fmla="*/ 2147483647 h 605"/>
                  <a:gd name="T114" fmla="*/ 2147483647 w 476"/>
                  <a:gd name="T115" fmla="*/ 2147483647 h 605"/>
                  <a:gd name="T116" fmla="*/ 2147483647 w 476"/>
                  <a:gd name="T117" fmla="*/ 2147483647 h 605"/>
                  <a:gd name="T118" fmla="*/ 2147483647 w 476"/>
                  <a:gd name="T119" fmla="*/ 2147483647 h 605"/>
                  <a:gd name="T120" fmla="*/ 2147483647 w 476"/>
                  <a:gd name="T121" fmla="*/ 2147483647 h 60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76" h="605">
                    <a:moveTo>
                      <a:pt x="217" y="5"/>
                    </a:moveTo>
                    <a:lnTo>
                      <a:pt x="229" y="9"/>
                    </a:lnTo>
                    <a:lnTo>
                      <a:pt x="240" y="11"/>
                    </a:lnTo>
                    <a:lnTo>
                      <a:pt x="248" y="11"/>
                    </a:lnTo>
                    <a:lnTo>
                      <a:pt x="259" y="11"/>
                    </a:lnTo>
                    <a:lnTo>
                      <a:pt x="267" y="9"/>
                    </a:lnTo>
                    <a:lnTo>
                      <a:pt x="276" y="6"/>
                    </a:lnTo>
                    <a:lnTo>
                      <a:pt x="285" y="3"/>
                    </a:lnTo>
                    <a:lnTo>
                      <a:pt x="295" y="0"/>
                    </a:lnTo>
                    <a:lnTo>
                      <a:pt x="295" y="1"/>
                    </a:lnTo>
                    <a:lnTo>
                      <a:pt x="295" y="3"/>
                    </a:lnTo>
                    <a:lnTo>
                      <a:pt x="293" y="4"/>
                    </a:lnTo>
                    <a:lnTo>
                      <a:pt x="293" y="6"/>
                    </a:lnTo>
                    <a:lnTo>
                      <a:pt x="293" y="9"/>
                    </a:lnTo>
                    <a:lnTo>
                      <a:pt x="292" y="10"/>
                    </a:lnTo>
                    <a:lnTo>
                      <a:pt x="292" y="12"/>
                    </a:lnTo>
                    <a:lnTo>
                      <a:pt x="292" y="13"/>
                    </a:lnTo>
                    <a:lnTo>
                      <a:pt x="286" y="13"/>
                    </a:lnTo>
                    <a:lnTo>
                      <a:pt x="286" y="21"/>
                    </a:lnTo>
                    <a:lnTo>
                      <a:pt x="285" y="22"/>
                    </a:lnTo>
                    <a:lnTo>
                      <a:pt x="283" y="24"/>
                    </a:lnTo>
                    <a:lnTo>
                      <a:pt x="281" y="26"/>
                    </a:lnTo>
                    <a:lnTo>
                      <a:pt x="278" y="28"/>
                    </a:lnTo>
                    <a:lnTo>
                      <a:pt x="276" y="30"/>
                    </a:lnTo>
                    <a:lnTo>
                      <a:pt x="273" y="31"/>
                    </a:lnTo>
                    <a:lnTo>
                      <a:pt x="269" y="33"/>
                    </a:lnTo>
                    <a:lnTo>
                      <a:pt x="267" y="34"/>
                    </a:lnTo>
                    <a:lnTo>
                      <a:pt x="267" y="35"/>
                    </a:lnTo>
                    <a:lnTo>
                      <a:pt x="266" y="36"/>
                    </a:lnTo>
                    <a:lnTo>
                      <a:pt x="266" y="37"/>
                    </a:lnTo>
                    <a:lnTo>
                      <a:pt x="264" y="39"/>
                    </a:lnTo>
                    <a:lnTo>
                      <a:pt x="264" y="40"/>
                    </a:lnTo>
                    <a:lnTo>
                      <a:pt x="264" y="41"/>
                    </a:lnTo>
                    <a:lnTo>
                      <a:pt x="262" y="42"/>
                    </a:lnTo>
                    <a:lnTo>
                      <a:pt x="262" y="43"/>
                    </a:lnTo>
                    <a:lnTo>
                      <a:pt x="260" y="45"/>
                    </a:lnTo>
                    <a:lnTo>
                      <a:pt x="257" y="46"/>
                    </a:lnTo>
                    <a:lnTo>
                      <a:pt x="255" y="47"/>
                    </a:lnTo>
                    <a:lnTo>
                      <a:pt x="253" y="50"/>
                    </a:lnTo>
                    <a:lnTo>
                      <a:pt x="250" y="57"/>
                    </a:lnTo>
                    <a:lnTo>
                      <a:pt x="248" y="65"/>
                    </a:lnTo>
                    <a:lnTo>
                      <a:pt x="248" y="87"/>
                    </a:lnTo>
                    <a:lnTo>
                      <a:pt x="250" y="112"/>
                    </a:lnTo>
                    <a:lnTo>
                      <a:pt x="257" y="137"/>
                    </a:lnTo>
                    <a:lnTo>
                      <a:pt x="264" y="159"/>
                    </a:lnTo>
                    <a:lnTo>
                      <a:pt x="267" y="167"/>
                    </a:lnTo>
                    <a:lnTo>
                      <a:pt x="271" y="174"/>
                    </a:lnTo>
                    <a:lnTo>
                      <a:pt x="274" y="178"/>
                    </a:lnTo>
                    <a:lnTo>
                      <a:pt x="280" y="181"/>
                    </a:lnTo>
                    <a:lnTo>
                      <a:pt x="280" y="183"/>
                    </a:lnTo>
                    <a:lnTo>
                      <a:pt x="280" y="185"/>
                    </a:lnTo>
                    <a:lnTo>
                      <a:pt x="283" y="188"/>
                    </a:lnTo>
                    <a:lnTo>
                      <a:pt x="288" y="191"/>
                    </a:lnTo>
                    <a:lnTo>
                      <a:pt x="293" y="196"/>
                    </a:lnTo>
                    <a:lnTo>
                      <a:pt x="297" y="199"/>
                    </a:lnTo>
                    <a:lnTo>
                      <a:pt x="302" y="202"/>
                    </a:lnTo>
                    <a:lnTo>
                      <a:pt x="307" y="204"/>
                    </a:lnTo>
                    <a:lnTo>
                      <a:pt x="311" y="207"/>
                    </a:lnTo>
                    <a:lnTo>
                      <a:pt x="316" y="209"/>
                    </a:lnTo>
                    <a:lnTo>
                      <a:pt x="316" y="214"/>
                    </a:lnTo>
                    <a:lnTo>
                      <a:pt x="318" y="223"/>
                    </a:lnTo>
                    <a:lnTo>
                      <a:pt x="319" y="235"/>
                    </a:lnTo>
                    <a:lnTo>
                      <a:pt x="321" y="249"/>
                    </a:lnTo>
                    <a:lnTo>
                      <a:pt x="323" y="261"/>
                    </a:lnTo>
                    <a:lnTo>
                      <a:pt x="325" y="272"/>
                    </a:lnTo>
                    <a:lnTo>
                      <a:pt x="326" y="279"/>
                    </a:lnTo>
                    <a:lnTo>
                      <a:pt x="328" y="283"/>
                    </a:lnTo>
                    <a:lnTo>
                      <a:pt x="328" y="288"/>
                    </a:lnTo>
                    <a:lnTo>
                      <a:pt x="332" y="293"/>
                    </a:lnTo>
                    <a:lnTo>
                      <a:pt x="333" y="297"/>
                    </a:lnTo>
                    <a:lnTo>
                      <a:pt x="337" y="302"/>
                    </a:lnTo>
                    <a:lnTo>
                      <a:pt x="340" y="307"/>
                    </a:lnTo>
                    <a:lnTo>
                      <a:pt x="342" y="312"/>
                    </a:lnTo>
                    <a:lnTo>
                      <a:pt x="344" y="316"/>
                    </a:lnTo>
                    <a:lnTo>
                      <a:pt x="345" y="322"/>
                    </a:lnTo>
                    <a:lnTo>
                      <a:pt x="347" y="323"/>
                    </a:lnTo>
                    <a:lnTo>
                      <a:pt x="351" y="327"/>
                    </a:lnTo>
                    <a:lnTo>
                      <a:pt x="356" y="333"/>
                    </a:lnTo>
                    <a:lnTo>
                      <a:pt x="361" y="340"/>
                    </a:lnTo>
                    <a:lnTo>
                      <a:pt x="365" y="347"/>
                    </a:lnTo>
                    <a:lnTo>
                      <a:pt x="370" y="355"/>
                    </a:lnTo>
                    <a:lnTo>
                      <a:pt x="372" y="359"/>
                    </a:lnTo>
                    <a:lnTo>
                      <a:pt x="373" y="362"/>
                    </a:lnTo>
                    <a:lnTo>
                      <a:pt x="378" y="365"/>
                    </a:lnTo>
                    <a:lnTo>
                      <a:pt x="385" y="370"/>
                    </a:lnTo>
                    <a:lnTo>
                      <a:pt x="394" y="377"/>
                    </a:lnTo>
                    <a:lnTo>
                      <a:pt x="403" y="385"/>
                    </a:lnTo>
                    <a:lnTo>
                      <a:pt x="413" y="394"/>
                    </a:lnTo>
                    <a:lnTo>
                      <a:pt x="424" y="402"/>
                    </a:lnTo>
                    <a:lnTo>
                      <a:pt x="434" y="409"/>
                    </a:lnTo>
                    <a:lnTo>
                      <a:pt x="443" y="414"/>
                    </a:lnTo>
                    <a:lnTo>
                      <a:pt x="443" y="417"/>
                    </a:lnTo>
                    <a:lnTo>
                      <a:pt x="467" y="417"/>
                    </a:lnTo>
                    <a:lnTo>
                      <a:pt x="469" y="418"/>
                    </a:lnTo>
                    <a:lnTo>
                      <a:pt x="469" y="420"/>
                    </a:lnTo>
                    <a:lnTo>
                      <a:pt x="470" y="421"/>
                    </a:lnTo>
                    <a:lnTo>
                      <a:pt x="472" y="423"/>
                    </a:lnTo>
                    <a:lnTo>
                      <a:pt x="474" y="425"/>
                    </a:lnTo>
                    <a:lnTo>
                      <a:pt x="474" y="426"/>
                    </a:lnTo>
                    <a:lnTo>
                      <a:pt x="476" y="429"/>
                    </a:lnTo>
                    <a:lnTo>
                      <a:pt x="476" y="430"/>
                    </a:lnTo>
                    <a:lnTo>
                      <a:pt x="472" y="432"/>
                    </a:lnTo>
                    <a:lnTo>
                      <a:pt x="467" y="435"/>
                    </a:lnTo>
                    <a:lnTo>
                      <a:pt x="465" y="435"/>
                    </a:lnTo>
                    <a:lnTo>
                      <a:pt x="463" y="435"/>
                    </a:lnTo>
                    <a:lnTo>
                      <a:pt x="462" y="435"/>
                    </a:lnTo>
                    <a:lnTo>
                      <a:pt x="460" y="436"/>
                    </a:lnTo>
                    <a:lnTo>
                      <a:pt x="460" y="437"/>
                    </a:lnTo>
                    <a:lnTo>
                      <a:pt x="453" y="437"/>
                    </a:lnTo>
                    <a:lnTo>
                      <a:pt x="446" y="438"/>
                    </a:lnTo>
                    <a:lnTo>
                      <a:pt x="439" y="439"/>
                    </a:lnTo>
                    <a:lnTo>
                      <a:pt x="431" y="442"/>
                    </a:lnTo>
                    <a:lnTo>
                      <a:pt x="424" y="443"/>
                    </a:lnTo>
                    <a:lnTo>
                      <a:pt x="415" y="444"/>
                    </a:lnTo>
                    <a:lnTo>
                      <a:pt x="408" y="445"/>
                    </a:lnTo>
                    <a:lnTo>
                      <a:pt x="403" y="445"/>
                    </a:lnTo>
                    <a:lnTo>
                      <a:pt x="389" y="452"/>
                    </a:lnTo>
                    <a:lnTo>
                      <a:pt x="389" y="479"/>
                    </a:lnTo>
                    <a:lnTo>
                      <a:pt x="382" y="484"/>
                    </a:lnTo>
                    <a:lnTo>
                      <a:pt x="363" y="483"/>
                    </a:lnTo>
                    <a:lnTo>
                      <a:pt x="344" y="481"/>
                    </a:lnTo>
                    <a:lnTo>
                      <a:pt x="325" y="477"/>
                    </a:lnTo>
                    <a:lnTo>
                      <a:pt x="306" y="473"/>
                    </a:lnTo>
                    <a:lnTo>
                      <a:pt x="286" y="470"/>
                    </a:lnTo>
                    <a:lnTo>
                      <a:pt x="267" y="467"/>
                    </a:lnTo>
                    <a:lnTo>
                      <a:pt x="248" y="463"/>
                    </a:lnTo>
                    <a:lnTo>
                      <a:pt x="229" y="463"/>
                    </a:lnTo>
                    <a:lnTo>
                      <a:pt x="238" y="468"/>
                    </a:lnTo>
                    <a:lnTo>
                      <a:pt x="241" y="469"/>
                    </a:lnTo>
                    <a:lnTo>
                      <a:pt x="245" y="470"/>
                    </a:lnTo>
                    <a:lnTo>
                      <a:pt x="248" y="472"/>
                    </a:lnTo>
                    <a:lnTo>
                      <a:pt x="252" y="474"/>
                    </a:lnTo>
                    <a:lnTo>
                      <a:pt x="255" y="476"/>
                    </a:lnTo>
                    <a:lnTo>
                      <a:pt x="259" y="479"/>
                    </a:lnTo>
                    <a:lnTo>
                      <a:pt x="260" y="481"/>
                    </a:lnTo>
                    <a:lnTo>
                      <a:pt x="262" y="481"/>
                    </a:lnTo>
                    <a:lnTo>
                      <a:pt x="262" y="483"/>
                    </a:lnTo>
                    <a:lnTo>
                      <a:pt x="264" y="485"/>
                    </a:lnTo>
                    <a:lnTo>
                      <a:pt x="264" y="486"/>
                    </a:lnTo>
                    <a:lnTo>
                      <a:pt x="264" y="488"/>
                    </a:lnTo>
                    <a:lnTo>
                      <a:pt x="266" y="491"/>
                    </a:lnTo>
                    <a:lnTo>
                      <a:pt x="266" y="493"/>
                    </a:lnTo>
                    <a:lnTo>
                      <a:pt x="267" y="495"/>
                    </a:lnTo>
                    <a:lnTo>
                      <a:pt x="267" y="496"/>
                    </a:lnTo>
                    <a:lnTo>
                      <a:pt x="253" y="496"/>
                    </a:lnTo>
                    <a:lnTo>
                      <a:pt x="240" y="494"/>
                    </a:lnTo>
                    <a:lnTo>
                      <a:pt x="226" y="492"/>
                    </a:lnTo>
                    <a:lnTo>
                      <a:pt x="214" y="488"/>
                    </a:lnTo>
                    <a:lnTo>
                      <a:pt x="200" y="486"/>
                    </a:lnTo>
                    <a:lnTo>
                      <a:pt x="188" y="484"/>
                    </a:lnTo>
                    <a:lnTo>
                      <a:pt x="174" y="484"/>
                    </a:lnTo>
                    <a:lnTo>
                      <a:pt x="160" y="486"/>
                    </a:lnTo>
                    <a:lnTo>
                      <a:pt x="163" y="486"/>
                    </a:lnTo>
                    <a:lnTo>
                      <a:pt x="165" y="487"/>
                    </a:lnTo>
                    <a:lnTo>
                      <a:pt x="165" y="488"/>
                    </a:lnTo>
                    <a:lnTo>
                      <a:pt x="165" y="489"/>
                    </a:lnTo>
                    <a:lnTo>
                      <a:pt x="165" y="491"/>
                    </a:lnTo>
                    <a:lnTo>
                      <a:pt x="165" y="492"/>
                    </a:lnTo>
                    <a:lnTo>
                      <a:pt x="165" y="493"/>
                    </a:lnTo>
                    <a:lnTo>
                      <a:pt x="165" y="494"/>
                    </a:lnTo>
                    <a:lnTo>
                      <a:pt x="168" y="494"/>
                    </a:lnTo>
                    <a:lnTo>
                      <a:pt x="168" y="495"/>
                    </a:lnTo>
                    <a:lnTo>
                      <a:pt x="168" y="497"/>
                    </a:lnTo>
                    <a:lnTo>
                      <a:pt x="170" y="498"/>
                    </a:lnTo>
                    <a:lnTo>
                      <a:pt x="170" y="500"/>
                    </a:lnTo>
                    <a:lnTo>
                      <a:pt x="172" y="502"/>
                    </a:lnTo>
                    <a:lnTo>
                      <a:pt x="172" y="504"/>
                    </a:lnTo>
                    <a:lnTo>
                      <a:pt x="172" y="506"/>
                    </a:lnTo>
                    <a:lnTo>
                      <a:pt x="172" y="507"/>
                    </a:lnTo>
                    <a:lnTo>
                      <a:pt x="165" y="509"/>
                    </a:lnTo>
                    <a:lnTo>
                      <a:pt x="163" y="510"/>
                    </a:lnTo>
                    <a:lnTo>
                      <a:pt x="163" y="511"/>
                    </a:lnTo>
                    <a:lnTo>
                      <a:pt x="163" y="512"/>
                    </a:lnTo>
                    <a:lnTo>
                      <a:pt x="162" y="513"/>
                    </a:lnTo>
                    <a:lnTo>
                      <a:pt x="162" y="514"/>
                    </a:lnTo>
                    <a:lnTo>
                      <a:pt x="160" y="516"/>
                    </a:lnTo>
                    <a:lnTo>
                      <a:pt x="160" y="517"/>
                    </a:lnTo>
                    <a:lnTo>
                      <a:pt x="155" y="518"/>
                    </a:lnTo>
                    <a:lnTo>
                      <a:pt x="149" y="521"/>
                    </a:lnTo>
                    <a:lnTo>
                      <a:pt x="144" y="524"/>
                    </a:lnTo>
                    <a:lnTo>
                      <a:pt x="139" y="529"/>
                    </a:lnTo>
                    <a:lnTo>
                      <a:pt x="134" y="533"/>
                    </a:lnTo>
                    <a:lnTo>
                      <a:pt x="130" y="536"/>
                    </a:lnTo>
                    <a:lnTo>
                      <a:pt x="127" y="539"/>
                    </a:lnTo>
                    <a:lnTo>
                      <a:pt x="123" y="541"/>
                    </a:lnTo>
                    <a:lnTo>
                      <a:pt x="122" y="545"/>
                    </a:lnTo>
                    <a:lnTo>
                      <a:pt x="120" y="549"/>
                    </a:lnTo>
                    <a:lnTo>
                      <a:pt x="116" y="555"/>
                    </a:lnTo>
                    <a:lnTo>
                      <a:pt x="113" y="559"/>
                    </a:lnTo>
                    <a:lnTo>
                      <a:pt x="109" y="564"/>
                    </a:lnTo>
                    <a:lnTo>
                      <a:pt x="106" y="569"/>
                    </a:lnTo>
                    <a:lnTo>
                      <a:pt x="104" y="574"/>
                    </a:lnTo>
                    <a:lnTo>
                      <a:pt x="103" y="579"/>
                    </a:lnTo>
                    <a:lnTo>
                      <a:pt x="101" y="579"/>
                    </a:lnTo>
                    <a:lnTo>
                      <a:pt x="99" y="580"/>
                    </a:lnTo>
                    <a:lnTo>
                      <a:pt x="96" y="581"/>
                    </a:lnTo>
                    <a:lnTo>
                      <a:pt x="92" y="581"/>
                    </a:lnTo>
                    <a:lnTo>
                      <a:pt x="90" y="582"/>
                    </a:lnTo>
                    <a:lnTo>
                      <a:pt x="89" y="583"/>
                    </a:lnTo>
                    <a:lnTo>
                      <a:pt x="87" y="584"/>
                    </a:lnTo>
                    <a:lnTo>
                      <a:pt x="87" y="586"/>
                    </a:lnTo>
                    <a:lnTo>
                      <a:pt x="78" y="591"/>
                    </a:lnTo>
                    <a:lnTo>
                      <a:pt x="68" y="594"/>
                    </a:lnTo>
                    <a:lnTo>
                      <a:pt x="57" y="596"/>
                    </a:lnTo>
                    <a:lnTo>
                      <a:pt x="47" y="599"/>
                    </a:lnTo>
                    <a:lnTo>
                      <a:pt x="35" y="601"/>
                    </a:lnTo>
                    <a:lnTo>
                      <a:pt x="23" y="603"/>
                    </a:lnTo>
                    <a:lnTo>
                      <a:pt x="11" y="604"/>
                    </a:lnTo>
                    <a:lnTo>
                      <a:pt x="0" y="605"/>
                    </a:lnTo>
                    <a:lnTo>
                      <a:pt x="0" y="598"/>
                    </a:lnTo>
                    <a:lnTo>
                      <a:pt x="2" y="593"/>
                    </a:lnTo>
                    <a:lnTo>
                      <a:pt x="4" y="588"/>
                    </a:lnTo>
                    <a:lnTo>
                      <a:pt x="7" y="583"/>
                    </a:lnTo>
                    <a:lnTo>
                      <a:pt x="9" y="578"/>
                    </a:lnTo>
                    <a:lnTo>
                      <a:pt x="11" y="573"/>
                    </a:lnTo>
                    <a:lnTo>
                      <a:pt x="12" y="568"/>
                    </a:lnTo>
                    <a:lnTo>
                      <a:pt x="12" y="563"/>
                    </a:lnTo>
                    <a:lnTo>
                      <a:pt x="14" y="562"/>
                    </a:lnTo>
                    <a:lnTo>
                      <a:pt x="16" y="560"/>
                    </a:lnTo>
                    <a:lnTo>
                      <a:pt x="17" y="559"/>
                    </a:lnTo>
                    <a:lnTo>
                      <a:pt x="19" y="557"/>
                    </a:lnTo>
                    <a:lnTo>
                      <a:pt x="21" y="555"/>
                    </a:lnTo>
                    <a:lnTo>
                      <a:pt x="21" y="554"/>
                    </a:lnTo>
                    <a:lnTo>
                      <a:pt x="23" y="551"/>
                    </a:lnTo>
                    <a:lnTo>
                      <a:pt x="24" y="550"/>
                    </a:lnTo>
                    <a:lnTo>
                      <a:pt x="26" y="532"/>
                    </a:lnTo>
                    <a:lnTo>
                      <a:pt x="30" y="512"/>
                    </a:lnTo>
                    <a:lnTo>
                      <a:pt x="35" y="493"/>
                    </a:lnTo>
                    <a:lnTo>
                      <a:pt x="42" y="473"/>
                    </a:lnTo>
                    <a:lnTo>
                      <a:pt x="47" y="455"/>
                    </a:lnTo>
                    <a:lnTo>
                      <a:pt x="52" y="435"/>
                    </a:lnTo>
                    <a:lnTo>
                      <a:pt x="56" y="417"/>
                    </a:lnTo>
                    <a:lnTo>
                      <a:pt x="57" y="399"/>
                    </a:lnTo>
                    <a:lnTo>
                      <a:pt x="94" y="399"/>
                    </a:lnTo>
                    <a:lnTo>
                      <a:pt x="130" y="401"/>
                    </a:lnTo>
                    <a:lnTo>
                      <a:pt x="167" y="403"/>
                    </a:lnTo>
                    <a:lnTo>
                      <a:pt x="205" y="407"/>
                    </a:lnTo>
                    <a:lnTo>
                      <a:pt x="243" y="409"/>
                    </a:lnTo>
                    <a:lnTo>
                      <a:pt x="280" y="411"/>
                    </a:lnTo>
                    <a:lnTo>
                      <a:pt x="318" y="413"/>
                    </a:lnTo>
                    <a:lnTo>
                      <a:pt x="352" y="414"/>
                    </a:lnTo>
                    <a:lnTo>
                      <a:pt x="352" y="410"/>
                    </a:lnTo>
                    <a:lnTo>
                      <a:pt x="352" y="406"/>
                    </a:lnTo>
                    <a:lnTo>
                      <a:pt x="351" y="400"/>
                    </a:lnTo>
                    <a:lnTo>
                      <a:pt x="349" y="395"/>
                    </a:lnTo>
                    <a:lnTo>
                      <a:pt x="347" y="390"/>
                    </a:lnTo>
                    <a:lnTo>
                      <a:pt x="345" y="385"/>
                    </a:lnTo>
                    <a:lnTo>
                      <a:pt x="344" y="382"/>
                    </a:lnTo>
                    <a:lnTo>
                      <a:pt x="340" y="378"/>
                    </a:lnTo>
                    <a:lnTo>
                      <a:pt x="337" y="378"/>
                    </a:lnTo>
                    <a:lnTo>
                      <a:pt x="337" y="373"/>
                    </a:lnTo>
                    <a:lnTo>
                      <a:pt x="333" y="371"/>
                    </a:lnTo>
                    <a:lnTo>
                      <a:pt x="332" y="369"/>
                    </a:lnTo>
                    <a:lnTo>
                      <a:pt x="328" y="365"/>
                    </a:lnTo>
                    <a:lnTo>
                      <a:pt x="326" y="362"/>
                    </a:lnTo>
                    <a:lnTo>
                      <a:pt x="325" y="358"/>
                    </a:lnTo>
                    <a:lnTo>
                      <a:pt x="321" y="356"/>
                    </a:lnTo>
                    <a:lnTo>
                      <a:pt x="319" y="353"/>
                    </a:lnTo>
                    <a:lnTo>
                      <a:pt x="316" y="352"/>
                    </a:lnTo>
                    <a:lnTo>
                      <a:pt x="314" y="347"/>
                    </a:lnTo>
                    <a:lnTo>
                      <a:pt x="311" y="337"/>
                    </a:lnTo>
                    <a:lnTo>
                      <a:pt x="306" y="325"/>
                    </a:lnTo>
                    <a:lnTo>
                      <a:pt x="300" y="312"/>
                    </a:lnTo>
                    <a:lnTo>
                      <a:pt x="293" y="299"/>
                    </a:lnTo>
                    <a:lnTo>
                      <a:pt x="286" y="288"/>
                    </a:lnTo>
                    <a:lnTo>
                      <a:pt x="283" y="284"/>
                    </a:lnTo>
                    <a:lnTo>
                      <a:pt x="280" y="281"/>
                    </a:lnTo>
                    <a:lnTo>
                      <a:pt x="278" y="278"/>
                    </a:lnTo>
                    <a:lnTo>
                      <a:pt x="274" y="277"/>
                    </a:lnTo>
                    <a:lnTo>
                      <a:pt x="274" y="269"/>
                    </a:lnTo>
                    <a:lnTo>
                      <a:pt x="273" y="257"/>
                    </a:lnTo>
                    <a:lnTo>
                      <a:pt x="269" y="243"/>
                    </a:lnTo>
                    <a:lnTo>
                      <a:pt x="266" y="227"/>
                    </a:lnTo>
                    <a:lnTo>
                      <a:pt x="260" y="212"/>
                    </a:lnTo>
                    <a:lnTo>
                      <a:pt x="255" y="198"/>
                    </a:lnTo>
                    <a:lnTo>
                      <a:pt x="252" y="187"/>
                    </a:lnTo>
                    <a:lnTo>
                      <a:pt x="247" y="181"/>
                    </a:lnTo>
                    <a:lnTo>
                      <a:pt x="241" y="181"/>
                    </a:lnTo>
                    <a:lnTo>
                      <a:pt x="238" y="174"/>
                    </a:lnTo>
                    <a:lnTo>
                      <a:pt x="233" y="167"/>
                    </a:lnTo>
                    <a:lnTo>
                      <a:pt x="231" y="161"/>
                    </a:lnTo>
                    <a:lnTo>
                      <a:pt x="229" y="152"/>
                    </a:lnTo>
                    <a:lnTo>
                      <a:pt x="226" y="136"/>
                    </a:lnTo>
                    <a:lnTo>
                      <a:pt x="226" y="117"/>
                    </a:lnTo>
                    <a:lnTo>
                      <a:pt x="226" y="99"/>
                    </a:lnTo>
                    <a:lnTo>
                      <a:pt x="224" y="80"/>
                    </a:lnTo>
                    <a:lnTo>
                      <a:pt x="222" y="64"/>
                    </a:lnTo>
                    <a:lnTo>
                      <a:pt x="217" y="49"/>
                    </a:lnTo>
                    <a:lnTo>
                      <a:pt x="214" y="49"/>
                    </a:lnTo>
                    <a:lnTo>
                      <a:pt x="212" y="46"/>
                    </a:lnTo>
                    <a:lnTo>
                      <a:pt x="208" y="41"/>
                    </a:lnTo>
                    <a:lnTo>
                      <a:pt x="207" y="35"/>
                    </a:lnTo>
                    <a:lnTo>
                      <a:pt x="205" y="28"/>
                    </a:lnTo>
                    <a:lnTo>
                      <a:pt x="203" y="21"/>
                    </a:lnTo>
                    <a:lnTo>
                      <a:pt x="203" y="14"/>
                    </a:lnTo>
                    <a:lnTo>
                      <a:pt x="203" y="9"/>
                    </a:lnTo>
                    <a:lnTo>
                      <a:pt x="205" y="5"/>
                    </a:lnTo>
                    <a:lnTo>
                      <a:pt x="210" y="5"/>
                    </a:lnTo>
                    <a:lnTo>
                      <a:pt x="210" y="0"/>
                    </a:lnTo>
                    <a:lnTo>
                      <a:pt x="217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3" name="Freeform 36">
                <a:extLst>
                  <a:ext uri="{FF2B5EF4-FFF2-40B4-BE49-F238E27FC236}">
                    <a16:creationId xmlns:a16="http://schemas.microsoft.com/office/drawing/2014/main" id="{109C4A9B-DEEC-394D-9ED0-0D2DBFD2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7478" y="5158721"/>
                <a:ext cx="579739" cy="746260"/>
              </a:xfrm>
              <a:custGeom>
                <a:avLst/>
                <a:gdLst>
                  <a:gd name="T0" fmla="*/ 0 w 340"/>
                  <a:gd name="T1" fmla="*/ 2147483647 h 422"/>
                  <a:gd name="T2" fmla="*/ 2147483647 w 340"/>
                  <a:gd name="T3" fmla="*/ 2147483647 h 422"/>
                  <a:gd name="T4" fmla="*/ 2147483647 w 340"/>
                  <a:gd name="T5" fmla="*/ 2147483647 h 422"/>
                  <a:gd name="T6" fmla="*/ 2147483647 w 340"/>
                  <a:gd name="T7" fmla="*/ 2147483647 h 422"/>
                  <a:gd name="T8" fmla="*/ 2147483647 w 340"/>
                  <a:gd name="T9" fmla="*/ 2147483647 h 422"/>
                  <a:gd name="T10" fmla="*/ 2147483647 w 340"/>
                  <a:gd name="T11" fmla="*/ 2147483647 h 422"/>
                  <a:gd name="T12" fmla="*/ 2147483647 w 340"/>
                  <a:gd name="T13" fmla="*/ 2147483647 h 422"/>
                  <a:gd name="T14" fmla="*/ 2147483647 w 340"/>
                  <a:gd name="T15" fmla="*/ 2147483647 h 422"/>
                  <a:gd name="T16" fmla="*/ 2147483647 w 340"/>
                  <a:gd name="T17" fmla="*/ 2147483647 h 422"/>
                  <a:gd name="T18" fmla="*/ 2147483647 w 340"/>
                  <a:gd name="T19" fmla="*/ 2147483647 h 422"/>
                  <a:gd name="T20" fmla="*/ 2147483647 w 340"/>
                  <a:gd name="T21" fmla="*/ 2147483647 h 422"/>
                  <a:gd name="T22" fmla="*/ 2147483647 w 340"/>
                  <a:gd name="T23" fmla="*/ 2147483647 h 422"/>
                  <a:gd name="T24" fmla="*/ 2147483647 w 340"/>
                  <a:gd name="T25" fmla="*/ 2147483647 h 422"/>
                  <a:gd name="T26" fmla="*/ 2147483647 w 340"/>
                  <a:gd name="T27" fmla="*/ 2147483647 h 422"/>
                  <a:gd name="T28" fmla="*/ 2147483647 w 340"/>
                  <a:gd name="T29" fmla="*/ 2147483647 h 422"/>
                  <a:gd name="T30" fmla="*/ 2147483647 w 340"/>
                  <a:gd name="T31" fmla="*/ 2147483647 h 422"/>
                  <a:gd name="T32" fmla="*/ 2147483647 w 340"/>
                  <a:gd name="T33" fmla="*/ 2147483647 h 422"/>
                  <a:gd name="T34" fmla="*/ 2147483647 w 340"/>
                  <a:gd name="T35" fmla="*/ 2147483647 h 422"/>
                  <a:gd name="T36" fmla="*/ 2147483647 w 340"/>
                  <a:gd name="T37" fmla="*/ 2147483647 h 422"/>
                  <a:gd name="T38" fmla="*/ 2147483647 w 340"/>
                  <a:gd name="T39" fmla="*/ 2147483647 h 422"/>
                  <a:gd name="T40" fmla="*/ 2147483647 w 340"/>
                  <a:gd name="T41" fmla="*/ 2147483647 h 422"/>
                  <a:gd name="T42" fmla="*/ 2147483647 w 340"/>
                  <a:gd name="T43" fmla="*/ 2147483647 h 422"/>
                  <a:gd name="T44" fmla="*/ 2147483647 w 340"/>
                  <a:gd name="T45" fmla="*/ 2147483647 h 422"/>
                  <a:gd name="T46" fmla="*/ 2147483647 w 340"/>
                  <a:gd name="T47" fmla="*/ 2147483647 h 422"/>
                  <a:gd name="T48" fmla="*/ 2147483647 w 340"/>
                  <a:gd name="T49" fmla="*/ 2147483647 h 422"/>
                  <a:gd name="T50" fmla="*/ 2147483647 w 340"/>
                  <a:gd name="T51" fmla="*/ 2147483647 h 422"/>
                  <a:gd name="T52" fmla="*/ 2147483647 w 340"/>
                  <a:gd name="T53" fmla="*/ 2147483647 h 422"/>
                  <a:gd name="T54" fmla="*/ 2147483647 w 340"/>
                  <a:gd name="T55" fmla="*/ 2147483647 h 422"/>
                  <a:gd name="T56" fmla="*/ 2147483647 w 340"/>
                  <a:gd name="T57" fmla="*/ 2147483647 h 422"/>
                  <a:gd name="T58" fmla="*/ 2147483647 w 340"/>
                  <a:gd name="T59" fmla="*/ 2147483647 h 422"/>
                  <a:gd name="T60" fmla="*/ 2147483647 w 340"/>
                  <a:gd name="T61" fmla="*/ 2147483647 h 422"/>
                  <a:gd name="T62" fmla="*/ 2147483647 w 340"/>
                  <a:gd name="T63" fmla="*/ 2147483647 h 422"/>
                  <a:gd name="T64" fmla="*/ 2147483647 w 340"/>
                  <a:gd name="T65" fmla="*/ 2147483647 h 422"/>
                  <a:gd name="T66" fmla="*/ 2147483647 w 340"/>
                  <a:gd name="T67" fmla="*/ 2147483647 h 422"/>
                  <a:gd name="T68" fmla="*/ 2147483647 w 340"/>
                  <a:gd name="T69" fmla="*/ 2147483647 h 422"/>
                  <a:gd name="T70" fmla="*/ 2147483647 w 340"/>
                  <a:gd name="T71" fmla="*/ 2147483647 h 422"/>
                  <a:gd name="T72" fmla="*/ 2147483647 w 340"/>
                  <a:gd name="T73" fmla="*/ 2147483647 h 422"/>
                  <a:gd name="T74" fmla="*/ 2147483647 w 340"/>
                  <a:gd name="T75" fmla="*/ 2147483647 h 422"/>
                  <a:gd name="T76" fmla="*/ 2147483647 w 340"/>
                  <a:gd name="T77" fmla="*/ 2147483647 h 422"/>
                  <a:gd name="T78" fmla="*/ 2147483647 w 340"/>
                  <a:gd name="T79" fmla="*/ 2147483647 h 422"/>
                  <a:gd name="T80" fmla="*/ 2147483647 w 340"/>
                  <a:gd name="T81" fmla="*/ 2147483647 h 422"/>
                  <a:gd name="T82" fmla="*/ 2147483647 w 340"/>
                  <a:gd name="T83" fmla="*/ 2147483647 h 422"/>
                  <a:gd name="T84" fmla="*/ 2147483647 w 340"/>
                  <a:gd name="T85" fmla="*/ 2147483647 h 422"/>
                  <a:gd name="T86" fmla="*/ 2147483647 w 340"/>
                  <a:gd name="T87" fmla="*/ 2147483647 h 422"/>
                  <a:gd name="T88" fmla="*/ 2147483647 w 340"/>
                  <a:gd name="T89" fmla="*/ 2147483647 h 422"/>
                  <a:gd name="T90" fmla="*/ 2147483647 w 340"/>
                  <a:gd name="T91" fmla="*/ 2147483647 h 422"/>
                  <a:gd name="T92" fmla="*/ 2147483647 w 340"/>
                  <a:gd name="T93" fmla="*/ 2147483647 h 422"/>
                  <a:gd name="T94" fmla="*/ 2147483647 w 340"/>
                  <a:gd name="T95" fmla="*/ 2147483647 h 422"/>
                  <a:gd name="T96" fmla="*/ 2147483647 w 340"/>
                  <a:gd name="T97" fmla="*/ 2147483647 h 422"/>
                  <a:gd name="T98" fmla="*/ 2147483647 w 340"/>
                  <a:gd name="T99" fmla="*/ 2147483647 h 422"/>
                  <a:gd name="T100" fmla="*/ 2147483647 w 340"/>
                  <a:gd name="T101" fmla="*/ 2147483647 h 422"/>
                  <a:gd name="T102" fmla="*/ 2147483647 w 340"/>
                  <a:gd name="T103" fmla="*/ 2147483647 h 422"/>
                  <a:gd name="T104" fmla="*/ 2147483647 w 340"/>
                  <a:gd name="T105" fmla="*/ 2147483647 h 422"/>
                  <a:gd name="T106" fmla="*/ 2147483647 w 340"/>
                  <a:gd name="T107" fmla="*/ 2147483647 h 422"/>
                  <a:gd name="T108" fmla="*/ 2147483647 w 340"/>
                  <a:gd name="T109" fmla="*/ 2147483647 h 422"/>
                  <a:gd name="T110" fmla="*/ 2147483647 w 340"/>
                  <a:gd name="T111" fmla="*/ 2147483647 h 42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40" h="422">
                    <a:moveTo>
                      <a:pt x="340" y="378"/>
                    </a:moveTo>
                    <a:lnTo>
                      <a:pt x="340" y="422"/>
                    </a:lnTo>
                    <a:lnTo>
                      <a:pt x="0" y="418"/>
                    </a:lnTo>
                    <a:lnTo>
                      <a:pt x="0" y="414"/>
                    </a:lnTo>
                    <a:lnTo>
                      <a:pt x="1" y="412"/>
                    </a:lnTo>
                    <a:lnTo>
                      <a:pt x="1" y="410"/>
                    </a:lnTo>
                    <a:lnTo>
                      <a:pt x="1" y="408"/>
                    </a:lnTo>
                    <a:lnTo>
                      <a:pt x="1" y="406"/>
                    </a:lnTo>
                    <a:lnTo>
                      <a:pt x="1" y="403"/>
                    </a:lnTo>
                    <a:lnTo>
                      <a:pt x="1" y="401"/>
                    </a:lnTo>
                    <a:lnTo>
                      <a:pt x="1" y="399"/>
                    </a:lnTo>
                    <a:lnTo>
                      <a:pt x="38" y="399"/>
                    </a:lnTo>
                    <a:lnTo>
                      <a:pt x="74" y="401"/>
                    </a:lnTo>
                    <a:lnTo>
                      <a:pt x="111" y="403"/>
                    </a:lnTo>
                    <a:lnTo>
                      <a:pt x="149" y="407"/>
                    </a:lnTo>
                    <a:lnTo>
                      <a:pt x="187" y="409"/>
                    </a:lnTo>
                    <a:lnTo>
                      <a:pt x="224" y="411"/>
                    </a:lnTo>
                    <a:lnTo>
                      <a:pt x="262" y="413"/>
                    </a:lnTo>
                    <a:lnTo>
                      <a:pt x="296" y="414"/>
                    </a:lnTo>
                    <a:lnTo>
                      <a:pt x="296" y="410"/>
                    </a:lnTo>
                    <a:lnTo>
                      <a:pt x="296" y="406"/>
                    </a:lnTo>
                    <a:lnTo>
                      <a:pt x="295" y="400"/>
                    </a:lnTo>
                    <a:lnTo>
                      <a:pt x="293" y="395"/>
                    </a:lnTo>
                    <a:lnTo>
                      <a:pt x="291" y="390"/>
                    </a:lnTo>
                    <a:lnTo>
                      <a:pt x="289" y="385"/>
                    </a:lnTo>
                    <a:lnTo>
                      <a:pt x="288" y="382"/>
                    </a:lnTo>
                    <a:lnTo>
                      <a:pt x="284" y="378"/>
                    </a:lnTo>
                    <a:lnTo>
                      <a:pt x="281" y="378"/>
                    </a:lnTo>
                    <a:lnTo>
                      <a:pt x="281" y="373"/>
                    </a:lnTo>
                    <a:lnTo>
                      <a:pt x="277" y="371"/>
                    </a:lnTo>
                    <a:lnTo>
                      <a:pt x="276" y="369"/>
                    </a:lnTo>
                    <a:lnTo>
                      <a:pt x="272" y="365"/>
                    </a:lnTo>
                    <a:lnTo>
                      <a:pt x="270" y="362"/>
                    </a:lnTo>
                    <a:lnTo>
                      <a:pt x="269" y="358"/>
                    </a:lnTo>
                    <a:lnTo>
                      <a:pt x="265" y="356"/>
                    </a:lnTo>
                    <a:lnTo>
                      <a:pt x="263" y="353"/>
                    </a:lnTo>
                    <a:lnTo>
                      <a:pt x="260" y="352"/>
                    </a:lnTo>
                    <a:lnTo>
                      <a:pt x="258" y="347"/>
                    </a:lnTo>
                    <a:lnTo>
                      <a:pt x="255" y="337"/>
                    </a:lnTo>
                    <a:lnTo>
                      <a:pt x="250" y="325"/>
                    </a:lnTo>
                    <a:lnTo>
                      <a:pt x="244" y="312"/>
                    </a:lnTo>
                    <a:lnTo>
                      <a:pt x="237" y="299"/>
                    </a:lnTo>
                    <a:lnTo>
                      <a:pt x="230" y="288"/>
                    </a:lnTo>
                    <a:lnTo>
                      <a:pt x="227" y="284"/>
                    </a:lnTo>
                    <a:lnTo>
                      <a:pt x="224" y="281"/>
                    </a:lnTo>
                    <a:lnTo>
                      <a:pt x="222" y="278"/>
                    </a:lnTo>
                    <a:lnTo>
                      <a:pt x="218" y="277"/>
                    </a:lnTo>
                    <a:lnTo>
                      <a:pt x="218" y="269"/>
                    </a:lnTo>
                    <a:lnTo>
                      <a:pt x="217" y="257"/>
                    </a:lnTo>
                    <a:lnTo>
                      <a:pt x="213" y="243"/>
                    </a:lnTo>
                    <a:lnTo>
                      <a:pt x="210" y="227"/>
                    </a:lnTo>
                    <a:lnTo>
                      <a:pt x="204" y="212"/>
                    </a:lnTo>
                    <a:lnTo>
                      <a:pt x="199" y="198"/>
                    </a:lnTo>
                    <a:lnTo>
                      <a:pt x="196" y="187"/>
                    </a:lnTo>
                    <a:lnTo>
                      <a:pt x="191" y="181"/>
                    </a:lnTo>
                    <a:lnTo>
                      <a:pt x="185" y="181"/>
                    </a:lnTo>
                    <a:lnTo>
                      <a:pt x="182" y="174"/>
                    </a:lnTo>
                    <a:lnTo>
                      <a:pt x="177" y="167"/>
                    </a:lnTo>
                    <a:lnTo>
                      <a:pt x="175" y="161"/>
                    </a:lnTo>
                    <a:lnTo>
                      <a:pt x="173" y="152"/>
                    </a:lnTo>
                    <a:lnTo>
                      <a:pt x="170" y="136"/>
                    </a:lnTo>
                    <a:lnTo>
                      <a:pt x="170" y="117"/>
                    </a:lnTo>
                    <a:lnTo>
                      <a:pt x="170" y="99"/>
                    </a:lnTo>
                    <a:lnTo>
                      <a:pt x="168" y="80"/>
                    </a:lnTo>
                    <a:lnTo>
                      <a:pt x="166" y="64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6" y="46"/>
                    </a:lnTo>
                    <a:lnTo>
                      <a:pt x="152" y="41"/>
                    </a:lnTo>
                    <a:lnTo>
                      <a:pt x="151" y="35"/>
                    </a:lnTo>
                    <a:lnTo>
                      <a:pt x="149" y="28"/>
                    </a:lnTo>
                    <a:lnTo>
                      <a:pt x="147" y="21"/>
                    </a:lnTo>
                    <a:lnTo>
                      <a:pt x="147" y="14"/>
                    </a:lnTo>
                    <a:lnTo>
                      <a:pt x="147" y="9"/>
                    </a:lnTo>
                    <a:lnTo>
                      <a:pt x="149" y="5"/>
                    </a:lnTo>
                    <a:lnTo>
                      <a:pt x="154" y="5"/>
                    </a:lnTo>
                    <a:lnTo>
                      <a:pt x="154" y="0"/>
                    </a:lnTo>
                    <a:lnTo>
                      <a:pt x="161" y="5"/>
                    </a:lnTo>
                    <a:lnTo>
                      <a:pt x="173" y="9"/>
                    </a:lnTo>
                    <a:lnTo>
                      <a:pt x="184" y="11"/>
                    </a:lnTo>
                    <a:lnTo>
                      <a:pt x="192" y="11"/>
                    </a:lnTo>
                    <a:lnTo>
                      <a:pt x="203" y="11"/>
                    </a:lnTo>
                    <a:lnTo>
                      <a:pt x="211" y="9"/>
                    </a:lnTo>
                    <a:lnTo>
                      <a:pt x="220" y="6"/>
                    </a:lnTo>
                    <a:lnTo>
                      <a:pt x="229" y="3"/>
                    </a:lnTo>
                    <a:lnTo>
                      <a:pt x="239" y="0"/>
                    </a:lnTo>
                    <a:lnTo>
                      <a:pt x="239" y="1"/>
                    </a:lnTo>
                    <a:lnTo>
                      <a:pt x="239" y="3"/>
                    </a:lnTo>
                    <a:lnTo>
                      <a:pt x="237" y="4"/>
                    </a:lnTo>
                    <a:lnTo>
                      <a:pt x="237" y="6"/>
                    </a:lnTo>
                    <a:lnTo>
                      <a:pt x="237" y="9"/>
                    </a:lnTo>
                    <a:lnTo>
                      <a:pt x="236" y="10"/>
                    </a:lnTo>
                    <a:lnTo>
                      <a:pt x="236" y="12"/>
                    </a:lnTo>
                    <a:lnTo>
                      <a:pt x="236" y="13"/>
                    </a:lnTo>
                    <a:lnTo>
                      <a:pt x="230" y="13"/>
                    </a:lnTo>
                    <a:lnTo>
                      <a:pt x="230" y="21"/>
                    </a:lnTo>
                    <a:lnTo>
                      <a:pt x="229" y="22"/>
                    </a:lnTo>
                    <a:lnTo>
                      <a:pt x="227" y="24"/>
                    </a:lnTo>
                    <a:lnTo>
                      <a:pt x="225" y="26"/>
                    </a:lnTo>
                    <a:lnTo>
                      <a:pt x="222" y="28"/>
                    </a:lnTo>
                    <a:lnTo>
                      <a:pt x="220" y="30"/>
                    </a:lnTo>
                    <a:lnTo>
                      <a:pt x="217" y="31"/>
                    </a:lnTo>
                    <a:lnTo>
                      <a:pt x="213" y="33"/>
                    </a:lnTo>
                    <a:lnTo>
                      <a:pt x="211" y="34"/>
                    </a:lnTo>
                    <a:lnTo>
                      <a:pt x="211" y="35"/>
                    </a:lnTo>
                    <a:lnTo>
                      <a:pt x="210" y="36"/>
                    </a:lnTo>
                    <a:lnTo>
                      <a:pt x="210" y="37"/>
                    </a:lnTo>
                    <a:lnTo>
                      <a:pt x="208" y="39"/>
                    </a:lnTo>
                    <a:lnTo>
                      <a:pt x="208" y="40"/>
                    </a:lnTo>
                    <a:lnTo>
                      <a:pt x="208" y="41"/>
                    </a:lnTo>
                    <a:lnTo>
                      <a:pt x="206" y="42"/>
                    </a:lnTo>
                    <a:lnTo>
                      <a:pt x="206" y="43"/>
                    </a:lnTo>
                    <a:lnTo>
                      <a:pt x="204" y="45"/>
                    </a:lnTo>
                    <a:lnTo>
                      <a:pt x="201" y="46"/>
                    </a:lnTo>
                    <a:lnTo>
                      <a:pt x="199" y="47"/>
                    </a:lnTo>
                    <a:lnTo>
                      <a:pt x="197" y="50"/>
                    </a:lnTo>
                    <a:lnTo>
                      <a:pt x="194" y="57"/>
                    </a:lnTo>
                    <a:lnTo>
                      <a:pt x="192" y="65"/>
                    </a:lnTo>
                    <a:lnTo>
                      <a:pt x="192" y="87"/>
                    </a:lnTo>
                    <a:lnTo>
                      <a:pt x="194" y="112"/>
                    </a:lnTo>
                    <a:lnTo>
                      <a:pt x="201" y="137"/>
                    </a:lnTo>
                    <a:lnTo>
                      <a:pt x="208" y="159"/>
                    </a:lnTo>
                    <a:lnTo>
                      <a:pt x="211" y="167"/>
                    </a:lnTo>
                    <a:lnTo>
                      <a:pt x="215" y="174"/>
                    </a:lnTo>
                    <a:lnTo>
                      <a:pt x="218" y="178"/>
                    </a:lnTo>
                    <a:lnTo>
                      <a:pt x="224" y="181"/>
                    </a:lnTo>
                    <a:lnTo>
                      <a:pt x="224" y="183"/>
                    </a:lnTo>
                    <a:lnTo>
                      <a:pt x="224" y="185"/>
                    </a:lnTo>
                    <a:lnTo>
                      <a:pt x="227" y="188"/>
                    </a:lnTo>
                    <a:lnTo>
                      <a:pt x="232" y="191"/>
                    </a:lnTo>
                    <a:lnTo>
                      <a:pt x="237" y="196"/>
                    </a:lnTo>
                    <a:lnTo>
                      <a:pt x="241" y="199"/>
                    </a:lnTo>
                    <a:lnTo>
                      <a:pt x="246" y="202"/>
                    </a:lnTo>
                    <a:lnTo>
                      <a:pt x="251" y="204"/>
                    </a:lnTo>
                    <a:lnTo>
                      <a:pt x="255" y="207"/>
                    </a:lnTo>
                    <a:lnTo>
                      <a:pt x="260" y="209"/>
                    </a:lnTo>
                    <a:lnTo>
                      <a:pt x="260" y="214"/>
                    </a:lnTo>
                    <a:lnTo>
                      <a:pt x="262" y="223"/>
                    </a:lnTo>
                    <a:lnTo>
                      <a:pt x="263" y="235"/>
                    </a:lnTo>
                    <a:lnTo>
                      <a:pt x="265" y="249"/>
                    </a:lnTo>
                    <a:lnTo>
                      <a:pt x="267" y="261"/>
                    </a:lnTo>
                    <a:lnTo>
                      <a:pt x="269" y="272"/>
                    </a:lnTo>
                    <a:lnTo>
                      <a:pt x="270" y="279"/>
                    </a:lnTo>
                    <a:lnTo>
                      <a:pt x="272" y="283"/>
                    </a:lnTo>
                    <a:lnTo>
                      <a:pt x="272" y="288"/>
                    </a:lnTo>
                    <a:lnTo>
                      <a:pt x="276" y="293"/>
                    </a:lnTo>
                    <a:lnTo>
                      <a:pt x="277" y="297"/>
                    </a:lnTo>
                    <a:lnTo>
                      <a:pt x="281" y="302"/>
                    </a:lnTo>
                    <a:lnTo>
                      <a:pt x="284" y="307"/>
                    </a:lnTo>
                    <a:lnTo>
                      <a:pt x="286" y="312"/>
                    </a:lnTo>
                    <a:lnTo>
                      <a:pt x="288" y="316"/>
                    </a:lnTo>
                    <a:lnTo>
                      <a:pt x="289" y="322"/>
                    </a:lnTo>
                    <a:lnTo>
                      <a:pt x="291" y="323"/>
                    </a:lnTo>
                    <a:lnTo>
                      <a:pt x="295" y="327"/>
                    </a:lnTo>
                    <a:lnTo>
                      <a:pt x="300" y="333"/>
                    </a:lnTo>
                    <a:lnTo>
                      <a:pt x="305" y="340"/>
                    </a:lnTo>
                    <a:lnTo>
                      <a:pt x="309" y="347"/>
                    </a:lnTo>
                    <a:lnTo>
                      <a:pt x="314" y="355"/>
                    </a:lnTo>
                    <a:lnTo>
                      <a:pt x="316" y="359"/>
                    </a:lnTo>
                    <a:lnTo>
                      <a:pt x="317" y="362"/>
                    </a:lnTo>
                    <a:lnTo>
                      <a:pt x="319" y="363"/>
                    </a:lnTo>
                    <a:lnTo>
                      <a:pt x="321" y="364"/>
                    </a:lnTo>
                    <a:lnTo>
                      <a:pt x="324" y="365"/>
                    </a:lnTo>
                    <a:lnTo>
                      <a:pt x="326" y="368"/>
                    </a:lnTo>
                    <a:lnTo>
                      <a:pt x="329" y="370"/>
                    </a:lnTo>
                    <a:lnTo>
                      <a:pt x="333" y="372"/>
                    </a:lnTo>
                    <a:lnTo>
                      <a:pt x="336" y="375"/>
                    </a:lnTo>
                    <a:lnTo>
                      <a:pt x="340" y="37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4" name="Freeform 37">
                <a:extLst>
                  <a:ext uri="{FF2B5EF4-FFF2-40B4-BE49-F238E27FC236}">
                    <a16:creationId xmlns:a16="http://schemas.microsoft.com/office/drawing/2014/main" id="{D26C9D59-863E-C547-9E1C-B34D0D391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835" y="5187016"/>
                <a:ext cx="3411" cy="35368"/>
              </a:xfrm>
              <a:custGeom>
                <a:avLst/>
                <a:gdLst>
                  <a:gd name="T0" fmla="*/ 0 w 4"/>
                  <a:gd name="T1" fmla="*/ 0 h 22"/>
                  <a:gd name="T2" fmla="*/ 0 w 4"/>
                  <a:gd name="T3" fmla="*/ 0 h 22"/>
                  <a:gd name="T4" fmla="*/ 0 w 4"/>
                  <a:gd name="T5" fmla="*/ 0 h 22"/>
                  <a:gd name="T6" fmla="*/ 0 w 4"/>
                  <a:gd name="T7" fmla="*/ 0 h 22"/>
                  <a:gd name="T8" fmla="*/ 2147483647 w 4"/>
                  <a:gd name="T9" fmla="*/ 2147483647 h 22"/>
                  <a:gd name="T10" fmla="*/ 2147483647 w 4"/>
                  <a:gd name="T11" fmla="*/ 2147483647 h 22"/>
                  <a:gd name="T12" fmla="*/ 2147483647 w 4"/>
                  <a:gd name="T13" fmla="*/ 2147483647 h 22"/>
                  <a:gd name="T14" fmla="*/ 2147483647 w 4"/>
                  <a:gd name="T15" fmla="*/ 2147483647 h 22"/>
                  <a:gd name="T16" fmla="*/ 2147483647 w 4"/>
                  <a:gd name="T17" fmla="*/ 2147483647 h 22"/>
                  <a:gd name="T18" fmla="*/ 2147483647 w 4"/>
                  <a:gd name="T19" fmla="*/ 2147483647 h 22"/>
                  <a:gd name="T20" fmla="*/ 2147483647 w 4"/>
                  <a:gd name="T21" fmla="*/ 2147483647 h 22"/>
                  <a:gd name="T22" fmla="*/ 2147483647 w 4"/>
                  <a:gd name="T23" fmla="*/ 2147483647 h 22"/>
                  <a:gd name="T24" fmla="*/ 2147483647 w 4"/>
                  <a:gd name="T25" fmla="*/ 2147483647 h 22"/>
                  <a:gd name="T26" fmla="*/ 2147483647 w 4"/>
                  <a:gd name="T27" fmla="*/ 2147483647 h 22"/>
                  <a:gd name="T28" fmla="*/ 2147483647 w 4"/>
                  <a:gd name="T29" fmla="*/ 2147483647 h 22"/>
                  <a:gd name="T30" fmla="*/ 2147483647 w 4"/>
                  <a:gd name="T31" fmla="*/ 2147483647 h 22"/>
                  <a:gd name="T32" fmla="*/ 2147483647 w 4"/>
                  <a:gd name="T33" fmla="*/ 2147483647 h 22"/>
                  <a:gd name="T34" fmla="*/ 2147483647 w 4"/>
                  <a:gd name="T35" fmla="*/ 2147483647 h 22"/>
                  <a:gd name="T36" fmla="*/ 2147483647 w 4"/>
                  <a:gd name="T37" fmla="*/ 2147483647 h 22"/>
                  <a:gd name="T38" fmla="*/ 2147483647 w 4"/>
                  <a:gd name="T39" fmla="*/ 2147483647 h 22"/>
                  <a:gd name="T40" fmla="*/ 0 w 4"/>
                  <a:gd name="T41" fmla="*/ 2147483647 h 22"/>
                  <a:gd name="T42" fmla="*/ 0 w 4"/>
                  <a:gd name="T43" fmla="*/ 2147483647 h 22"/>
                  <a:gd name="T44" fmla="*/ 0 w 4"/>
                  <a:gd name="T45" fmla="*/ 2147483647 h 22"/>
                  <a:gd name="T46" fmla="*/ 0 w 4"/>
                  <a:gd name="T47" fmla="*/ 2147483647 h 22"/>
                  <a:gd name="T48" fmla="*/ 0 w 4"/>
                  <a:gd name="T49" fmla="*/ 0 h 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2">
                    <a:moveTo>
                      <a:pt x="0" y="0"/>
                    </a:moveTo>
                    <a:lnTo>
                      <a:pt x="0" y="0"/>
                    </a:lnTo>
                    <a:lnTo>
                      <a:pt x="2" y="1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4" y="14"/>
                    </a:lnTo>
                    <a:lnTo>
                      <a:pt x="4" y="16"/>
                    </a:lnTo>
                    <a:lnTo>
                      <a:pt x="4" y="19"/>
                    </a:lnTo>
                    <a:lnTo>
                      <a:pt x="4" y="22"/>
                    </a:lnTo>
                    <a:lnTo>
                      <a:pt x="4" y="19"/>
                    </a:lnTo>
                    <a:lnTo>
                      <a:pt x="2" y="16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5" name="Freeform 38">
                <a:extLst>
                  <a:ext uri="{FF2B5EF4-FFF2-40B4-BE49-F238E27FC236}">
                    <a16:creationId xmlns:a16="http://schemas.microsoft.com/office/drawing/2014/main" id="{7898C9A2-1387-A24C-AA4D-AF007176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6094" y="5158721"/>
                <a:ext cx="777532" cy="1068106"/>
              </a:xfrm>
              <a:custGeom>
                <a:avLst/>
                <a:gdLst>
                  <a:gd name="T0" fmla="*/ 2147483647 w 455"/>
                  <a:gd name="T1" fmla="*/ 2147483647 h 603"/>
                  <a:gd name="T2" fmla="*/ 2147483647 w 455"/>
                  <a:gd name="T3" fmla="*/ 2147483647 h 603"/>
                  <a:gd name="T4" fmla="*/ 2147483647 w 455"/>
                  <a:gd name="T5" fmla="*/ 2147483647 h 603"/>
                  <a:gd name="T6" fmla="*/ 2147483647 w 455"/>
                  <a:gd name="T7" fmla="*/ 2147483647 h 603"/>
                  <a:gd name="T8" fmla="*/ 2147483647 w 455"/>
                  <a:gd name="T9" fmla="*/ 2147483647 h 603"/>
                  <a:gd name="T10" fmla="*/ 2147483647 w 455"/>
                  <a:gd name="T11" fmla="*/ 2147483647 h 603"/>
                  <a:gd name="T12" fmla="*/ 2147483647 w 455"/>
                  <a:gd name="T13" fmla="*/ 2147483647 h 603"/>
                  <a:gd name="T14" fmla="*/ 2147483647 w 455"/>
                  <a:gd name="T15" fmla="*/ 2147483647 h 603"/>
                  <a:gd name="T16" fmla="*/ 2147483647 w 455"/>
                  <a:gd name="T17" fmla="*/ 2147483647 h 603"/>
                  <a:gd name="T18" fmla="*/ 2147483647 w 455"/>
                  <a:gd name="T19" fmla="*/ 2147483647 h 603"/>
                  <a:gd name="T20" fmla="*/ 2147483647 w 455"/>
                  <a:gd name="T21" fmla="*/ 2147483647 h 603"/>
                  <a:gd name="T22" fmla="*/ 2147483647 w 455"/>
                  <a:gd name="T23" fmla="*/ 2147483647 h 603"/>
                  <a:gd name="T24" fmla="*/ 2147483647 w 455"/>
                  <a:gd name="T25" fmla="*/ 2147483647 h 603"/>
                  <a:gd name="T26" fmla="*/ 2147483647 w 455"/>
                  <a:gd name="T27" fmla="*/ 2147483647 h 603"/>
                  <a:gd name="T28" fmla="*/ 2147483647 w 455"/>
                  <a:gd name="T29" fmla="*/ 2147483647 h 603"/>
                  <a:gd name="T30" fmla="*/ 2147483647 w 455"/>
                  <a:gd name="T31" fmla="*/ 2147483647 h 603"/>
                  <a:gd name="T32" fmla="*/ 2147483647 w 455"/>
                  <a:gd name="T33" fmla="*/ 2147483647 h 603"/>
                  <a:gd name="T34" fmla="*/ 2147483647 w 455"/>
                  <a:gd name="T35" fmla="*/ 2147483647 h 603"/>
                  <a:gd name="T36" fmla="*/ 2147483647 w 455"/>
                  <a:gd name="T37" fmla="*/ 2147483647 h 603"/>
                  <a:gd name="T38" fmla="*/ 2147483647 w 455"/>
                  <a:gd name="T39" fmla="*/ 2147483647 h 603"/>
                  <a:gd name="T40" fmla="*/ 2147483647 w 455"/>
                  <a:gd name="T41" fmla="*/ 2147483647 h 603"/>
                  <a:gd name="T42" fmla="*/ 2147483647 w 455"/>
                  <a:gd name="T43" fmla="*/ 2147483647 h 603"/>
                  <a:gd name="T44" fmla="*/ 2147483647 w 455"/>
                  <a:gd name="T45" fmla="*/ 2147483647 h 603"/>
                  <a:gd name="T46" fmla="*/ 2147483647 w 455"/>
                  <a:gd name="T47" fmla="*/ 2147483647 h 603"/>
                  <a:gd name="T48" fmla="*/ 2147483647 w 455"/>
                  <a:gd name="T49" fmla="*/ 2147483647 h 603"/>
                  <a:gd name="T50" fmla="*/ 2147483647 w 455"/>
                  <a:gd name="T51" fmla="*/ 2147483647 h 603"/>
                  <a:gd name="T52" fmla="*/ 2147483647 w 455"/>
                  <a:gd name="T53" fmla="*/ 2147483647 h 603"/>
                  <a:gd name="T54" fmla="*/ 2147483647 w 455"/>
                  <a:gd name="T55" fmla="*/ 2147483647 h 603"/>
                  <a:gd name="T56" fmla="*/ 2147483647 w 455"/>
                  <a:gd name="T57" fmla="*/ 2147483647 h 603"/>
                  <a:gd name="T58" fmla="*/ 2147483647 w 455"/>
                  <a:gd name="T59" fmla="*/ 2147483647 h 603"/>
                  <a:gd name="T60" fmla="*/ 2147483647 w 455"/>
                  <a:gd name="T61" fmla="*/ 2147483647 h 603"/>
                  <a:gd name="T62" fmla="*/ 2147483647 w 455"/>
                  <a:gd name="T63" fmla="*/ 2147483647 h 603"/>
                  <a:gd name="T64" fmla="*/ 2147483647 w 455"/>
                  <a:gd name="T65" fmla="*/ 2147483647 h 603"/>
                  <a:gd name="T66" fmla="*/ 2147483647 w 455"/>
                  <a:gd name="T67" fmla="*/ 2147483647 h 603"/>
                  <a:gd name="T68" fmla="*/ 2147483647 w 455"/>
                  <a:gd name="T69" fmla="*/ 2147483647 h 603"/>
                  <a:gd name="T70" fmla="*/ 2147483647 w 455"/>
                  <a:gd name="T71" fmla="*/ 2147483647 h 603"/>
                  <a:gd name="T72" fmla="*/ 2147483647 w 455"/>
                  <a:gd name="T73" fmla="*/ 2147483647 h 603"/>
                  <a:gd name="T74" fmla="*/ 2147483647 w 455"/>
                  <a:gd name="T75" fmla="*/ 2147483647 h 603"/>
                  <a:gd name="T76" fmla="*/ 2147483647 w 455"/>
                  <a:gd name="T77" fmla="*/ 2147483647 h 603"/>
                  <a:gd name="T78" fmla="*/ 2147483647 w 455"/>
                  <a:gd name="T79" fmla="*/ 2147483647 h 603"/>
                  <a:gd name="T80" fmla="*/ 2147483647 w 455"/>
                  <a:gd name="T81" fmla="*/ 2147483647 h 603"/>
                  <a:gd name="T82" fmla="*/ 2147483647 w 455"/>
                  <a:gd name="T83" fmla="*/ 2147483647 h 603"/>
                  <a:gd name="T84" fmla="*/ 2147483647 w 455"/>
                  <a:gd name="T85" fmla="*/ 2147483647 h 603"/>
                  <a:gd name="T86" fmla="*/ 2147483647 w 455"/>
                  <a:gd name="T87" fmla="*/ 2147483647 h 603"/>
                  <a:gd name="T88" fmla="*/ 2147483647 w 455"/>
                  <a:gd name="T89" fmla="*/ 2147483647 h 603"/>
                  <a:gd name="T90" fmla="*/ 2147483647 w 455"/>
                  <a:gd name="T91" fmla="*/ 2147483647 h 603"/>
                  <a:gd name="T92" fmla="*/ 2147483647 w 455"/>
                  <a:gd name="T93" fmla="*/ 2147483647 h 603"/>
                  <a:gd name="T94" fmla="*/ 2147483647 w 455"/>
                  <a:gd name="T95" fmla="*/ 2147483647 h 603"/>
                  <a:gd name="T96" fmla="*/ 2147483647 w 455"/>
                  <a:gd name="T97" fmla="*/ 2147483647 h 603"/>
                  <a:gd name="T98" fmla="*/ 2147483647 w 455"/>
                  <a:gd name="T99" fmla="*/ 2147483647 h 603"/>
                  <a:gd name="T100" fmla="*/ 2147483647 w 455"/>
                  <a:gd name="T101" fmla="*/ 2147483647 h 603"/>
                  <a:gd name="T102" fmla="*/ 2147483647 w 455"/>
                  <a:gd name="T103" fmla="*/ 2147483647 h 603"/>
                  <a:gd name="T104" fmla="*/ 2147483647 w 455"/>
                  <a:gd name="T105" fmla="*/ 2147483647 h 603"/>
                  <a:gd name="T106" fmla="*/ 2147483647 w 455"/>
                  <a:gd name="T107" fmla="*/ 2147483647 h 603"/>
                  <a:gd name="T108" fmla="*/ 2147483647 w 455"/>
                  <a:gd name="T109" fmla="*/ 2147483647 h 60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55" h="603">
                    <a:moveTo>
                      <a:pt x="61" y="588"/>
                    </a:moveTo>
                    <a:lnTo>
                      <a:pt x="52" y="591"/>
                    </a:lnTo>
                    <a:lnTo>
                      <a:pt x="45" y="592"/>
                    </a:lnTo>
                    <a:lnTo>
                      <a:pt x="38" y="594"/>
                    </a:lnTo>
                    <a:lnTo>
                      <a:pt x="29" y="595"/>
                    </a:lnTo>
                    <a:lnTo>
                      <a:pt x="22" y="597"/>
                    </a:lnTo>
                    <a:lnTo>
                      <a:pt x="16" y="599"/>
                    </a:lnTo>
                    <a:lnTo>
                      <a:pt x="9" y="600"/>
                    </a:lnTo>
                    <a:lnTo>
                      <a:pt x="0" y="603"/>
                    </a:lnTo>
                    <a:lnTo>
                      <a:pt x="0" y="592"/>
                    </a:lnTo>
                    <a:lnTo>
                      <a:pt x="2" y="581"/>
                    </a:lnTo>
                    <a:lnTo>
                      <a:pt x="5" y="570"/>
                    </a:lnTo>
                    <a:lnTo>
                      <a:pt x="10" y="559"/>
                    </a:lnTo>
                    <a:lnTo>
                      <a:pt x="14" y="549"/>
                    </a:lnTo>
                    <a:lnTo>
                      <a:pt x="19" y="538"/>
                    </a:lnTo>
                    <a:lnTo>
                      <a:pt x="21" y="526"/>
                    </a:lnTo>
                    <a:lnTo>
                      <a:pt x="22" y="516"/>
                    </a:lnTo>
                    <a:lnTo>
                      <a:pt x="24" y="502"/>
                    </a:lnTo>
                    <a:lnTo>
                      <a:pt x="28" y="491"/>
                    </a:lnTo>
                    <a:lnTo>
                      <a:pt x="33" y="479"/>
                    </a:lnTo>
                    <a:lnTo>
                      <a:pt x="38" y="468"/>
                    </a:lnTo>
                    <a:lnTo>
                      <a:pt x="45" y="456"/>
                    </a:lnTo>
                    <a:lnTo>
                      <a:pt x="49" y="445"/>
                    </a:lnTo>
                    <a:lnTo>
                      <a:pt x="52" y="433"/>
                    </a:lnTo>
                    <a:lnTo>
                      <a:pt x="52" y="421"/>
                    </a:lnTo>
                    <a:lnTo>
                      <a:pt x="52" y="419"/>
                    </a:lnTo>
                    <a:lnTo>
                      <a:pt x="52" y="418"/>
                    </a:lnTo>
                    <a:lnTo>
                      <a:pt x="52" y="417"/>
                    </a:lnTo>
                    <a:lnTo>
                      <a:pt x="54" y="415"/>
                    </a:lnTo>
                    <a:lnTo>
                      <a:pt x="55" y="414"/>
                    </a:lnTo>
                    <a:lnTo>
                      <a:pt x="57" y="414"/>
                    </a:lnTo>
                    <a:lnTo>
                      <a:pt x="59" y="413"/>
                    </a:lnTo>
                    <a:lnTo>
                      <a:pt x="61" y="413"/>
                    </a:lnTo>
                    <a:lnTo>
                      <a:pt x="66" y="414"/>
                    </a:lnTo>
                    <a:lnTo>
                      <a:pt x="69" y="414"/>
                    </a:lnTo>
                    <a:lnTo>
                      <a:pt x="76" y="415"/>
                    </a:lnTo>
                    <a:lnTo>
                      <a:pt x="82" y="415"/>
                    </a:lnTo>
                    <a:lnTo>
                      <a:pt x="88" y="415"/>
                    </a:lnTo>
                    <a:lnTo>
                      <a:pt x="95" y="414"/>
                    </a:lnTo>
                    <a:lnTo>
                      <a:pt x="101" y="414"/>
                    </a:lnTo>
                    <a:lnTo>
                      <a:pt x="106" y="413"/>
                    </a:lnTo>
                    <a:lnTo>
                      <a:pt x="128" y="413"/>
                    </a:lnTo>
                    <a:lnTo>
                      <a:pt x="149" y="415"/>
                    </a:lnTo>
                    <a:lnTo>
                      <a:pt x="168" y="418"/>
                    </a:lnTo>
                    <a:lnTo>
                      <a:pt x="189" y="421"/>
                    </a:lnTo>
                    <a:lnTo>
                      <a:pt x="208" y="424"/>
                    </a:lnTo>
                    <a:lnTo>
                      <a:pt x="229" y="426"/>
                    </a:lnTo>
                    <a:lnTo>
                      <a:pt x="248" y="427"/>
                    </a:lnTo>
                    <a:lnTo>
                      <a:pt x="269" y="426"/>
                    </a:lnTo>
                    <a:lnTo>
                      <a:pt x="271" y="429"/>
                    </a:lnTo>
                    <a:lnTo>
                      <a:pt x="272" y="430"/>
                    </a:lnTo>
                    <a:lnTo>
                      <a:pt x="274" y="430"/>
                    </a:lnTo>
                    <a:lnTo>
                      <a:pt x="276" y="430"/>
                    </a:lnTo>
                    <a:lnTo>
                      <a:pt x="278" y="429"/>
                    </a:lnTo>
                    <a:lnTo>
                      <a:pt x="279" y="427"/>
                    </a:lnTo>
                    <a:lnTo>
                      <a:pt x="283" y="427"/>
                    </a:lnTo>
                    <a:lnTo>
                      <a:pt x="285" y="426"/>
                    </a:lnTo>
                    <a:lnTo>
                      <a:pt x="293" y="426"/>
                    </a:lnTo>
                    <a:lnTo>
                      <a:pt x="300" y="427"/>
                    </a:lnTo>
                    <a:lnTo>
                      <a:pt x="309" y="430"/>
                    </a:lnTo>
                    <a:lnTo>
                      <a:pt x="319" y="431"/>
                    </a:lnTo>
                    <a:lnTo>
                      <a:pt x="328" y="432"/>
                    </a:lnTo>
                    <a:lnTo>
                      <a:pt x="337" y="432"/>
                    </a:lnTo>
                    <a:lnTo>
                      <a:pt x="340" y="431"/>
                    </a:lnTo>
                    <a:lnTo>
                      <a:pt x="344" y="429"/>
                    </a:lnTo>
                    <a:lnTo>
                      <a:pt x="347" y="426"/>
                    </a:lnTo>
                    <a:lnTo>
                      <a:pt x="351" y="423"/>
                    </a:lnTo>
                    <a:lnTo>
                      <a:pt x="349" y="419"/>
                    </a:lnTo>
                    <a:lnTo>
                      <a:pt x="349" y="414"/>
                    </a:lnTo>
                    <a:lnTo>
                      <a:pt x="347" y="411"/>
                    </a:lnTo>
                    <a:lnTo>
                      <a:pt x="347" y="407"/>
                    </a:lnTo>
                    <a:lnTo>
                      <a:pt x="347" y="403"/>
                    </a:lnTo>
                    <a:lnTo>
                      <a:pt x="349" y="399"/>
                    </a:lnTo>
                    <a:lnTo>
                      <a:pt x="351" y="396"/>
                    </a:lnTo>
                    <a:lnTo>
                      <a:pt x="354" y="393"/>
                    </a:lnTo>
                    <a:lnTo>
                      <a:pt x="352" y="392"/>
                    </a:lnTo>
                    <a:lnTo>
                      <a:pt x="351" y="390"/>
                    </a:lnTo>
                    <a:lnTo>
                      <a:pt x="351" y="389"/>
                    </a:lnTo>
                    <a:lnTo>
                      <a:pt x="349" y="389"/>
                    </a:lnTo>
                    <a:lnTo>
                      <a:pt x="347" y="388"/>
                    </a:lnTo>
                    <a:lnTo>
                      <a:pt x="345" y="388"/>
                    </a:lnTo>
                    <a:lnTo>
                      <a:pt x="344" y="388"/>
                    </a:lnTo>
                    <a:lnTo>
                      <a:pt x="342" y="388"/>
                    </a:lnTo>
                    <a:lnTo>
                      <a:pt x="344" y="386"/>
                    </a:lnTo>
                    <a:lnTo>
                      <a:pt x="345" y="384"/>
                    </a:lnTo>
                    <a:lnTo>
                      <a:pt x="347" y="382"/>
                    </a:lnTo>
                    <a:lnTo>
                      <a:pt x="347" y="381"/>
                    </a:lnTo>
                    <a:lnTo>
                      <a:pt x="344" y="377"/>
                    </a:lnTo>
                    <a:lnTo>
                      <a:pt x="338" y="374"/>
                    </a:lnTo>
                    <a:lnTo>
                      <a:pt x="333" y="371"/>
                    </a:lnTo>
                    <a:lnTo>
                      <a:pt x="326" y="369"/>
                    </a:lnTo>
                    <a:lnTo>
                      <a:pt x="323" y="364"/>
                    </a:lnTo>
                    <a:lnTo>
                      <a:pt x="321" y="360"/>
                    </a:lnTo>
                    <a:lnTo>
                      <a:pt x="312" y="347"/>
                    </a:lnTo>
                    <a:lnTo>
                      <a:pt x="305" y="333"/>
                    </a:lnTo>
                    <a:lnTo>
                      <a:pt x="297" y="320"/>
                    </a:lnTo>
                    <a:lnTo>
                      <a:pt x="288" y="306"/>
                    </a:lnTo>
                    <a:lnTo>
                      <a:pt x="278" y="293"/>
                    </a:lnTo>
                    <a:lnTo>
                      <a:pt x="269" y="279"/>
                    </a:lnTo>
                    <a:lnTo>
                      <a:pt x="260" y="265"/>
                    </a:lnTo>
                    <a:lnTo>
                      <a:pt x="252" y="252"/>
                    </a:lnTo>
                    <a:lnTo>
                      <a:pt x="250" y="235"/>
                    </a:lnTo>
                    <a:lnTo>
                      <a:pt x="245" y="219"/>
                    </a:lnTo>
                    <a:lnTo>
                      <a:pt x="239" y="201"/>
                    </a:lnTo>
                    <a:lnTo>
                      <a:pt x="234" y="185"/>
                    </a:lnTo>
                    <a:lnTo>
                      <a:pt x="229" y="169"/>
                    </a:lnTo>
                    <a:lnTo>
                      <a:pt x="224" y="152"/>
                    </a:lnTo>
                    <a:lnTo>
                      <a:pt x="222" y="136"/>
                    </a:lnTo>
                    <a:lnTo>
                      <a:pt x="224" y="120"/>
                    </a:lnTo>
                    <a:lnTo>
                      <a:pt x="222" y="105"/>
                    </a:lnTo>
                    <a:lnTo>
                      <a:pt x="220" y="91"/>
                    </a:lnTo>
                    <a:lnTo>
                      <a:pt x="217" y="78"/>
                    </a:lnTo>
                    <a:lnTo>
                      <a:pt x="215" y="64"/>
                    </a:lnTo>
                    <a:lnTo>
                      <a:pt x="213" y="50"/>
                    </a:lnTo>
                    <a:lnTo>
                      <a:pt x="212" y="36"/>
                    </a:lnTo>
                    <a:lnTo>
                      <a:pt x="208" y="22"/>
                    </a:lnTo>
                    <a:lnTo>
                      <a:pt x="205" y="9"/>
                    </a:lnTo>
                    <a:lnTo>
                      <a:pt x="215" y="11"/>
                    </a:lnTo>
                    <a:lnTo>
                      <a:pt x="224" y="11"/>
                    </a:lnTo>
                    <a:lnTo>
                      <a:pt x="232" y="11"/>
                    </a:lnTo>
                    <a:lnTo>
                      <a:pt x="239" y="10"/>
                    </a:lnTo>
                    <a:lnTo>
                      <a:pt x="248" y="8"/>
                    </a:lnTo>
                    <a:lnTo>
                      <a:pt x="257" y="5"/>
                    </a:lnTo>
                    <a:lnTo>
                      <a:pt x="265" y="3"/>
                    </a:lnTo>
                    <a:lnTo>
                      <a:pt x="274" y="0"/>
                    </a:lnTo>
                    <a:lnTo>
                      <a:pt x="274" y="1"/>
                    </a:lnTo>
                    <a:lnTo>
                      <a:pt x="274" y="3"/>
                    </a:lnTo>
                    <a:lnTo>
                      <a:pt x="272" y="4"/>
                    </a:lnTo>
                    <a:lnTo>
                      <a:pt x="272" y="6"/>
                    </a:lnTo>
                    <a:lnTo>
                      <a:pt x="272" y="9"/>
                    </a:lnTo>
                    <a:lnTo>
                      <a:pt x="271" y="10"/>
                    </a:lnTo>
                    <a:lnTo>
                      <a:pt x="271" y="12"/>
                    </a:lnTo>
                    <a:lnTo>
                      <a:pt x="271" y="13"/>
                    </a:lnTo>
                    <a:lnTo>
                      <a:pt x="265" y="13"/>
                    </a:lnTo>
                    <a:lnTo>
                      <a:pt x="265" y="21"/>
                    </a:lnTo>
                    <a:lnTo>
                      <a:pt x="264" y="22"/>
                    </a:lnTo>
                    <a:lnTo>
                      <a:pt x="262" y="24"/>
                    </a:lnTo>
                    <a:lnTo>
                      <a:pt x="260" y="26"/>
                    </a:lnTo>
                    <a:lnTo>
                      <a:pt x="257" y="28"/>
                    </a:lnTo>
                    <a:lnTo>
                      <a:pt x="255" y="30"/>
                    </a:lnTo>
                    <a:lnTo>
                      <a:pt x="252" y="31"/>
                    </a:lnTo>
                    <a:lnTo>
                      <a:pt x="248" y="33"/>
                    </a:lnTo>
                    <a:lnTo>
                      <a:pt x="246" y="34"/>
                    </a:lnTo>
                    <a:lnTo>
                      <a:pt x="246" y="35"/>
                    </a:lnTo>
                    <a:lnTo>
                      <a:pt x="245" y="36"/>
                    </a:lnTo>
                    <a:lnTo>
                      <a:pt x="245" y="37"/>
                    </a:lnTo>
                    <a:lnTo>
                      <a:pt x="243" y="39"/>
                    </a:lnTo>
                    <a:lnTo>
                      <a:pt x="243" y="40"/>
                    </a:lnTo>
                    <a:lnTo>
                      <a:pt x="243" y="41"/>
                    </a:lnTo>
                    <a:lnTo>
                      <a:pt x="241" y="42"/>
                    </a:lnTo>
                    <a:lnTo>
                      <a:pt x="241" y="43"/>
                    </a:lnTo>
                    <a:lnTo>
                      <a:pt x="239" y="45"/>
                    </a:lnTo>
                    <a:lnTo>
                      <a:pt x="236" y="46"/>
                    </a:lnTo>
                    <a:lnTo>
                      <a:pt x="234" y="47"/>
                    </a:lnTo>
                    <a:lnTo>
                      <a:pt x="232" y="50"/>
                    </a:lnTo>
                    <a:lnTo>
                      <a:pt x="229" y="57"/>
                    </a:lnTo>
                    <a:lnTo>
                      <a:pt x="227" y="65"/>
                    </a:lnTo>
                    <a:lnTo>
                      <a:pt x="227" y="87"/>
                    </a:lnTo>
                    <a:lnTo>
                      <a:pt x="229" y="112"/>
                    </a:lnTo>
                    <a:lnTo>
                      <a:pt x="236" y="137"/>
                    </a:lnTo>
                    <a:lnTo>
                      <a:pt x="243" y="159"/>
                    </a:lnTo>
                    <a:lnTo>
                      <a:pt x="246" y="167"/>
                    </a:lnTo>
                    <a:lnTo>
                      <a:pt x="250" y="174"/>
                    </a:lnTo>
                    <a:lnTo>
                      <a:pt x="253" y="178"/>
                    </a:lnTo>
                    <a:lnTo>
                      <a:pt x="259" y="181"/>
                    </a:lnTo>
                    <a:lnTo>
                      <a:pt x="259" y="183"/>
                    </a:lnTo>
                    <a:lnTo>
                      <a:pt x="259" y="185"/>
                    </a:lnTo>
                    <a:lnTo>
                      <a:pt x="262" y="188"/>
                    </a:lnTo>
                    <a:lnTo>
                      <a:pt x="267" y="191"/>
                    </a:lnTo>
                    <a:lnTo>
                      <a:pt x="272" y="196"/>
                    </a:lnTo>
                    <a:lnTo>
                      <a:pt x="276" y="199"/>
                    </a:lnTo>
                    <a:lnTo>
                      <a:pt x="281" y="202"/>
                    </a:lnTo>
                    <a:lnTo>
                      <a:pt x="286" y="204"/>
                    </a:lnTo>
                    <a:lnTo>
                      <a:pt x="290" y="207"/>
                    </a:lnTo>
                    <a:lnTo>
                      <a:pt x="295" y="209"/>
                    </a:lnTo>
                    <a:lnTo>
                      <a:pt x="295" y="214"/>
                    </a:lnTo>
                    <a:lnTo>
                      <a:pt x="297" y="223"/>
                    </a:lnTo>
                    <a:lnTo>
                      <a:pt x="298" y="235"/>
                    </a:lnTo>
                    <a:lnTo>
                      <a:pt x="300" y="249"/>
                    </a:lnTo>
                    <a:lnTo>
                      <a:pt x="302" y="261"/>
                    </a:lnTo>
                    <a:lnTo>
                      <a:pt x="304" y="272"/>
                    </a:lnTo>
                    <a:lnTo>
                      <a:pt x="305" y="279"/>
                    </a:lnTo>
                    <a:lnTo>
                      <a:pt x="307" y="283"/>
                    </a:lnTo>
                    <a:lnTo>
                      <a:pt x="307" y="288"/>
                    </a:lnTo>
                    <a:lnTo>
                      <a:pt x="311" y="293"/>
                    </a:lnTo>
                    <a:lnTo>
                      <a:pt x="312" y="297"/>
                    </a:lnTo>
                    <a:lnTo>
                      <a:pt x="316" y="302"/>
                    </a:lnTo>
                    <a:lnTo>
                      <a:pt x="319" y="307"/>
                    </a:lnTo>
                    <a:lnTo>
                      <a:pt x="321" y="312"/>
                    </a:lnTo>
                    <a:lnTo>
                      <a:pt x="323" y="316"/>
                    </a:lnTo>
                    <a:lnTo>
                      <a:pt x="324" y="322"/>
                    </a:lnTo>
                    <a:lnTo>
                      <a:pt x="326" y="323"/>
                    </a:lnTo>
                    <a:lnTo>
                      <a:pt x="330" y="327"/>
                    </a:lnTo>
                    <a:lnTo>
                      <a:pt x="335" y="333"/>
                    </a:lnTo>
                    <a:lnTo>
                      <a:pt x="340" y="340"/>
                    </a:lnTo>
                    <a:lnTo>
                      <a:pt x="344" y="347"/>
                    </a:lnTo>
                    <a:lnTo>
                      <a:pt x="349" y="355"/>
                    </a:lnTo>
                    <a:lnTo>
                      <a:pt x="351" y="359"/>
                    </a:lnTo>
                    <a:lnTo>
                      <a:pt x="352" y="362"/>
                    </a:lnTo>
                    <a:lnTo>
                      <a:pt x="357" y="365"/>
                    </a:lnTo>
                    <a:lnTo>
                      <a:pt x="364" y="370"/>
                    </a:lnTo>
                    <a:lnTo>
                      <a:pt x="373" y="377"/>
                    </a:lnTo>
                    <a:lnTo>
                      <a:pt x="382" y="385"/>
                    </a:lnTo>
                    <a:lnTo>
                      <a:pt x="392" y="394"/>
                    </a:lnTo>
                    <a:lnTo>
                      <a:pt x="403" y="402"/>
                    </a:lnTo>
                    <a:lnTo>
                      <a:pt x="413" y="409"/>
                    </a:lnTo>
                    <a:lnTo>
                      <a:pt x="422" y="414"/>
                    </a:lnTo>
                    <a:lnTo>
                      <a:pt x="422" y="417"/>
                    </a:lnTo>
                    <a:lnTo>
                      <a:pt x="446" y="417"/>
                    </a:lnTo>
                    <a:lnTo>
                      <a:pt x="448" y="418"/>
                    </a:lnTo>
                    <a:lnTo>
                      <a:pt x="448" y="420"/>
                    </a:lnTo>
                    <a:lnTo>
                      <a:pt x="449" y="421"/>
                    </a:lnTo>
                    <a:lnTo>
                      <a:pt x="451" y="423"/>
                    </a:lnTo>
                    <a:lnTo>
                      <a:pt x="453" y="425"/>
                    </a:lnTo>
                    <a:lnTo>
                      <a:pt x="453" y="426"/>
                    </a:lnTo>
                    <a:lnTo>
                      <a:pt x="455" y="429"/>
                    </a:lnTo>
                    <a:lnTo>
                      <a:pt x="455" y="430"/>
                    </a:lnTo>
                    <a:lnTo>
                      <a:pt x="451" y="432"/>
                    </a:lnTo>
                    <a:lnTo>
                      <a:pt x="446" y="435"/>
                    </a:lnTo>
                    <a:lnTo>
                      <a:pt x="444" y="435"/>
                    </a:lnTo>
                    <a:lnTo>
                      <a:pt x="442" y="435"/>
                    </a:lnTo>
                    <a:lnTo>
                      <a:pt x="441" y="435"/>
                    </a:lnTo>
                    <a:lnTo>
                      <a:pt x="439" y="436"/>
                    </a:lnTo>
                    <a:lnTo>
                      <a:pt x="439" y="437"/>
                    </a:lnTo>
                    <a:lnTo>
                      <a:pt x="432" y="437"/>
                    </a:lnTo>
                    <a:lnTo>
                      <a:pt x="425" y="438"/>
                    </a:lnTo>
                    <a:lnTo>
                      <a:pt x="418" y="439"/>
                    </a:lnTo>
                    <a:lnTo>
                      <a:pt x="410" y="442"/>
                    </a:lnTo>
                    <a:lnTo>
                      <a:pt x="403" y="443"/>
                    </a:lnTo>
                    <a:lnTo>
                      <a:pt x="394" y="444"/>
                    </a:lnTo>
                    <a:lnTo>
                      <a:pt x="387" y="445"/>
                    </a:lnTo>
                    <a:lnTo>
                      <a:pt x="382" y="445"/>
                    </a:lnTo>
                    <a:lnTo>
                      <a:pt x="368" y="452"/>
                    </a:lnTo>
                    <a:lnTo>
                      <a:pt x="368" y="479"/>
                    </a:lnTo>
                    <a:lnTo>
                      <a:pt x="361" y="484"/>
                    </a:lnTo>
                    <a:lnTo>
                      <a:pt x="342" y="483"/>
                    </a:lnTo>
                    <a:lnTo>
                      <a:pt x="323" y="481"/>
                    </a:lnTo>
                    <a:lnTo>
                      <a:pt x="304" y="477"/>
                    </a:lnTo>
                    <a:lnTo>
                      <a:pt x="285" y="473"/>
                    </a:lnTo>
                    <a:lnTo>
                      <a:pt x="265" y="470"/>
                    </a:lnTo>
                    <a:lnTo>
                      <a:pt x="246" y="467"/>
                    </a:lnTo>
                    <a:lnTo>
                      <a:pt x="227" y="463"/>
                    </a:lnTo>
                    <a:lnTo>
                      <a:pt x="208" y="463"/>
                    </a:lnTo>
                    <a:lnTo>
                      <a:pt x="217" y="468"/>
                    </a:lnTo>
                    <a:lnTo>
                      <a:pt x="220" y="469"/>
                    </a:lnTo>
                    <a:lnTo>
                      <a:pt x="224" y="470"/>
                    </a:lnTo>
                    <a:lnTo>
                      <a:pt x="227" y="472"/>
                    </a:lnTo>
                    <a:lnTo>
                      <a:pt x="231" y="474"/>
                    </a:lnTo>
                    <a:lnTo>
                      <a:pt x="234" y="476"/>
                    </a:lnTo>
                    <a:lnTo>
                      <a:pt x="238" y="479"/>
                    </a:lnTo>
                    <a:lnTo>
                      <a:pt x="239" y="481"/>
                    </a:lnTo>
                    <a:lnTo>
                      <a:pt x="241" y="481"/>
                    </a:lnTo>
                    <a:lnTo>
                      <a:pt x="241" y="483"/>
                    </a:lnTo>
                    <a:lnTo>
                      <a:pt x="243" y="485"/>
                    </a:lnTo>
                    <a:lnTo>
                      <a:pt x="243" y="486"/>
                    </a:lnTo>
                    <a:lnTo>
                      <a:pt x="243" y="488"/>
                    </a:lnTo>
                    <a:lnTo>
                      <a:pt x="245" y="491"/>
                    </a:lnTo>
                    <a:lnTo>
                      <a:pt x="245" y="493"/>
                    </a:lnTo>
                    <a:lnTo>
                      <a:pt x="246" y="495"/>
                    </a:lnTo>
                    <a:lnTo>
                      <a:pt x="246" y="496"/>
                    </a:lnTo>
                    <a:lnTo>
                      <a:pt x="232" y="496"/>
                    </a:lnTo>
                    <a:lnTo>
                      <a:pt x="219" y="494"/>
                    </a:lnTo>
                    <a:lnTo>
                      <a:pt x="205" y="492"/>
                    </a:lnTo>
                    <a:lnTo>
                      <a:pt x="193" y="488"/>
                    </a:lnTo>
                    <a:lnTo>
                      <a:pt x="179" y="486"/>
                    </a:lnTo>
                    <a:lnTo>
                      <a:pt x="167" y="484"/>
                    </a:lnTo>
                    <a:lnTo>
                      <a:pt x="153" y="484"/>
                    </a:lnTo>
                    <a:lnTo>
                      <a:pt x="139" y="486"/>
                    </a:lnTo>
                    <a:lnTo>
                      <a:pt x="142" y="486"/>
                    </a:lnTo>
                    <a:lnTo>
                      <a:pt x="144" y="487"/>
                    </a:lnTo>
                    <a:lnTo>
                      <a:pt x="144" y="488"/>
                    </a:lnTo>
                    <a:lnTo>
                      <a:pt x="144" y="489"/>
                    </a:lnTo>
                    <a:lnTo>
                      <a:pt x="144" y="491"/>
                    </a:lnTo>
                    <a:lnTo>
                      <a:pt x="144" y="492"/>
                    </a:lnTo>
                    <a:lnTo>
                      <a:pt x="144" y="493"/>
                    </a:lnTo>
                    <a:lnTo>
                      <a:pt x="144" y="494"/>
                    </a:lnTo>
                    <a:lnTo>
                      <a:pt x="147" y="494"/>
                    </a:lnTo>
                    <a:lnTo>
                      <a:pt x="147" y="495"/>
                    </a:lnTo>
                    <a:lnTo>
                      <a:pt x="147" y="497"/>
                    </a:lnTo>
                    <a:lnTo>
                      <a:pt x="149" y="498"/>
                    </a:lnTo>
                    <a:lnTo>
                      <a:pt x="149" y="500"/>
                    </a:lnTo>
                    <a:lnTo>
                      <a:pt x="151" y="502"/>
                    </a:lnTo>
                    <a:lnTo>
                      <a:pt x="151" y="504"/>
                    </a:lnTo>
                    <a:lnTo>
                      <a:pt x="151" y="506"/>
                    </a:lnTo>
                    <a:lnTo>
                      <a:pt x="151" y="507"/>
                    </a:lnTo>
                    <a:lnTo>
                      <a:pt x="144" y="509"/>
                    </a:lnTo>
                    <a:lnTo>
                      <a:pt x="142" y="510"/>
                    </a:lnTo>
                    <a:lnTo>
                      <a:pt x="142" y="511"/>
                    </a:lnTo>
                    <a:lnTo>
                      <a:pt x="142" y="512"/>
                    </a:lnTo>
                    <a:lnTo>
                      <a:pt x="141" y="513"/>
                    </a:lnTo>
                    <a:lnTo>
                      <a:pt x="141" y="514"/>
                    </a:lnTo>
                    <a:lnTo>
                      <a:pt x="139" y="516"/>
                    </a:lnTo>
                    <a:lnTo>
                      <a:pt x="139" y="517"/>
                    </a:lnTo>
                    <a:lnTo>
                      <a:pt x="134" y="518"/>
                    </a:lnTo>
                    <a:lnTo>
                      <a:pt x="128" y="521"/>
                    </a:lnTo>
                    <a:lnTo>
                      <a:pt x="123" y="524"/>
                    </a:lnTo>
                    <a:lnTo>
                      <a:pt x="118" y="529"/>
                    </a:lnTo>
                    <a:lnTo>
                      <a:pt x="113" y="533"/>
                    </a:lnTo>
                    <a:lnTo>
                      <a:pt x="109" y="536"/>
                    </a:lnTo>
                    <a:lnTo>
                      <a:pt x="106" y="539"/>
                    </a:lnTo>
                    <a:lnTo>
                      <a:pt x="102" y="541"/>
                    </a:lnTo>
                    <a:lnTo>
                      <a:pt x="101" y="545"/>
                    </a:lnTo>
                    <a:lnTo>
                      <a:pt x="99" y="549"/>
                    </a:lnTo>
                    <a:lnTo>
                      <a:pt x="95" y="555"/>
                    </a:lnTo>
                    <a:lnTo>
                      <a:pt x="92" y="559"/>
                    </a:lnTo>
                    <a:lnTo>
                      <a:pt x="88" y="564"/>
                    </a:lnTo>
                    <a:lnTo>
                      <a:pt x="85" y="569"/>
                    </a:lnTo>
                    <a:lnTo>
                      <a:pt x="83" y="574"/>
                    </a:lnTo>
                    <a:lnTo>
                      <a:pt x="82" y="579"/>
                    </a:lnTo>
                    <a:lnTo>
                      <a:pt x="80" y="579"/>
                    </a:lnTo>
                    <a:lnTo>
                      <a:pt x="78" y="580"/>
                    </a:lnTo>
                    <a:lnTo>
                      <a:pt x="75" y="581"/>
                    </a:lnTo>
                    <a:lnTo>
                      <a:pt x="71" y="581"/>
                    </a:lnTo>
                    <a:lnTo>
                      <a:pt x="69" y="582"/>
                    </a:lnTo>
                    <a:lnTo>
                      <a:pt x="68" y="583"/>
                    </a:lnTo>
                    <a:lnTo>
                      <a:pt x="66" y="584"/>
                    </a:lnTo>
                    <a:lnTo>
                      <a:pt x="66" y="586"/>
                    </a:lnTo>
                    <a:lnTo>
                      <a:pt x="64" y="586"/>
                    </a:lnTo>
                    <a:lnTo>
                      <a:pt x="64" y="587"/>
                    </a:lnTo>
                    <a:lnTo>
                      <a:pt x="62" y="587"/>
                    </a:lnTo>
                    <a:lnTo>
                      <a:pt x="61" y="588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6" name="Freeform 39">
                <a:extLst>
                  <a:ext uri="{FF2B5EF4-FFF2-40B4-BE49-F238E27FC236}">
                    <a16:creationId xmlns:a16="http://schemas.microsoft.com/office/drawing/2014/main" id="{9735F458-077F-B545-A31C-553FA08F3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8732" y="5165795"/>
                <a:ext cx="40923" cy="14147"/>
              </a:xfrm>
              <a:custGeom>
                <a:avLst/>
                <a:gdLst>
                  <a:gd name="T0" fmla="*/ 2147483647 w 24"/>
                  <a:gd name="T1" fmla="*/ 0 h 9"/>
                  <a:gd name="T2" fmla="*/ 2147483647 w 24"/>
                  <a:gd name="T3" fmla="*/ 2147483647 h 9"/>
                  <a:gd name="T4" fmla="*/ 2147483647 w 24"/>
                  <a:gd name="T5" fmla="*/ 2147483647 h 9"/>
                  <a:gd name="T6" fmla="*/ 2147483647 w 24"/>
                  <a:gd name="T7" fmla="*/ 2147483647 h 9"/>
                  <a:gd name="T8" fmla="*/ 2147483647 w 24"/>
                  <a:gd name="T9" fmla="*/ 2147483647 h 9"/>
                  <a:gd name="T10" fmla="*/ 2147483647 w 24"/>
                  <a:gd name="T11" fmla="*/ 2147483647 h 9"/>
                  <a:gd name="T12" fmla="*/ 2147483647 w 24"/>
                  <a:gd name="T13" fmla="*/ 2147483647 h 9"/>
                  <a:gd name="T14" fmla="*/ 2147483647 w 24"/>
                  <a:gd name="T15" fmla="*/ 2147483647 h 9"/>
                  <a:gd name="T16" fmla="*/ 2147483647 w 24"/>
                  <a:gd name="T17" fmla="*/ 2147483647 h 9"/>
                  <a:gd name="T18" fmla="*/ 2147483647 w 24"/>
                  <a:gd name="T19" fmla="*/ 2147483647 h 9"/>
                  <a:gd name="T20" fmla="*/ 2147483647 w 24"/>
                  <a:gd name="T21" fmla="*/ 2147483647 h 9"/>
                  <a:gd name="T22" fmla="*/ 2147483647 w 24"/>
                  <a:gd name="T23" fmla="*/ 2147483647 h 9"/>
                  <a:gd name="T24" fmla="*/ 2147483647 w 24"/>
                  <a:gd name="T25" fmla="*/ 2147483647 h 9"/>
                  <a:gd name="T26" fmla="*/ 2147483647 w 24"/>
                  <a:gd name="T27" fmla="*/ 2147483647 h 9"/>
                  <a:gd name="T28" fmla="*/ 2147483647 w 24"/>
                  <a:gd name="T29" fmla="*/ 2147483647 h 9"/>
                  <a:gd name="T30" fmla="*/ 2147483647 w 24"/>
                  <a:gd name="T31" fmla="*/ 2147483647 h 9"/>
                  <a:gd name="T32" fmla="*/ 0 w 24"/>
                  <a:gd name="T33" fmla="*/ 2147483647 h 9"/>
                  <a:gd name="T34" fmla="*/ 2147483647 w 24"/>
                  <a:gd name="T35" fmla="*/ 2147483647 h 9"/>
                  <a:gd name="T36" fmla="*/ 2147483647 w 24"/>
                  <a:gd name="T37" fmla="*/ 2147483647 h 9"/>
                  <a:gd name="T38" fmla="*/ 2147483647 w 24"/>
                  <a:gd name="T39" fmla="*/ 2147483647 h 9"/>
                  <a:gd name="T40" fmla="*/ 2147483647 w 24"/>
                  <a:gd name="T41" fmla="*/ 2147483647 h 9"/>
                  <a:gd name="T42" fmla="*/ 2147483647 w 24"/>
                  <a:gd name="T43" fmla="*/ 2147483647 h 9"/>
                  <a:gd name="T44" fmla="*/ 2147483647 w 24"/>
                  <a:gd name="T45" fmla="*/ 2147483647 h 9"/>
                  <a:gd name="T46" fmla="*/ 2147483647 w 24"/>
                  <a:gd name="T47" fmla="*/ 2147483647 h 9"/>
                  <a:gd name="T48" fmla="*/ 2147483647 w 24"/>
                  <a:gd name="T49" fmla="*/ 0 h 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4" h="9">
                    <a:moveTo>
                      <a:pt x="24" y="0"/>
                    </a:moveTo>
                    <a:lnTo>
                      <a:pt x="24" y="1"/>
                    </a:lnTo>
                    <a:lnTo>
                      <a:pt x="23" y="2"/>
                    </a:lnTo>
                    <a:lnTo>
                      <a:pt x="21" y="3"/>
                    </a:lnTo>
                    <a:lnTo>
                      <a:pt x="19" y="4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2" y="8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4" y="8"/>
                    </a:lnTo>
                    <a:lnTo>
                      <a:pt x="2" y="8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2" y="4"/>
                    </a:lnTo>
                    <a:lnTo>
                      <a:pt x="16" y="3"/>
                    </a:lnTo>
                    <a:lnTo>
                      <a:pt x="19" y="2"/>
                    </a:lnTo>
                    <a:lnTo>
                      <a:pt x="23" y="1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7" name="Freeform 40">
                <a:extLst>
                  <a:ext uri="{FF2B5EF4-FFF2-40B4-BE49-F238E27FC236}">
                    <a16:creationId xmlns:a16="http://schemas.microsoft.com/office/drawing/2014/main" id="{F2CAED47-22F5-C046-8A11-175E6BC27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8" name="Freeform 41">
                <a:extLst>
                  <a:ext uri="{FF2B5EF4-FFF2-40B4-BE49-F238E27FC236}">
                    <a16:creationId xmlns:a16="http://schemas.microsoft.com/office/drawing/2014/main" id="{7AD45639-F834-BF4F-9F68-EEBB0E75D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29" name="Freeform 42">
                <a:extLst>
                  <a:ext uri="{FF2B5EF4-FFF2-40B4-BE49-F238E27FC236}">
                    <a16:creationId xmlns:a16="http://schemas.microsoft.com/office/drawing/2014/main" id="{D6D371C2-1B0E-B648-9D0A-66DEB17BE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0" name="Freeform 43">
                <a:extLst>
                  <a:ext uri="{FF2B5EF4-FFF2-40B4-BE49-F238E27FC236}">
                    <a16:creationId xmlns:a16="http://schemas.microsoft.com/office/drawing/2014/main" id="{7C8FD4F5-80A0-4A4E-B3D9-E40EA127E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1" name="Freeform 44">
                <a:extLst>
                  <a:ext uri="{FF2B5EF4-FFF2-40B4-BE49-F238E27FC236}">
                    <a16:creationId xmlns:a16="http://schemas.microsoft.com/office/drawing/2014/main" id="{95A390EA-315E-0643-AA2F-0DAE4987A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2" name="Freeform 45">
                <a:extLst>
                  <a:ext uri="{FF2B5EF4-FFF2-40B4-BE49-F238E27FC236}">
                    <a16:creationId xmlns:a16="http://schemas.microsoft.com/office/drawing/2014/main" id="{20F57ACB-150B-C44C-88C8-F88C67EA8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487664" cy="113177"/>
              </a:xfrm>
              <a:custGeom>
                <a:avLst/>
                <a:gdLst>
                  <a:gd name="T0" fmla="*/ 2147483647 w 286"/>
                  <a:gd name="T1" fmla="*/ 2147483647 h 65"/>
                  <a:gd name="T2" fmla="*/ 2147483647 w 286"/>
                  <a:gd name="T3" fmla="*/ 2147483647 h 65"/>
                  <a:gd name="T4" fmla="*/ 2147483647 w 286"/>
                  <a:gd name="T5" fmla="*/ 2147483647 h 65"/>
                  <a:gd name="T6" fmla="*/ 2147483647 w 286"/>
                  <a:gd name="T7" fmla="*/ 2147483647 h 65"/>
                  <a:gd name="T8" fmla="*/ 2147483647 w 286"/>
                  <a:gd name="T9" fmla="*/ 2147483647 h 65"/>
                  <a:gd name="T10" fmla="*/ 2147483647 w 286"/>
                  <a:gd name="T11" fmla="*/ 2147483647 h 65"/>
                  <a:gd name="T12" fmla="*/ 2147483647 w 286"/>
                  <a:gd name="T13" fmla="*/ 2147483647 h 65"/>
                  <a:gd name="T14" fmla="*/ 2147483647 w 286"/>
                  <a:gd name="T15" fmla="*/ 2147483647 h 65"/>
                  <a:gd name="T16" fmla="*/ 2147483647 w 286"/>
                  <a:gd name="T17" fmla="*/ 2147483647 h 65"/>
                  <a:gd name="T18" fmla="*/ 2147483647 w 286"/>
                  <a:gd name="T19" fmla="*/ 2147483647 h 65"/>
                  <a:gd name="T20" fmla="*/ 2147483647 w 286"/>
                  <a:gd name="T21" fmla="*/ 2147483647 h 65"/>
                  <a:gd name="T22" fmla="*/ 2147483647 w 286"/>
                  <a:gd name="T23" fmla="*/ 2147483647 h 65"/>
                  <a:gd name="T24" fmla="*/ 2147483647 w 286"/>
                  <a:gd name="T25" fmla="*/ 2147483647 h 65"/>
                  <a:gd name="T26" fmla="*/ 2147483647 w 286"/>
                  <a:gd name="T27" fmla="*/ 2147483647 h 65"/>
                  <a:gd name="T28" fmla="*/ 2147483647 w 286"/>
                  <a:gd name="T29" fmla="*/ 2147483647 h 65"/>
                  <a:gd name="T30" fmla="*/ 2147483647 w 286"/>
                  <a:gd name="T31" fmla="*/ 2147483647 h 65"/>
                  <a:gd name="T32" fmla="*/ 2147483647 w 286"/>
                  <a:gd name="T33" fmla="*/ 2147483647 h 65"/>
                  <a:gd name="T34" fmla="*/ 2147483647 w 286"/>
                  <a:gd name="T35" fmla="*/ 2147483647 h 65"/>
                  <a:gd name="T36" fmla="*/ 2147483647 w 286"/>
                  <a:gd name="T37" fmla="*/ 2147483647 h 65"/>
                  <a:gd name="T38" fmla="*/ 2147483647 w 286"/>
                  <a:gd name="T39" fmla="*/ 2147483647 h 65"/>
                  <a:gd name="T40" fmla="*/ 2147483647 w 286"/>
                  <a:gd name="T41" fmla="*/ 2147483647 h 65"/>
                  <a:gd name="T42" fmla="*/ 2147483647 w 286"/>
                  <a:gd name="T43" fmla="*/ 2147483647 h 65"/>
                  <a:gd name="T44" fmla="*/ 2147483647 w 286"/>
                  <a:gd name="T45" fmla="*/ 2147483647 h 65"/>
                  <a:gd name="T46" fmla="*/ 2147483647 w 286"/>
                  <a:gd name="T47" fmla="*/ 2147483647 h 65"/>
                  <a:gd name="T48" fmla="*/ 2147483647 w 286"/>
                  <a:gd name="T49" fmla="*/ 2147483647 h 65"/>
                  <a:gd name="T50" fmla="*/ 2147483647 w 286"/>
                  <a:gd name="T51" fmla="*/ 2147483647 h 65"/>
                  <a:gd name="T52" fmla="*/ 2147483647 w 286"/>
                  <a:gd name="T53" fmla="*/ 2147483647 h 65"/>
                  <a:gd name="T54" fmla="*/ 2147483647 w 286"/>
                  <a:gd name="T55" fmla="*/ 2147483647 h 65"/>
                  <a:gd name="T56" fmla="*/ 2147483647 w 286"/>
                  <a:gd name="T57" fmla="*/ 2147483647 h 65"/>
                  <a:gd name="T58" fmla="*/ 2147483647 w 286"/>
                  <a:gd name="T59" fmla="*/ 2147483647 h 65"/>
                  <a:gd name="T60" fmla="*/ 2147483647 w 286"/>
                  <a:gd name="T61" fmla="*/ 2147483647 h 65"/>
                  <a:gd name="T62" fmla="*/ 2147483647 w 286"/>
                  <a:gd name="T63" fmla="*/ 2147483647 h 65"/>
                  <a:gd name="T64" fmla="*/ 2147483647 w 286"/>
                  <a:gd name="T65" fmla="*/ 2147483647 h 65"/>
                  <a:gd name="T66" fmla="*/ 2147483647 w 286"/>
                  <a:gd name="T67" fmla="*/ 2147483647 h 65"/>
                  <a:gd name="T68" fmla="*/ 2147483647 w 286"/>
                  <a:gd name="T69" fmla="*/ 2147483647 h 65"/>
                  <a:gd name="T70" fmla="*/ 2147483647 w 286"/>
                  <a:gd name="T71" fmla="*/ 2147483647 h 65"/>
                  <a:gd name="T72" fmla="*/ 2147483647 w 286"/>
                  <a:gd name="T73" fmla="*/ 2147483647 h 65"/>
                  <a:gd name="T74" fmla="*/ 2147483647 w 286"/>
                  <a:gd name="T75" fmla="*/ 2147483647 h 65"/>
                  <a:gd name="T76" fmla="*/ 2147483647 w 286"/>
                  <a:gd name="T77" fmla="*/ 2147483647 h 65"/>
                  <a:gd name="T78" fmla="*/ 2147483647 w 286"/>
                  <a:gd name="T79" fmla="*/ 2147483647 h 65"/>
                  <a:gd name="T80" fmla="*/ 0 w 286"/>
                  <a:gd name="T81" fmla="*/ 2147483647 h 65"/>
                  <a:gd name="T82" fmla="*/ 2147483647 w 286"/>
                  <a:gd name="T83" fmla="*/ 2147483647 h 65"/>
                  <a:gd name="T84" fmla="*/ 2147483647 w 286"/>
                  <a:gd name="T85" fmla="*/ 2147483647 h 65"/>
                  <a:gd name="T86" fmla="*/ 2147483647 w 286"/>
                  <a:gd name="T87" fmla="*/ 2147483647 h 65"/>
                  <a:gd name="T88" fmla="*/ 2147483647 w 286"/>
                  <a:gd name="T89" fmla="*/ 2147483647 h 65"/>
                  <a:gd name="T90" fmla="*/ 2147483647 w 286"/>
                  <a:gd name="T91" fmla="*/ 2147483647 h 65"/>
                  <a:gd name="T92" fmla="*/ 2147483647 w 286"/>
                  <a:gd name="T93" fmla="*/ 2147483647 h 65"/>
                  <a:gd name="T94" fmla="*/ 2147483647 w 286"/>
                  <a:gd name="T95" fmla="*/ 2147483647 h 65"/>
                  <a:gd name="T96" fmla="*/ 2147483647 w 286"/>
                  <a:gd name="T97" fmla="*/ 2147483647 h 6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86" h="65">
                    <a:moveTo>
                      <a:pt x="214" y="19"/>
                    </a:moveTo>
                    <a:lnTo>
                      <a:pt x="220" y="19"/>
                    </a:lnTo>
                    <a:lnTo>
                      <a:pt x="227" y="20"/>
                    </a:lnTo>
                    <a:lnTo>
                      <a:pt x="234" y="21"/>
                    </a:lnTo>
                    <a:lnTo>
                      <a:pt x="241" y="22"/>
                    </a:lnTo>
                    <a:lnTo>
                      <a:pt x="248" y="24"/>
                    </a:lnTo>
                    <a:lnTo>
                      <a:pt x="255" y="26"/>
                    </a:lnTo>
                    <a:lnTo>
                      <a:pt x="262" y="27"/>
                    </a:lnTo>
                    <a:lnTo>
                      <a:pt x="271" y="27"/>
                    </a:lnTo>
                    <a:lnTo>
                      <a:pt x="286" y="36"/>
                    </a:lnTo>
                    <a:lnTo>
                      <a:pt x="279" y="36"/>
                    </a:lnTo>
                    <a:lnTo>
                      <a:pt x="271" y="36"/>
                    </a:lnTo>
                    <a:lnTo>
                      <a:pt x="264" y="35"/>
                    </a:lnTo>
                    <a:lnTo>
                      <a:pt x="257" y="34"/>
                    </a:lnTo>
                    <a:lnTo>
                      <a:pt x="248" y="33"/>
                    </a:lnTo>
                    <a:lnTo>
                      <a:pt x="241" y="32"/>
                    </a:lnTo>
                    <a:lnTo>
                      <a:pt x="233" y="32"/>
                    </a:lnTo>
                    <a:lnTo>
                      <a:pt x="226" y="32"/>
                    </a:lnTo>
                    <a:lnTo>
                      <a:pt x="226" y="33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29" y="36"/>
                    </a:lnTo>
                    <a:lnTo>
                      <a:pt x="229" y="37"/>
                    </a:lnTo>
                    <a:lnTo>
                      <a:pt x="229" y="40"/>
                    </a:lnTo>
                    <a:lnTo>
                      <a:pt x="217" y="37"/>
                    </a:lnTo>
                    <a:lnTo>
                      <a:pt x="203" y="36"/>
                    </a:lnTo>
                    <a:lnTo>
                      <a:pt x="189" y="36"/>
                    </a:lnTo>
                    <a:lnTo>
                      <a:pt x="174" y="36"/>
                    </a:lnTo>
                    <a:lnTo>
                      <a:pt x="160" y="36"/>
                    </a:lnTo>
                    <a:lnTo>
                      <a:pt x="146" y="36"/>
                    </a:lnTo>
                    <a:lnTo>
                      <a:pt x="132" y="36"/>
                    </a:lnTo>
                    <a:lnTo>
                      <a:pt x="118" y="36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7"/>
                    </a:lnTo>
                    <a:lnTo>
                      <a:pt x="128" y="47"/>
                    </a:lnTo>
                    <a:lnTo>
                      <a:pt x="130" y="47"/>
                    </a:lnTo>
                    <a:lnTo>
                      <a:pt x="130" y="48"/>
                    </a:lnTo>
                    <a:lnTo>
                      <a:pt x="132" y="49"/>
                    </a:lnTo>
                    <a:lnTo>
                      <a:pt x="135" y="49"/>
                    </a:lnTo>
                    <a:lnTo>
                      <a:pt x="135" y="51"/>
                    </a:lnTo>
                    <a:lnTo>
                      <a:pt x="134" y="52"/>
                    </a:lnTo>
                    <a:lnTo>
                      <a:pt x="134" y="54"/>
                    </a:lnTo>
                    <a:lnTo>
                      <a:pt x="134" y="55"/>
                    </a:lnTo>
                    <a:lnTo>
                      <a:pt x="132" y="56"/>
                    </a:lnTo>
                    <a:lnTo>
                      <a:pt x="132" y="57"/>
                    </a:lnTo>
                    <a:lnTo>
                      <a:pt x="132" y="59"/>
                    </a:lnTo>
                    <a:lnTo>
                      <a:pt x="130" y="60"/>
                    </a:lnTo>
                    <a:lnTo>
                      <a:pt x="111" y="60"/>
                    </a:lnTo>
                    <a:lnTo>
                      <a:pt x="106" y="57"/>
                    </a:lnTo>
                    <a:lnTo>
                      <a:pt x="99" y="57"/>
                    </a:lnTo>
                    <a:lnTo>
                      <a:pt x="90" y="56"/>
                    </a:lnTo>
                    <a:lnTo>
                      <a:pt x="82" y="55"/>
                    </a:lnTo>
                    <a:lnTo>
                      <a:pt x="75" y="54"/>
                    </a:lnTo>
                    <a:lnTo>
                      <a:pt x="66" y="52"/>
                    </a:lnTo>
                    <a:lnTo>
                      <a:pt x="59" y="51"/>
                    </a:lnTo>
                    <a:lnTo>
                      <a:pt x="52" y="49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45" y="49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35" y="48"/>
                    </a:lnTo>
                    <a:lnTo>
                      <a:pt x="30" y="47"/>
                    </a:lnTo>
                    <a:lnTo>
                      <a:pt x="26" y="47"/>
                    </a:lnTo>
                    <a:lnTo>
                      <a:pt x="24" y="47"/>
                    </a:lnTo>
                    <a:lnTo>
                      <a:pt x="24" y="49"/>
                    </a:lnTo>
                    <a:lnTo>
                      <a:pt x="24" y="5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1" y="64"/>
                    </a:lnTo>
                    <a:lnTo>
                      <a:pt x="17" y="62"/>
                    </a:lnTo>
                    <a:lnTo>
                      <a:pt x="12" y="61"/>
                    </a:lnTo>
                    <a:lnTo>
                      <a:pt x="7" y="60"/>
                    </a:lnTo>
                    <a:lnTo>
                      <a:pt x="4" y="60"/>
                    </a:lnTo>
                    <a:lnTo>
                      <a:pt x="0" y="60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2"/>
                    </a:lnTo>
                    <a:lnTo>
                      <a:pt x="184" y="12"/>
                    </a:lnTo>
                    <a:lnTo>
                      <a:pt x="187" y="14"/>
                    </a:lnTo>
                    <a:lnTo>
                      <a:pt x="193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8" y="18"/>
                    </a:lnTo>
                    <a:lnTo>
                      <a:pt x="214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3" name="Freeform 46">
                <a:extLst>
                  <a:ext uri="{FF2B5EF4-FFF2-40B4-BE49-F238E27FC236}">
                    <a16:creationId xmlns:a16="http://schemas.microsoft.com/office/drawing/2014/main" id="{40DE9EDB-8A4F-3D4C-AE77-5AC9C2099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73150"/>
                <a:ext cx="351255" cy="31832"/>
              </a:xfrm>
              <a:custGeom>
                <a:avLst/>
                <a:gdLst>
                  <a:gd name="T0" fmla="*/ 2147483647 w 207"/>
                  <a:gd name="T1" fmla="*/ 2147483647 h 18"/>
                  <a:gd name="T2" fmla="*/ 0 w 207"/>
                  <a:gd name="T3" fmla="*/ 2147483647 h 18"/>
                  <a:gd name="T4" fmla="*/ 0 w 207"/>
                  <a:gd name="T5" fmla="*/ 0 h 18"/>
                  <a:gd name="T6" fmla="*/ 2147483647 w 207"/>
                  <a:gd name="T7" fmla="*/ 2147483647 h 18"/>
                  <a:gd name="T8" fmla="*/ 2147483647 w 207"/>
                  <a:gd name="T9" fmla="*/ 2147483647 h 18"/>
                  <a:gd name="T10" fmla="*/ 2147483647 w 207"/>
                  <a:gd name="T11" fmla="*/ 2147483647 h 18"/>
                  <a:gd name="T12" fmla="*/ 2147483647 w 207"/>
                  <a:gd name="T13" fmla="*/ 2147483647 h 18"/>
                  <a:gd name="T14" fmla="*/ 2147483647 w 207"/>
                  <a:gd name="T15" fmla="*/ 2147483647 h 18"/>
                  <a:gd name="T16" fmla="*/ 2147483647 w 207"/>
                  <a:gd name="T17" fmla="*/ 2147483647 h 18"/>
                  <a:gd name="T18" fmla="*/ 2147483647 w 207"/>
                  <a:gd name="T19" fmla="*/ 2147483647 h 18"/>
                  <a:gd name="T20" fmla="*/ 2147483647 w 207"/>
                  <a:gd name="T21" fmla="*/ 2147483647 h 18"/>
                  <a:gd name="T22" fmla="*/ 2147483647 w 207"/>
                  <a:gd name="T23" fmla="*/ 2147483647 h 18"/>
                  <a:gd name="T24" fmla="*/ 2147483647 w 207"/>
                  <a:gd name="T25" fmla="*/ 2147483647 h 18"/>
                  <a:gd name="T26" fmla="*/ 2147483647 w 207"/>
                  <a:gd name="T27" fmla="*/ 2147483647 h 18"/>
                  <a:gd name="T28" fmla="*/ 2147483647 w 207"/>
                  <a:gd name="T29" fmla="*/ 2147483647 h 18"/>
                  <a:gd name="T30" fmla="*/ 2147483647 w 207"/>
                  <a:gd name="T31" fmla="*/ 2147483647 h 18"/>
                  <a:gd name="T32" fmla="*/ 2147483647 w 207"/>
                  <a:gd name="T33" fmla="*/ 2147483647 h 18"/>
                  <a:gd name="T34" fmla="*/ 2147483647 w 207"/>
                  <a:gd name="T35" fmla="*/ 2147483647 h 18"/>
                  <a:gd name="T36" fmla="*/ 2147483647 w 207"/>
                  <a:gd name="T37" fmla="*/ 2147483647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07" h="18">
                    <a:moveTo>
                      <a:pt x="207" y="18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21" y="2"/>
                    </a:lnTo>
                    <a:lnTo>
                      <a:pt x="43" y="3"/>
                    </a:lnTo>
                    <a:lnTo>
                      <a:pt x="66" y="4"/>
                    </a:lnTo>
                    <a:lnTo>
                      <a:pt x="89" y="6"/>
                    </a:lnTo>
                    <a:lnTo>
                      <a:pt x="109" y="8"/>
                    </a:lnTo>
                    <a:lnTo>
                      <a:pt x="132" y="9"/>
                    </a:lnTo>
                    <a:lnTo>
                      <a:pt x="155" y="10"/>
                    </a:lnTo>
                    <a:lnTo>
                      <a:pt x="175" y="11"/>
                    </a:lnTo>
                    <a:lnTo>
                      <a:pt x="179" y="11"/>
                    </a:lnTo>
                    <a:lnTo>
                      <a:pt x="182" y="12"/>
                    </a:lnTo>
                    <a:lnTo>
                      <a:pt x="186" y="14"/>
                    </a:lnTo>
                    <a:lnTo>
                      <a:pt x="189" y="15"/>
                    </a:lnTo>
                    <a:lnTo>
                      <a:pt x="194" y="15"/>
                    </a:lnTo>
                    <a:lnTo>
                      <a:pt x="198" y="16"/>
                    </a:lnTo>
                    <a:lnTo>
                      <a:pt x="203" y="17"/>
                    </a:lnTo>
                    <a:lnTo>
                      <a:pt x="207" y="1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4" name="Freeform 47">
                <a:extLst>
                  <a:ext uri="{FF2B5EF4-FFF2-40B4-BE49-F238E27FC236}">
                    <a16:creationId xmlns:a16="http://schemas.microsoft.com/office/drawing/2014/main" id="{57C15397-DCA2-0548-B954-E4CF4EAD4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4530" y="5890833"/>
                <a:ext cx="487664" cy="95494"/>
              </a:xfrm>
              <a:custGeom>
                <a:avLst/>
                <a:gdLst>
                  <a:gd name="T0" fmla="*/ 2147483647 w 286"/>
                  <a:gd name="T1" fmla="*/ 2147483647 h 55"/>
                  <a:gd name="T2" fmla="*/ 2147483647 w 286"/>
                  <a:gd name="T3" fmla="*/ 2147483647 h 55"/>
                  <a:gd name="T4" fmla="*/ 2147483647 w 286"/>
                  <a:gd name="T5" fmla="*/ 2147483647 h 55"/>
                  <a:gd name="T6" fmla="*/ 2147483647 w 286"/>
                  <a:gd name="T7" fmla="*/ 2147483647 h 55"/>
                  <a:gd name="T8" fmla="*/ 2147483647 w 286"/>
                  <a:gd name="T9" fmla="*/ 2147483647 h 55"/>
                  <a:gd name="T10" fmla="*/ 2147483647 w 286"/>
                  <a:gd name="T11" fmla="*/ 2147483647 h 55"/>
                  <a:gd name="T12" fmla="*/ 2147483647 w 286"/>
                  <a:gd name="T13" fmla="*/ 2147483647 h 55"/>
                  <a:gd name="T14" fmla="*/ 2147483647 w 286"/>
                  <a:gd name="T15" fmla="*/ 2147483647 h 55"/>
                  <a:gd name="T16" fmla="*/ 2147483647 w 286"/>
                  <a:gd name="T17" fmla="*/ 2147483647 h 55"/>
                  <a:gd name="T18" fmla="*/ 2147483647 w 286"/>
                  <a:gd name="T19" fmla="*/ 2147483647 h 55"/>
                  <a:gd name="T20" fmla="*/ 2147483647 w 286"/>
                  <a:gd name="T21" fmla="*/ 2147483647 h 55"/>
                  <a:gd name="T22" fmla="*/ 2147483647 w 286"/>
                  <a:gd name="T23" fmla="*/ 2147483647 h 55"/>
                  <a:gd name="T24" fmla="*/ 2147483647 w 286"/>
                  <a:gd name="T25" fmla="*/ 2147483647 h 55"/>
                  <a:gd name="T26" fmla="*/ 2147483647 w 286"/>
                  <a:gd name="T27" fmla="*/ 2147483647 h 55"/>
                  <a:gd name="T28" fmla="*/ 2147483647 w 286"/>
                  <a:gd name="T29" fmla="*/ 2147483647 h 55"/>
                  <a:gd name="T30" fmla="*/ 2147483647 w 286"/>
                  <a:gd name="T31" fmla="*/ 2147483647 h 55"/>
                  <a:gd name="T32" fmla="*/ 2147483647 w 286"/>
                  <a:gd name="T33" fmla="*/ 2147483647 h 55"/>
                  <a:gd name="T34" fmla="*/ 2147483647 w 286"/>
                  <a:gd name="T35" fmla="*/ 2147483647 h 55"/>
                  <a:gd name="T36" fmla="*/ 2147483647 w 286"/>
                  <a:gd name="T37" fmla="*/ 2147483647 h 55"/>
                  <a:gd name="T38" fmla="*/ 2147483647 w 286"/>
                  <a:gd name="T39" fmla="*/ 2147483647 h 55"/>
                  <a:gd name="T40" fmla="*/ 2147483647 w 286"/>
                  <a:gd name="T41" fmla="*/ 2147483647 h 55"/>
                  <a:gd name="T42" fmla="*/ 2147483647 w 286"/>
                  <a:gd name="T43" fmla="*/ 2147483647 h 55"/>
                  <a:gd name="T44" fmla="*/ 2147483647 w 286"/>
                  <a:gd name="T45" fmla="*/ 2147483647 h 55"/>
                  <a:gd name="T46" fmla="*/ 2147483647 w 286"/>
                  <a:gd name="T47" fmla="*/ 2147483647 h 55"/>
                  <a:gd name="T48" fmla="*/ 2147483647 w 286"/>
                  <a:gd name="T49" fmla="*/ 2147483647 h 55"/>
                  <a:gd name="T50" fmla="*/ 2147483647 w 286"/>
                  <a:gd name="T51" fmla="*/ 2147483647 h 55"/>
                  <a:gd name="T52" fmla="*/ 2147483647 w 286"/>
                  <a:gd name="T53" fmla="*/ 2147483647 h 55"/>
                  <a:gd name="T54" fmla="*/ 2147483647 w 286"/>
                  <a:gd name="T55" fmla="*/ 2147483647 h 55"/>
                  <a:gd name="T56" fmla="*/ 2147483647 w 286"/>
                  <a:gd name="T57" fmla="*/ 2147483647 h 55"/>
                  <a:gd name="T58" fmla="*/ 2147483647 w 286"/>
                  <a:gd name="T59" fmla="*/ 2147483647 h 55"/>
                  <a:gd name="T60" fmla="*/ 2147483647 w 286"/>
                  <a:gd name="T61" fmla="*/ 2147483647 h 55"/>
                  <a:gd name="T62" fmla="*/ 2147483647 w 286"/>
                  <a:gd name="T63" fmla="*/ 2147483647 h 55"/>
                  <a:gd name="T64" fmla="*/ 2147483647 w 286"/>
                  <a:gd name="T65" fmla="*/ 2147483647 h 55"/>
                  <a:gd name="T66" fmla="*/ 2147483647 w 286"/>
                  <a:gd name="T67" fmla="*/ 2147483647 h 55"/>
                  <a:gd name="T68" fmla="*/ 2147483647 w 286"/>
                  <a:gd name="T69" fmla="*/ 2147483647 h 55"/>
                  <a:gd name="T70" fmla="*/ 2147483647 w 286"/>
                  <a:gd name="T71" fmla="*/ 2147483647 h 55"/>
                  <a:gd name="T72" fmla="*/ 2147483647 w 286"/>
                  <a:gd name="T73" fmla="*/ 2147483647 h 55"/>
                  <a:gd name="T74" fmla="*/ 2147483647 w 286"/>
                  <a:gd name="T75" fmla="*/ 2147483647 h 55"/>
                  <a:gd name="T76" fmla="*/ 2147483647 w 286"/>
                  <a:gd name="T77" fmla="*/ 2147483647 h 55"/>
                  <a:gd name="T78" fmla="*/ 2147483647 w 286"/>
                  <a:gd name="T79" fmla="*/ 2147483647 h 55"/>
                  <a:gd name="T80" fmla="*/ 2147483647 w 286"/>
                  <a:gd name="T81" fmla="*/ 2147483647 h 55"/>
                  <a:gd name="T82" fmla="*/ 2147483647 w 286"/>
                  <a:gd name="T83" fmla="*/ 2147483647 h 55"/>
                  <a:gd name="T84" fmla="*/ 2147483647 w 286"/>
                  <a:gd name="T85" fmla="*/ 2147483647 h 55"/>
                  <a:gd name="T86" fmla="*/ 2147483647 w 286"/>
                  <a:gd name="T87" fmla="*/ 2147483647 h 55"/>
                  <a:gd name="T88" fmla="*/ 2147483647 w 286"/>
                  <a:gd name="T89" fmla="*/ 2147483647 h 55"/>
                  <a:gd name="T90" fmla="*/ 0 w 286"/>
                  <a:gd name="T91" fmla="*/ 2147483647 h 5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86" h="55">
                    <a:moveTo>
                      <a:pt x="0" y="42"/>
                    </a:moveTo>
                    <a:lnTo>
                      <a:pt x="2" y="37"/>
                    </a:lnTo>
                    <a:lnTo>
                      <a:pt x="4" y="34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7" y="21"/>
                    </a:lnTo>
                    <a:lnTo>
                      <a:pt x="7" y="17"/>
                    </a:lnTo>
                    <a:lnTo>
                      <a:pt x="7" y="12"/>
                    </a:lnTo>
                    <a:lnTo>
                      <a:pt x="7" y="8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1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1"/>
                    </a:lnTo>
                    <a:lnTo>
                      <a:pt x="24" y="1"/>
                    </a:lnTo>
                    <a:lnTo>
                      <a:pt x="31" y="2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0" y="1"/>
                    </a:lnTo>
                    <a:lnTo>
                      <a:pt x="56" y="1"/>
                    </a:lnTo>
                    <a:lnTo>
                      <a:pt x="61" y="0"/>
                    </a:lnTo>
                    <a:lnTo>
                      <a:pt x="83" y="0"/>
                    </a:lnTo>
                    <a:lnTo>
                      <a:pt x="104" y="2"/>
                    </a:lnTo>
                    <a:lnTo>
                      <a:pt x="123" y="5"/>
                    </a:lnTo>
                    <a:lnTo>
                      <a:pt x="144" y="8"/>
                    </a:lnTo>
                    <a:lnTo>
                      <a:pt x="163" y="11"/>
                    </a:lnTo>
                    <a:lnTo>
                      <a:pt x="184" y="13"/>
                    </a:lnTo>
                    <a:lnTo>
                      <a:pt x="203" y="14"/>
                    </a:lnTo>
                    <a:lnTo>
                      <a:pt x="224" y="13"/>
                    </a:lnTo>
                    <a:lnTo>
                      <a:pt x="226" y="16"/>
                    </a:lnTo>
                    <a:lnTo>
                      <a:pt x="227" y="17"/>
                    </a:lnTo>
                    <a:lnTo>
                      <a:pt x="229" y="17"/>
                    </a:lnTo>
                    <a:lnTo>
                      <a:pt x="231" y="17"/>
                    </a:lnTo>
                    <a:lnTo>
                      <a:pt x="233" y="16"/>
                    </a:lnTo>
                    <a:lnTo>
                      <a:pt x="234" y="14"/>
                    </a:lnTo>
                    <a:lnTo>
                      <a:pt x="238" y="14"/>
                    </a:lnTo>
                    <a:lnTo>
                      <a:pt x="240" y="13"/>
                    </a:lnTo>
                    <a:lnTo>
                      <a:pt x="241" y="13"/>
                    </a:lnTo>
                    <a:lnTo>
                      <a:pt x="243" y="13"/>
                    </a:lnTo>
                    <a:lnTo>
                      <a:pt x="246" y="13"/>
                    </a:lnTo>
                    <a:lnTo>
                      <a:pt x="250" y="14"/>
                    </a:lnTo>
                    <a:lnTo>
                      <a:pt x="252" y="14"/>
                    </a:lnTo>
                    <a:lnTo>
                      <a:pt x="255" y="16"/>
                    </a:lnTo>
                    <a:lnTo>
                      <a:pt x="257" y="16"/>
                    </a:lnTo>
                    <a:lnTo>
                      <a:pt x="260" y="16"/>
                    </a:lnTo>
                    <a:lnTo>
                      <a:pt x="264" y="17"/>
                    </a:lnTo>
                    <a:lnTo>
                      <a:pt x="266" y="17"/>
                    </a:lnTo>
                    <a:lnTo>
                      <a:pt x="267" y="17"/>
                    </a:lnTo>
                    <a:lnTo>
                      <a:pt x="269" y="17"/>
                    </a:lnTo>
                    <a:lnTo>
                      <a:pt x="271" y="18"/>
                    </a:lnTo>
                    <a:lnTo>
                      <a:pt x="273" y="18"/>
                    </a:lnTo>
                    <a:lnTo>
                      <a:pt x="286" y="26"/>
                    </a:lnTo>
                    <a:lnTo>
                      <a:pt x="279" y="26"/>
                    </a:lnTo>
                    <a:lnTo>
                      <a:pt x="271" y="26"/>
                    </a:lnTo>
                    <a:lnTo>
                      <a:pt x="264" y="25"/>
                    </a:lnTo>
                    <a:lnTo>
                      <a:pt x="257" y="24"/>
                    </a:lnTo>
                    <a:lnTo>
                      <a:pt x="248" y="23"/>
                    </a:lnTo>
                    <a:lnTo>
                      <a:pt x="241" y="22"/>
                    </a:lnTo>
                    <a:lnTo>
                      <a:pt x="233" y="22"/>
                    </a:lnTo>
                    <a:lnTo>
                      <a:pt x="226" y="22"/>
                    </a:lnTo>
                    <a:lnTo>
                      <a:pt x="226" y="23"/>
                    </a:lnTo>
                    <a:lnTo>
                      <a:pt x="227" y="24"/>
                    </a:lnTo>
                    <a:lnTo>
                      <a:pt x="227" y="25"/>
                    </a:lnTo>
                    <a:lnTo>
                      <a:pt x="229" y="26"/>
                    </a:lnTo>
                    <a:lnTo>
                      <a:pt x="229" y="27"/>
                    </a:lnTo>
                    <a:lnTo>
                      <a:pt x="229" y="30"/>
                    </a:lnTo>
                    <a:lnTo>
                      <a:pt x="217" y="27"/>
                    </a:lnTo>
                    <a:lnTo>
                      <a:pt x="203" y="26"/>
                    </a:lnTo>
                    <a:lnTo>
                      <a:pt x="189" y="26"/>
                    </a:lnTo>
                    <a:lnTo>
                      <a:pt x="174" y="26"/>
                    </a:lnTo>
                    <a:lnTo>
                      <a:pt x="160" y="26"/>
                    </a:lnTo>
                    <a:lnTo>
                      <a:pt x="146" y="26"/>
                    </a:lnTo>
                    <a:lnTo>
                      <a:pt x="132" y="26"/>
                    </a:lnTo>
                    <a:lnTo>
                      <a:pt x="118" y="26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8" y="37"/>
                    </a:lnTo>
                    <a:lnTo>
                      <a:pt x="130" y="37"/>
                    </a:lnTo>
                    <a:lnTo>
                      <a:pt x="130" y="38"/>
                    </a:lnTo>
                    <a:lnTo>
                      <a:pt x="132" y="39"/>
                    </a:lnTo>
                    <a:lnTo>
                      <a:pt x="135" y="39"/>
                    </a:lnTo>
                    <a:lnTo>
                      <a:pt x="135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2" y="46"/>
                    </a:lnTo>
                    <a:lnTo>
                      <a:pt x="132" y="47"/>
                    </a:lnTo>
                    <a:lnTo>
                      <a:pt x="132" y="49"/>
                    </a:lnTo>
                    <a:lnTo>
                      <a:pt x="130" y="50"/>
                    </a:lnTo>
                    <a:lnTo>
                      <a:pt x="111" y="50"/>
                    </a:lnTo>
                    <a:lnTo>
                      <a:pt x="106" y="47"/>
                    </a:lnTo>
                    <a:lnTo>
                      <a:pt x="99" y="47"/>
                    </a:lnTo>
                    <a:lnTo>
                      <a:pt x="90" y="46"/>
                    </a:lnTo>
                    <a:lnTo>
                      <a:pt x="82" y="45"/>
                    </a:lnTo>
                    <a:lnTo>
                      <a:pt x="75" y="44"/>
                    </a:lnTo>
                    <a:lnTo>
                      <a:pt x="66" y="42"/>
                    </a:lnTo>
                    <a:lnTo>
                      <a:pt x="59" y="41"/>
                    </a:lnTo>
                    <a:lnTo>
                      <a:pt x="52" y="39"/>
                    </a:lnTo>
                    <a:lnTo>
                      <a:pt x="45" y="39"/>
                    </a:lnTo>
                    <a:lnTo>
                      <a:pt x="47" y="39"/>
                    </a:lnTo>
                    <a:lnTo>
                      <a:pt x="45" y="39"/>
                    </a:lnTo>
                    <a:lnTo>
                      <a:pt x="43" y="38"/>
                    </a:lnTo>
                    <a:lnTo>
                      <a:pt x="40" y="38"/>
                    </a:lnTo>
                    <a:lnTo>
                      <a:pt x="35" y="38"/>
                    </a:lnTo>
                    <a:lnTo>
                      <a:pt x="30" y="37"/>
                    </a:lnTo>
                    <a:lnTo>
                      <a:pt x="26" y="37"/>
                    </a:lnTo>
                    <a:lnTo>
                      <a:pt x="24" y="37"/>
                    </a:lnTo>
                    <a:lnTo>
                      <a:pt x="24" y="39"/>
                    </a:lnTo>
                    <a:lnTo>
                      <a:pt x="24" y="43"/>
                    </a:lnTo>
                    <a:lnTo>
                      <a:pt x="37" y="55"/>
                    </a:lnTo>
                    <a:lnTo>
                      <a:pt x="31" y="55"/>
                    </a:lnTo>
                    <a:lnTo>
                      <a:pt x="26" y="55"/>
                    </a:lnTo>
                    <a:lnTo>
                      <a:pt x="21" y="54"/>
                    </a:lnTo>
                    <a:lnTo>
                      <a:pt x="17" y="52"/>
                    </a:lnTo>
                    <a:lnTo>
                      <a:pt x="12" y="51"/>
                    </a:lnTo>
                    <a:lnTo>
                      <a:pt x="7" y="50"/>
                    </a:lnTo>
                    <a:lnTo>
                      <a:pt x="4" y="50"/>
                    </a:lnTo>
                    <a:lnTo>
                      <a:pt x="0" y="5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5" name="Freeform 48">
                <a:extLst>
                  <a:ext uri="{FF2B5EF4-FFF2-40B4-BE49-F238E27FC236}">
                    <a16:creationId xmlns:a16="http://schemas.microsoft.com/office/drawing/2014/main" id="{1ED6BF3B-DE07-B04F-AB2D-359DE3460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6" name="Freeform 49">
                <a:extLst>
                  <a:ext uri="{FF2B5EF4-FFF2-40B4-BE49-F238E27FC236}">
                    <a16:creationId xmlns:a16="http://schemas.microsoft.com/office/drawing/2014/main" id="{487B6578-E36B-8342-96C2-913EF540A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0 w 340"/>
                  <a:gd name="T65" fmla="*/ 2147483647 h 408"/>
                  <a:gd name="T66" fmla="*/ 0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2147483647 w 340"/>
                  <a:gd name="T87" fmla="*/ 2147483647 h 408"/>
                  <a:gd name="T88" fmla="*/ 2147483647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0" h="408">
                    <a:moveTo>
                      <a:pt x="340" y="0"/>
                    </a:moveTo>
                    <a:lnTo>
                      <a:pt x="338" y="1"/>
                    </a:lnTo>
                    <a:lnTo>
                      <a:pt x="337" y="3"/>
                    </a:lnTo>
                    <a:lnTo>
                      <a:pt x="337" y="4"/>
                    </a:lnTo>
                    <a:lnTo>
                      <a:pt x="335" y="5"/>
                    </a:lnTo>
                    <a:lnTo>
                      <a:pt x="333" y="6"/>
                    </a:lnTo>
                    <a:lnTo>
                      <a:pt x="331" y="8"/>
                    </a:lnTo>
                    <a:lnTo>
                      <a:pt x="330" y="9"/>
                    </a:lnTo>
                    <a:lnTo>
                      <a:pt x="330" y="10"/>
                    </a:lnTo>
                    <a:lnTo>
                      <a:pt x="325" y="10"/>
                    </a:lnTo>
                    <a:lnTo>
                      <a:pt x="323" y="12"/>
                    </a:lnTo>
                    <a:lnTo>
                      <a:pt x="321" y="14"/>
                    </a:lnTo>
                    <a:lnTo>
                      <a:pt x="319" y="16"/>
                    </a:lnTo>
                    <a:lnTo>
                      <a:pt x="316" y="18"/>
                    </a:lnTo>
                    <a:lnTo>
                      <a:pt x="314" y="21"/>
                    </a:lnTo>
                    <a:lnTo>
                      <a:pt x="311" y="23"/>
                    </a:lnTo>
                    <a:lnTo>
                      <a:pt x="307" y="25"/>
                    </a:lnTo>
                    <a:lnTo>
                      <a:pt x="304" y="26"/>
                    </a:lnTo>
                    <a:lnTo>
                      <a:pt x="305" y="28"/>
                    </a:lnTo>
                    <a:lnTo>
                      <a:pt x="305" y="33"/>
                    </a:lnTo>
                    <a:lnTo>
                      <a:pt x="305" y="38"/>
                    </a:lnTo>
                    <a:lnTo>
                      <a:pt x="305" y="45"/>
                    </a:lnTo>
                    <a:lnTo>
                      <a:pt x="304" y="50"/>
                    </a:lnTo>
                    <a:lnTo>
                      <a:pt x="302" y="54"/>
                    </a:lnTo>
                    <a:lnTo>
                      <a:pt x="300" y="58"/>
                    </a:lnTo>
                    <a:lnTo>
                      <a:pt x="297" y="59"/>
                    </a:lnTo>
                    <a:lnTo>
                      <a:pt x="297" y="62"/>
                    </a:lnTo>
                    <a:lnTo>
                      <a:pt x="297" y="64"/>
                    </a:lnTo>
                    <a:lnTo>
                      <a:pt x="295" y="65"/>
                    </a:lnTo>
                    <a:lnTo>
                      <a:pt x="292" y="67"/>
                    </a:lnTo>
                    <a:lnTo>
                      <a:pt x="288" y="68"/>
                    </a:lnTo>
                    <a:lnTo>
                      <a:pt x="285" y="71"/>
                    </a:lnTo>
                    <a:lnTo>
                      <a:pt x="281" y="73"/>
                    </a:lnTo>
                    <a:lnTo>
                      <a:pt x="278" y="75"/>
                    </a:lnTo>
                    <a:lnTo>
                      <a:pt x="276" y="77"/>
                    </a:lnTo>
                    <a:lnTo>
                      <a:pt x="276" y="79"/>
                    </a:lnTo>
                    <a:lnTo>
                      <a:pt x="272" y="80"/>
                    </a:lnTo>
                    <a:lnTo>
                      <a:pt x="269" y="82"/>
                    </a:lnTo>
                    <a:lnTo>
                      <a:pt x="266" y="84"/>
                    </a:lnTo>
                    <a:lnTo>
                      <a:pt x="262" y="87"/>
                    </a:lnTo>
                    <a:lnTo>
                      <a:pt x="257" y="95"/>
                    </a:lnTo>
                    <a:lnTo>
                      <a:pt x="250" y="103"/>
                    </a:lnTo>
                    <a:lnTo>
                      <a:pt x="243" y="113"/>
                    </a:lnTo>
                    <a:lnTo>
                      <a:pt x="238" y="122"/>
                    </a:lnTo>
                    <a:lnTo>
                      <a:pt x="231" y="129"/>
                    </a:lnTo>
                    <a:lnTo>
                      <a:pt x="227" y="134"/>
                    </a:lnTo>
                    <a:lnTo>
                      <a:pt x="226" y="139"/>
                    </a:lnTo>
                    <a:lnTo>
                      <a:pt x="224" y="147"/>
                    </a:lnTo>
                    <a:lnTo>
                      <a:pt x="222" y="157"/>
                    </a:lnTo>
                    <a:lnTo>
                      <a:pt x="219" y="165"/>
                    </a:lnTo>
                    <a:lnTo>
                      <a:pt x="213" y="175"/>
                    </a:lnTo>
                    <a:lnTo>
                      <a:pt x="210" y="183"/>
                    </a:lnTo>
                    <a:lnTo>
                      <a:pt x="203" y="190"/>
                    </a:lnTo>
                    <a:lnTo>
                      <a:pt x="198" y="196"/>
                    </a:lnTo>
                    <a:lnTo>
                      <a:pt x="198" y="198"/>
                    </a:lnTo>
                    <a:lnTo>
                      <a:pt x="198" y="200"/>
                    </a:lnTo>
                    <a:lnTo>
                      <a:pt x="194" y="201"/>
                    </a:lnTo>
                    <a:lnTo>
                      <a:pt x="191" y="202"/>
                    </a:lnTo>
                    <a:lnTo>
                      <a:pt x="187" y="203"/>
                    </a:lnTo>
                    <a:lnTo>
                      <a:pt x="186" y="206"/>
                    </a:lnTo>
                    <a:lnTo>
                      <a:pt x="182" y="211"/>
                    </a:lnTo>
                    <a:lnTo>
                      <a:pt x="177" y="218"/>
                    </a:lnTo>
                    <a:lnTo>
                      <a:pt x="175" y="223"/>
                    </a:lnTo>
                    <a:lnTo>
                      <a:pt x="170" y="228"/>
                    </a:lnTo>
                    <a:lnTo>
                      <a:pt x="168" y="231"/>
                    </a:lnTo>
                    <a:lnTo>
                      <a:pt x="167" y="233"/>
                    </a:lnTo>
                    <a:lnTo>
                      <a:pt x="163" y="234"/>
                    </a:lnTo>
                    <a:lnTo>
                      <a:pt x="161" y="234"/>
                    </a:lnTo>
                    <a:lnTo>
                      <a:pt x="160" y="240"/>
                    </a:lnTo>
                    <a:lnTo>
                      <a:pt x="156" y="248"/>
                    </a:lnTo>
                    <a:lnTo>
                      <a:pt x="153" y="256"/>
                    </a:lnTo>
                    <a:lnTo>
                      <a:pt x="146" y="263"/>
                    </a:lnTo>
                    <a:lnTo>
                      <a:pt x="130" y="280"/>
                    </a:lnTo>
                    <a:lnTo>
                      <a:pt x="111" y="296"/>
                    </a:lnTo>
                    <a:lnTo>
                      <a:pt x="94" y="312"/>
                    </a:lnTo>
                    <a:lnTo>
                      <a:pt x="78" y="328"/>
                    </a:lnTo>
                    <a:lnTo>
                      <a:pt x="71" y="336"/>
                    </a:lnTo>
                    <a:lnTo>
                      <a:pt x="66" y="344"/>
                    </a:lnTo>
                    <a:lnTo>
                      <a:pt x="64" y="350"/>
                    </a:lnTo>
                    <a:lnTo>
                      <a:pt x="62" y="358"/>
                    </a:lnTo>
                    <a:lnTo>
                      <a:pt x="57" y="359"/>
                    </a:lnTo>
                    <a:lnTo>
                      <a:pt x="52" y="363"/>
                    </a:lnTo>
                    <a:lnTo>
                      <a:pt x="43" y="369"/>
                    </a:lnTo>
                    <a:lnTo>
                      <a:pt x="35" y="376"/>
                    </a:lnTo>
                    <a:lnTo>
                      <a:pt x="26" y="383"/>
                    </a:lnTo>
                    <a:lnTo>
                      <a:pt x="19" y="389"/>
                    </a:lnTo>
                    <a:lnTo>
                      <a:pt x="16" y="395"/>
                    </a:lnTo>
                    <a:lnTo>
                      <a:pt x="14" y="398"/>
                    </a:lnTo>
                    <a:lnTo>
                      <a:pt x="10" y="399"/>
                    </a:lnTo>
                    <a:lnTo>
                      <a:pt x="9" y="399"/>
                    </a:lnTo>
                    <a:lnTo>
                      <a:pt x="7" y="400"/>
                    </a:lnTo>
                    <a:lnTo>
                      <a:pt x="5" y="401"/>
                    </a:lnTo>
                    <a:lnTo>
                      <a:pt x="5" y="402"/>
                    </a:lnTo>
                    <a:lnTo>
                      <a:pt x="3" y="402"/>
                    </a:lnTo>
                    <a:lnTo>
                      <a:pt x="2" y="404"/>
                    </a:lnTo>
                    <a:lnTo>
                      <a:pt x="2" y="405"/>
                    </a:lnTo>
                    <a:lnTo>
                      <a:pt x="0" y="406"/>
                    </a:lnTo>
                    <a:lnTo>
                      <a:pt x="0" y="407"/>
                    </a:lnTo>
                    <a:lnTo>
                      <a:pt x="0" y="408"/>
                    </a:lnTo>
                    <a:lnTo>
                      <a:pt x="3" y="408"/>
                    </a:lnTo>
                    <a:lnTo>
                      <a:pt x="9" y="408"/>
                    </a:lnTo>
                    <a:lnTo>
                      <a:pt x="12" y="408"/>
                    </a:lnTo>
                    <a:lnTo>
                      <a:pt x="17" y="408"/>
                    </a:lnTo>
                    <a:lnTo>
                      <a:pt x="21" y="408"/>
                    </a:lnTo>
                    <a:lnTo>
                      <a:pt x="26" y="407"/>
                    </a:lnTo>
                    <a:lnTo>
                      <a:pt x="30" y="407"/>
                    </a:lnTo>
                    <a:lnTo>
                      <a:pt x="35" y="407"/>
                    </a:lnTo>
                    <a:lnTo>
                      <a:pt x="42" y="401"/>
                    </a:lnTo>
                    <a:lnTo>
                      <a:pt x="49" y="395"/>
                    </a:lnTo>
                    <a:lnTo>
                      <a:pt x="52" y="388"/>
                    </a:lnTo>
                    <a:lnTo>
                      <a:pt x="57" y="381"/>
                    </a:lnTo>
                    <a:lnTo>
                      <a:pt x="61" y="374"/>
                    </a:lnTo>
                    <a:lnTo>
                      <a:pt x="66" y="368"/>
                    </a:lnTo>
                    <a:lnTo>
                      <a:pt x="71" y="361"/>
                    </a:lnTo>
                    <a:lnTo>
                      <a:pt x="80" y="356"/>
                    </a:lnTo>
                    <a:lnTo>
                      <a:pt x="76" y="353"/>
                    </a:lnTo>
                    <a:lnTo>
                      <a:pt x="76" y="352"/>
                    </a:lnTo>
                    <a:lnTo>
                      <a:pt x="76" y="350"/>
                    </a:lnTo>
                    <a:lnTo>
                      <a:pt x="78" y="349"/>
                    </a:lnTo>
                    <a:lnTo>
                      <a:pt x="80" y="348"/>
                    </a:lnTo>
                    <a:lnTo>
                      <a:pt x="82" y="346"/>
                    </a:lnTo>
                    <a:lnTo>
                      <a:pt x="83" y="344"/>
                    </a:lnTo>
                    <a:lnTo>
                      <a:pt x="82" y="343"/>
                    </a:lnTo>
                    <a:lnTo>
                      <a:pt x="90" y="334"/>
                    </a:lnTo>
                    <a:lnTo>
                      <a:pt x="99" y="326"/>
                    </a:lnTo>
                    <a:lnTo>
                      <a:pt x="108" y="319"/>
                    </a:lnTo>
                    <a:lnTo>
                      <a:pt x="115" y="310"/>
                    </a:lnTo>
                    <a:lnTo>
                      <a:pt x="121" y="302"/>
                    </a:lnTo>
                    <a:lnTo>
                      <a:pt x="130" y="294"/>
                    </a:lnTo>
                    <a:lnTo>
                      <a:pt x="137" y="286"/>
                    </a:lnTo>
                    <a:lnTo>
                      <a:pt x="146" y="278"/>
                    </a:lnTo>
                    <a:lnTo>
                      <a:pt x="151" y="271"/>
                    </a:lnTo>
                    <a:lnTo>
                      <a:pt x="158" y="263"/>
                    </a:lnTo>
                    <a:lnTo>
                      <a:pt x="167" y="257"/>
                    </a:lnTo>
                    <a:lnTo>
                      <a:pt x="174" y="250"/>
                    </a:lnTo>
                    <a:lnTo>
                      <a:pt x="180" y="244"/>
                    </a:lnTo>
                    <a:lnTo>
                      <a:pt x="187" y="236"/>
                    </a:lnTo>
                    <a:lnTo>
                      <a:pt x="193" y="228"/>
                    </a:lnTo>
                    <a:lnTo>
                      <a:pt x="198" y="221"/>
                    </a:lnTo>
                    <a:lnTo>
                      <a:pt x="203" y="216"/>
                    </a:lnTo>
                    <a:lnTo>
                      <a:pt x="208" y="212"/>
                    </a:lnTo>
                    <a:lnTo>
                      <a:pt x="212" y="207"/>
                    </a:lnTo>
                    <a:lnTo>
                      <a:pt x="215" y="201"/>
                    </a:lnTo>
                    <a:lnTo>
                      <a:pt x="219" y="195"/>
                    </a:lnTo>
                    <a:lnTo>
                      <a:pt x="224" y="189"/>
                    </a:lnTo>
                    <a:lnTo>
                      <a:pt x="229" y="185"/>
                    </a:lnTo>
                    <a:lnTo>
                      <a:pt x="236" y="182"/>
                    </a:lnTo>
                    <a:lnTo>
                      <a:pt x="243" y="172"/>
                    </a:lnTo>
                    <a:lnTo>
                      <a:pt x="250" y="162"/>
                    </a:lnTo>
                    <a:lnTo>
                      <a:pt x="255" y="151"/>
                    </a:lnTo>
                    <a:lnTo>
                      <a:pt x="262" y="141"/>
                    </a:lnTo>
                    <a:lnTo>
                      <a:pt x="267" y="132"/>
                    </a:lnTo>
                    <a:lnTo>
                      <a:pt x="274" y="122"/>
                    </a:lnTo>
                    <a:lnTo>
                      <a:pt x="279" y="111"/>
                    </a:lnTo>
                    <a:lnTo>
                      <a:pt x="288" y="101"/>
                    </a:lnTo>
                    <a:lnTo>
                      <a:pt x="295" y="94"/>
                    </a:lnTo>
                    <a:lnTo>
                      <a:pt x="302" y="86"/>
                    </a:lnTo>
                    <a:lnTo>
                      <a:pt x="309" y="77"/>
                    </a:lnTo>
                    <a:lnTo>
                      <a:pt x="316" y="68"/>
                    </a:lnTo>
                    <a:lnTo>
                      <a:pt x="321" y="60"/>
                    </a:lnTo>
                    <a:lnTo>
                      <a:pt x="326" y="51"/>
                    </a:lnTo>
                    <a:lnTo>
                      <a:pt x="331" y="42"/>
                    </a:lnTo>
                    <a:lnTo>
                      <a:pt x="335" y="34"/>
                    </a:lnTo>
                    <a:lnTo>
                      <a:pt x="337" y="29"/>
                    </a:lnTo>
                    <a:lnTo>
                      <a:pt x="337" y="25"/>
                    </a:lnTo>
                    <a:lnTo>
                      <a:pt x="338" y="21"/>
                    </a:lnTo>
                    <a:lnTo>
                      <a:pt x="338" y="17"/>
                    </a:lnTo>
                    <a:lnTo>
                      <a:pt x="338" y="13"/>
                    </a:lnTo>
                    <a:lnTo>
                      <a:pt x="338" y="9"/>
                    </a:lnTo>
                    <a:lnTo>
                      <a:pt x="340" y="4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7" name="Freeform 50">
                <a:extLst>
                  <a:ext uri="{FF2B5EF4-FFF2-40B4-BE49-F238E27FC236}">
                    <a16:creationId xmlns:a16="http://schemas.microsoft.com/office/drawing/2014/main" id="{92353210-1550-8649-96DB-454364116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48" y="5533619"/>
                <a:ext cx="579739" cy="721502"/>
              </a:xfrm>
              <a:custGeom>
                <a:avLst/>
                <a:gdLst>
                  <a:gd name="T0" fmla="*/ 2147483647 w 340"/>
                  <a:gd name="T1" fmla="*/ 2147483647 h 408"/>
                  <a:gd name="T2" fmla="*/ 2147483647 w 340"/>
                  <a:gd name="T3" fmla="*/ 2147483647 h 408"/>
                  <a:gd name="T4" fmla="*/ 2147483647 w 340"/>
                  <a:gd name="T5" fmla="*/ 2147483647 h 408"/>
                  <a:gd name="T6" fmla="*/ 2147483647 w 340"/>
                  <a:gd name="T7" fmla="*/ 2147483647 h 408"/>
                  <a:gd name="T8" fmla="*/ 2147483647 w 340"/>
                  <a:gd name="T9" fmla="*/ 2147483647 h 408"/>
                  <a:gd name="T10" fmla="*/ 2147483647 w 340"/>
                  <a:gd name="T11" fmla="*/ 2147483647 h 408"/>
                  <a:gd name="T12" fmla="*/ 2147483647 w 340"/>
                  <a:gd name="T13" fmla="*/ 2147483647 h 408"/>
                  <a:gd name="T14" fmla="*/ 2147483647 w 340"/>
                  <a:gd name="T15" fmla="*/ 2147483647 h 408"/>
                  <a:gd name="T16" fmla="*/ 2147483647 w 340"/>
                  <a:gd name="T17" fmla="*/ 2147483647 h 408"/>
                  <a:gd name="T18" fmla="*/ 2147483647 w 340"/>
                  <a:gd name="T19" fmla="*/ 2147483647 h 408"/>
                  <a:gd name="T20" fmla="*/ 2147483647 w 340"/>
                  <a:gd name="T21" fmla="*/ 2147483647 h 408"/>
                  <a:gd name="T22" fmla="*/ 2147483647 w 340"/>
                  <a:gd name="T23" fmla="*/ 2147483647 h 408"/>
                  <a:gd name="T24" fmla="*/ 2147483647 w 340"/>
                  <a:gd name="T25" fmla="*/ 2147483647 h 408"/>
                  <a:gd name="T26" fmla="*/ 2147483647 w 340"/>
                  <a:gd name="T27" fmla="*/ 2147483647 h 408"/>
                  <a:gd name="T28" fmla="*/ 2147483647 w 340"/>
                  <a:gd name="T29" fmla="*/ 2147483647 h 408"/>
                  <a:gd name="T30" fmla="*/ 2147483647 w 340"/>
                  <a:gd name="T31" fmla="*/ 2147483647 h 408"/>
                  <a:gd name="T32" fmla="*/ 2147483647 w 340"/>
                  <a:gd name="T33" fmla="*/ 2147483647 h 408"/>
                  <a:gd name="T34" fmla="*/ 2147483647 w 340"/>
                  <a:gd name="T35" fmla="*/ 2147483647 h 408"/>
                  <a:gd name="T36" fmla="*/ 2147483647 w 340"/>
                  <a:gd name="T37" fmla="*/ 2147483647 h 408"/>
                  <a:gd name="T38" fmla="*/ 2147483647 w 340"/>
                  <a:gd name="T39" fmla="*/ 2147483647 h 408"/>
                  <a:gd name="T40" fmla="*/ 2147483647 w 340"/>
                  <a:gd name="T41" fmla="*/ 2147483647 h 408"/>
                  <a:gd name="T42" fmla="*/ 2147483647 w 340"/>
                  <a:gd name="T43" fmla="*/ 2147483647 h 408"/>
                  <a:gd name="T44" fmla="*/ 2147483647 w 340"/>
                  <a:gd name="T45" fmla="*/ 2147483647 h 408"/>
                  <a:gd name="T46" fmla="*/ 2147483647 w 340"/>
                  <a:gd name="T47" fmla="*/ 2147483647 h 408"/>
                  <a:gd name="T48" fmla="*/ 2147483647 w 340"/>
                  <a:gd name="T49" fmla="*/ 2147483647 h 408"/>
                  <a:gd name="T50" fmla="*/ 2147483647 w 340"/>
                  <a:gd name="T51" fmla="*/ 2147483647 h 408"/>
                  <a:gd name="T52" fmla="*/ 2147483647 w 340"/>
                  <a:gd name="T53" fmla="*/ 2147483647 h 408"/>
                  <a:gd name="T54" fmla="*/ 2147483647 w 340"/>
                  <a:gd name="T55" fmla="*/ 2147483647 h 408"/>
                  <a:gd name="T56" fmla="*/ 2147483647 w 340"/>
                  <a:gd name="T57" fmla="*/ 2147483647 h 408"/>
                  <a:gd name="T58" fmla="*/ 2147483647 w 340"/>
                  <a:gd name="T59" fmla="*/ 2147483647 h 408"/>
                  <a:gd name="T60" fmla="*/ 2147483647 w 340"/>
                  <a:gd name="T61" fmla="*/ 2147483647 h 408"/>
                  <a:gd name="T62" fmla="*/ 2147483647 w 340"/>
                  <a:gd name="T63" fmla="*/ 2147483647 h 408"/>
                  <a:gd name="T64" fmla="*/ 2147483647 w 340"/>
                  <a:gd name="T65" fmla="*/ 2147483647 h 408"/>
                  <a:gd name="T66" fmla="*/ 2147483647 w 340"/>
                  <a:gd name="T67" fmla="*/ 2147483647 h 408"/>
                  <a:gd name="T68" fmla="*/ 2147483647 w 340"/>
                  <a:gd name="T69" fmla="*/ 2147483647 h 408"/>
                  <a:gd name="T70" fmla="*/ 2147483647 w 340"/>
                  <a:gd name="T71" fmla="*/ 2147483647 h 408"/>
                  <a:gd name="T72" fmla="*/ 2147483647 w 340"/>
                  <a:gd name="T73" fmla="*/ 2147483647 h 408"/>
                  <a:gd name="T74" fmla="*/ 2147483647 w 340"/>
                  <a:gd name="T75" fmla="*/ 2147483647 h 408"/>
                  <a:gd name="T76" fmla="*/ 2147483647 w 340"/>
                  <a:gd name="T77" fmla="*/ 2147483647 h 408"/>
                  <a:gd name="T78" fmla="*/ 2147483647 w 340"/>
                  <a:gd name="T79" fmla="*/ 2147483647 h 408"/>
                  <a:gd name="T80" fmla="*/ 2147483647 w 340"/>
                  <a:gd name="T81" fmla="*/ 2147483647 h 408"/>
                  <a:gd name="T82" fmla="*/ 2147483647 w 340"/>
                  <a:gd name="T83" fmla="*/ 2147483647 h 408"/>
                  <a:gd name="T84" fmla="*/ 2147483647 w 340"/>
                  <a:gd name="T85" fmla="*/ 2147483647 h 408"/>
                  <a:gd name="T86" fmla="*/ 0 w 340"/>
                  <a:gd name="T87" fmla="*/ 2147483647 h 408"/>
                  <a:gd name="T88" fmla="*/ 0 w 340"/>
                  <a:gd name="T89" fmla="*/ 2147483647 h 408"/>
                  <a:gd name="T90" fmla="*/ 2147483647 w 340"/>
                  <a:gd name="T91" fmla="*/ 2147483647 h 408"/>
                  <a:gd name="T92" fmla="*/ 2147483647 w 340"/>
                  <a:gd name="T93" fmla="*/ 2147483647 h 408"/>
                  <a:gd name="T94" fmla="*/ 2147483647 w 340"/>
                  <a:gd name="T95" fmla="*/ 2147483647 h 408"/>
                  <a:gd name="T96" fmla="*/ 2147483647 w 340"/>
                  <a:gd name="T97" fmla="*/ 2147483647 h 408"/>
                  <a:gd name="T98" fmla="*/ 2147483647 w 340"/>
                  <a:gd name="T99" fmla="*/ 2147483647 h 408"/>
                  <a:gd name="T100" fmla="*/ 2147483647 w 340"/>
                  <a:gd name="T101" fmla="*/ 2147483647 h 408"/>
                  <a:gd name="T102" fmla="*/ 2147483647 w 340"/>
                  <a:gd name="T103" fmla="*/ 2147483647 h 408"/>
                  <a:gd name="T104" fmla="*/ 2147483647 w 340"/>
                  <a:gd name="T105" fmla="*/ 2147483647 h 408"/>
                  <a:gd name="T106" fmla="*/ 2147483647 w 340"/>
                  <a:gd name="T107" fmla="*/ 2147483647 h 408"/>
                  <a:gd name="T108" fmla="*/ 2147483647 w 340"/>
                  <a:gd name="T109" fmla="*/ 2147483647 h 408"/>
                  <a:gd name="T110" fmla="*/ 2147483647 w 340"/>
                  <a:gd name="T111" fmla="*/ 2147483647 h 408"/>
                  <a:gd name="T112" fmla="*/ 2147483647 w 340"/>
                  <a:gd name="T113" fmla="*/ 2147483647 h 408"/>
                  <a:gd name="T114" fmla="*/ 2147483647 w 340"/>
                  <a:gd name="T115" fmla="*/ 2147483647 h 408"/>
                  <a:gd name="T116" fmla="*/ 2147483647 w 340"/>
                  <a:gd name="T117" fmla="*/ 2147483647 h 408"/>
                  <a:gd name="T118" fmla="*/ 2147483647 w 340"/>
                  <a:gd name="T119" fmla="*/ 2147483647 h 40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40" h="408">
                    <a:moveTo>
                      <a:pt x="340" y="1"/>
                    </a:moveTo>
                    <a:lnTo>
                      <a:pt x="340" y="1"/>
                    </a:lnTo>
                    <a:lnTo>
                      <a:pt x="340" y="2"/>
                    </a:lnTo>
                    <a:lnTo>
                      <a:pt x="340" y="3"/>
                    </a:lnTo>
                    <a:lnTo>
                      <a:pt x="340" y="4"/>
                    </a:lnTo>
                    <a:lnTo>
                      <a:pt x="340" y="5"/>
                    </a:lnTo>
                    <a:lnTo>
                      <a:pt x="340" y="6"/>
                    </a:lnTo>
                    <a:lnTo>
                      <a:pt x="338" y="6"/>
                    </a:lnTo>
                    <a:lnTo>
                      <a:pt x="338" y="8"/>
                    </a:lnTo>
                    <a:lnTo>
                      <a:pt x="338" y="9"/>
                    </a:lnTo>
                    <a:lnTo>
                      <a:pt x="338" y="10"/>
                    </a:lnTo>
                    <a:lnTo>
                      <a:pt x="338" y="11"/>
                    </a:lnTo>
                    <a:lnTo>
                      <a:pt x="338" y="12"/>
                    </a:lnTo>
                    <a:lnTo>
                      <a:pt x="338" y="13"/>
                    </a:lnTo>
                    <a:lnTo>
                      <a:pt x="338" y="14"/>
                    </a:lnTo>
                    <a:lnTo>
                      <a:pt x="338" y="15"/>
                    </a:lnTo>
                    <a:lnTo>
                      <a:pt x="338" y="16"/>
                    </a:lnTo>
                    <a:lnTo>
                      <a:pt x="338" y="17"/>
                    </a:lnTo>
                    <a:lnTo>
                      <a:pt x="338" y="18"/>
                    </a:lnTo>
                    <a:lnTo>
                      <a:pt x="338" y="20"/>
                    </a:lnTo>
                    <a:lnTo>
                      <a:pt x="338" y="21"/>
                    </a:lnTo>
                    <a:lnTo>
                      <a:pt x="338" y="22"/>
                    </a:lnTo>
                    <a:lnTo>
                      <a:pt x="337" y="22"/>
                    </a:lnTo>
                    <a:lnTo>
                      <a:pt x="337" y="23"/>
                    </a:lnTo>
                    <a:lnTo>
                      <a:pt x="337" y="24"/>
                    </a:lnTo>
                    <a:lnTo>
                      <a:pt x="337" y="25"/>
                    </a:lnTo>
                    <a:lnTo>
                      <a:pt x="337" y="26"/>
                    </a:lnTo>
                    <a:lnTo>
                      <a:pt x="337" y="27"/>
                    </a:lnTo>
                    <a:lnTo>
                      <a:pt x="337" y="28"/>
                    </a:lnTo>
                    <a:lnTo>
                      <a:pt x="337" y="29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7" y="33"/>
                    </a:lnTo>
                    <a:lnTo>
                      <a:pt x="335" y="34"/>
                    </a:lnTo>
                    <a:lnTo>
                      <a:pt x="331" y="42"/>
                    </a:lnTo>
                    <a:lnTo>
                      <a:pt x="326" y="51"/>
                    </a:lnTo>
                    <a:lnTo>
                      <a:pt x="321" y="60"/>
                    </a:lnTo>
                    <a:lnTo>
                      <a:pt x="316" y="68"/>
                    </a:lnTo>
                    <a:lnTo>
                      <a:pt x="309" y="77"/>
                    </a:lnTo>
                    <a:lnTo>
                      <a:pt x="302" y="86"/>
                    </a:lnTo>
                    <a:lnTo>
                      <a:pt x="295" y="94"/>
                    </a:lnTo>
                    <a:lnTo>
                      <a:pt x="288" y="101"/>
                    </a:lnTo>
                    <a:lnTo>
                      <a:pt x="279" y="111"/>
                    </a:lnTo>
                    <a:lnTo>
                      <a:pt x="274" y="122"/>
                    </a:lnTo>
                    <a:lnTo>
                      <a:pt x="267" y="132"/>
                    </a:lnTo>
                    <a:lnTo>
                      <a:pt x="262" y="141"/>
                    </a:lnTo>
                    <a:lnTo>
                      <a:pt x="255" y="151"/>
                    </a:lnTo>
                    <a:lnTo>
                      <a:pt x="250" y="162"/>
                    </a:lnTo>
                    <a:lnTo>
                      <a:pt x="243" y="172"/>
                    </a:lnTo>
                    <a:lnTo>
                      <a:pt x="236" y="182"/>
                    </a:lnTo>
                    <a:lnTo>
                      <a:pt x="229" y="185"/>
                    </a:lnTo>
                    <a:lnTo>
                      <a:pt x="224" y="189"/>
                    </a:lnTo>
                    <a:lnTo>
                      <a:pt x="219" y="195"/>
                    </a:lnTo>
                    <a:lnTo>
                      <a:pt x="215" y="201"/>
                    </a:lnTo>
                    <a:lnTo>
                      <a:pt x="212" y="207"/>
                    </a:lnTo>
                    <a:lnTo>
                      <a:pt x="208" y="212"/>
                    </a:lnTo>
                    <a:lnTo>
                      <a:pt x="203" y="216"/>
                    </a:lnTo>
                    <a:lnTo>
                      <a:pt x="198" y="221"/>
                    </a:lnTo>
                    <a:lnTo>
                      <a:pt x="193" y="228"/>
                    </a:lnTo>
                    <a:lnTo>
                      <a:pt x="187" y="236"/>
                    </a:lnTo>
                    <a:lnTo>
                      <a:pt x="180" y="244"/>
                    </a:lnTo>
                    <a:lnTo>
                      <a:pt x="174" y="250"/>
                    </a:lnTo>
                    <a:lnTo>
                      <a:pt x="167" y="257"/>
                    </a:lnTo>
                    <a:lnTo>
                      <a:pt x="158" y="263"/>
                    </a:lnTo>
                    <a:lnTo>
                      <a:pt x="151" y="271"/>
                    </a:lnTo>
                    <a:lnTo>
                      <a:pt x="146" y="278"/>
                    </a:lnTo>
                    <a:lnTo>
                      <a:pt x="137" y="286"/>
                    </a:lnTo>
                    <a:lnTo>
                      <a:pt x="130" y="294"/>
                    </a:lnTo>
                    <a:lnTo>
                      <a:pt x="121" y="302"/>
                    </a:lnTo>
                    <a:lnTo>
                      <a:pt x="115" y="310"/>
                    </a:lnTo>
                    <a:lnTo>
                      <a:pt x="108" y="319"/>
                    </a:lnTo>
                    <a:lnTo>
                      <a:pt x="99" y="326"/>
                    </a:lnTo>
                    <a:lnTo>
                      <a:pt x="90" y="334"/>
                    </a:lnTo>
                    <a:lnTo>
                      <a:pt x="82" y="343"/>
                    </a:lnTo>
                    <a:lnTo>
                      <a:pt x="83" y="344"/>
                    </a:lnTo>
                    <a:lnTo>
                      <a:pt x="82" y="346"/>
                    </a:lnTo>
                    <a:lnTo>
                      <a:pt x="80" y="348"/>
                    </a:lnTo>
                    <a:lnTo>
                      <a:pt x="78" y="349"/>
                    </a:lnTo>
                    <a:lnTo>
                      <a:pt x="76" y="350"/>
                    </a:lnTo>
                    <a:lnTo>
                      <a:pt x="76" y="352"/>
                    </a:lnTo>
                    <a:lnTo>
                      <a:pt x="76" y="353"/>
                    </a:lnTo>
                    <a:lnTo>
                      <a:pt x="80" y="356"/>
                    </a:lnTo>
                    <a:lnTo>
                      <a:pt x="71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7" y="381"/>
                    </a:lnTo>
                    <a:lnTo>
                      <a:pt x="52" y="388"/>
                    </a:lnTo>
                    <a:lnTo>
                      <a:pt x="49" y="395"/>
                    </a:lnTo>
                    <a:lnTo>
                      <a:pt x="42" y="401"/>
                    </a:lnTo>
                    <a:lnTo>
                      <a:pt x="35" y="407"/>
                    </a:lnTo>
                    <a:lnTo>
                      <a:pt x="33" y="407"/>
                    </a:lnTo>
                    <a:lnTo>
                      <a:pt x="31" y="407"/>
                    </a:lnTo>
                    <a:lnTo>
                      <a:pt x="30" y="407"/>
                    </a:lnTo>
                    <a:lnTo>
                      <a:pt x="28" y="407"/>
                    </a:lnTo>
                    <a:lnTo>
                      <a:pt x="26" y="407"/>
                    </a:lnTo>
                    <a:lnTo>
                      <a:pt x="24" y="407"/>
                    </a:lnTo>
                    <a:lnTo>
                      <a:pt x="23" y="407"/>
                    </a:lnTo>
                    <a:lnTo>
                      <a:pt x="23" y="408"/>
                    </a:lnTo>
                    <a:lnTo>
                      <a:pt x="21" y="408"/>
                    </a:lnTo>
                    <a:lnTo>
                      <a:pt x="19" y="408"/>
                    </a:lnTo>
                    <a:lnTo>
                      <a:pt x="17" y="408"/>
                    </a:lnTo>
                    <a:lnTo>
                      <a:pt x="16" y="408"/>
                    </a:lnTo>
                    <a:lnTo>
                      <a:pt x="14" y="408"/>
                    </a:lnTo>
                    <a:lnTo>
                      <a:pt x="12" y="408"/>
                    </a:lnTo>
                    <a:lnTo>
                      <a:pt x="10" y="408"/>
                    </a:lnTo>
                    <a:lnTo>
                      <a:pt x="9" y="408"/>
                    </a:lnTo>
                    <a:lnTo>
                      <a:pt x="7" y="408"/>
                    </a:lnTo>
                    <a:lnTo>
                      <a:pt x="5" y="408"/>
                    </a:lnTo>
                    <a:lnTo>
                      <a:pt x="3" y="408"/>
                    </a:lnTo>
                    <a:lnTo>
                      <a:pt x="2" y="408"/>
                    </a:lnTo>
                    <a:lnTo>
                      <a:pt x="0" y="408"/>
                    </a:lnTo>
                    <a:lnTo>
                      <a:pt x="0" y="407"/>
                    </a:lnTo>
                    <a:lnTo>
                      <a:pt x="0" y="406"/>
                    </a:lnTo>
                    <a:lnTo>
                      <a:pt x="2" y="405"/>
                    </a:lnTo>
                    <a:lnTo>
                      <a:pt x="2" y="404"/>
                    </a:lnTo>
                    <a:lnTo>
                      <a:pt x="3" y="402"/>
                    </a:lnTo>
                    <a:lnTo>
                      <a:pt x="5" y="402"/>
                    </a:lnTo>
                    <a:lnTo>
                      <a:pt x="5" y="401"/>
                    </a:lnTo>
                    <a:lnTo>
                      <a:pt x="7" y="400"/>
                    </a:lnTo>
                    <a:lnTo>
                      <a:pt x="9" y="399"/>
                    </a:lnTo>
                    <a:lnTo>
                      <a:pt x="10" y="399"/>
                    </a:lnTo>
                    <a:lnTo>
                      <a:pt x="14" y="398"/>
                    </a:lnTo>
                    <a:lnTo>
                      <a:pt x="16" y="395"/>
                    </a:lnTo>
                    <a:lnTo>
                      <a:pt x="19" y="389"/>
                    </a:lnTo>
                    <a:lnTo>
                      <a:pt x="26" y="383"/>
                    </a:lnTo>
                    <a:lnTo>
                      <a:pt x="35" y="376"/>
                    </a:lnTo>
                    <a:lnTo>
                      <a:pt x="43" y="369"/>
                    </a:lnTo>
                    <a:lnTo>
                      <a:pt x="52" y="363"/>
                    </a:lnTo>
                    <a:lnTo>
                      <a:pt x="57" y="359"/>
                    </a:lnTo>
                    <a:lnTo>
                      <a:pt x="62" y="358"/>
                    </a:lnTo>
                    <a:lnTo>
                      <a:pt x="64" y="350"/>
                    </a:lnTo>
                    <a:lnTo>
                      <a:pt x="66" y="344"/>
                    </a:lnTo>
                    <a:lnTo>
                      <a:pt x="71" y="336"/>
                    </a:lnTo>
                    <a:lnTo>
                      <a:pt x="78" y="328"/>
                    </a:lnTo>
                    <a:lnTo>
                      <a:pt x="94" y="312"/>
                    </a:lnTo>
                    <a:lnTo>
                      <a:pt x="111" y="296"/>
                    </a:lnTo>
                    <a:lnTo>
                      <a:pt x="130" y="280"/>
                    </a:lnTo>
                    <a:lnTo>
                      <a:pt x="146" y="263"/>
                    </a:lnTo>
                    <a:lnTo>
                      <a:pt x="153" y="256"/>
                    </a:lnTo>
                    <a:lnTo>
                      <a:pt x="156" y="248"/>
                    </a:lnTo>
                    <a:lnTo>
                      <a:pt x="160" y="240"/>
                    </a:lnTo>
                    <a:lnTo>
                      <a:pt x="161" y="234"/>
                    </a:lnTo>
                    <a:lnTo>
                      <a:pt x="163" y="234"/>
                    </a:lnTo>
                    <a:lnTo>
                      <a:pt x="167" y="233"/>
                    </a:lnTo>
                    <a:lnTo>
                      <a:pt x="168" y="231"/>
                    </a:lnTo>
                    <a:lnTo>
                      <a:pt x="170" y="228"/>
                    </a:lnTo>
                    <a:lnTo>
                      <a:pt x="175" y="223"/>
                    </a:lnTo>
                    <a:lnTo>
                      <a:pt x="177" y="218"/>
                    </a:lnTo>
                    <a:lnTo>
                      <a:pt x="182" y="211"/>
                    </a:lnTo>
                    <a:lnTo>
                      <a:pt x="186" y="206"/>
                    </a:lnTo>
                    <a:lnTo>
                      <a:pt x="187" y="203"/>
                    </a:lnTo>
                    <a:lnTo>
                      <a:pt x="191" y="202"/>
                    </a:lnTo>
                    <a:lnTo>
                      <a:pt x="194" y="201"/>
                    </a:lnTo>
                    <a:lnTo>
                      <a:pt x="198" y="200"/>
                    </a:lnTo>
                    <a:lnTo>
                      <a:pt x="198" y="198"/>
                    </a:lnTo>
                    <a:lnTo>
                      <a:pt x="198" y="196"/>
                    </a:lnTo>
                    <a:lnTo>
                      <a:pt x="203" y="190"/>
                    </a:lnTo>
                    <a:lnTo>
                      <a:pt x="210" y="183"/>
                    </a:lnTo>
                    <a:lnTo>
                      <a:pt x="213" y="175"/>
                    </a:lnTo>
                    <a:lnTo>
                      <a:pt x="219" y="165"/>
                    </a:lnTo>
                    <a:lnTo>
                      <a:pt x="222" y="157"/>
                    </a:lnTo>
                    <a:lnTo>
                      <a:pt x="224" y="147"/>
                    </a:lnTo>
                    <a:lnTo>
                      <a:pt x="226" y="139"/>
                    </a:lnTo>
                    <a:lnTo>
                      <a:pt x="227" y="134"/>
                    </a:lnTo>
                    <a:lnTo>
                      <a:pt x="231" y="129"/>
                    </a:lnTo>
                    <a:lnTo>
                      <a:pt x="238" y="122"/>
                    </a:lnTo>
                    <a:lnTo>
                      <a:pt x="243" y="113"/>
                    </a:lnTo>
                    <a:lnTo>
                      <a:pt x="250" y="103"/>
                    </a:lnTo>
                    <a:lnTo>
                      <a:pt x="257" y="95"/>
                    </a:lnTo>
                    <a:lnTo>
                      <a:pt x="262" y="87"/>
                    </a:lnTo>
                    <a:lnTo>
                      <a:pt x="266" y="84"/>
                    </a:lnTo>
                    <a:lnTo>
                      <a:pt x="269" y="82"/>
                    </a:lnTo>
                    <a:lnTo>
                      <a:pt x="272" y="80"/>
                    </a:lnTo>
                    <a:lnTo>
                      <a:pt x="276" y="79"/>
                    </a:lnTo>
                    <a:lnTo>
                      <a:pt x="276" y="77"/>
                    </a:lnTo>
                    <a:lnTo>
                      <a:pt x="278" y="75"/>
                    </a:lnTo>
                    <a:lnTo>
                      <a:pt x="281" y="73"/>
                    </a:lnTo>
                    <a:lnTo>
                      <a:pt x="285" y="71"/>
                    </a:lnTo>
                    <a:lnTo>
                      <a:pt x="288" y="68"/>
                    </a:lnTo>
                    <a:lnTo>
                      <a:pt x="292" y="67"/>
                    </a:lnTo>
                    <a:lnTo>
                      <a:pt x="295" y="65"/>
                    </a:lnTo>
                    <a:lnTo>
                      <a:pt x="297" y="64"/>
                    </a:lnTo>
                    <a:lnTo>
                      <a:pt x="297" y="62"/>
                    </a:lnTo>
                    <a:lnTo>
                      <a:pt x="297" y="59"/>
                    </a:lnTo>
                    <a:lnTo>
                      <a:pt x="300" y="58"/>
                    </a:lnTo>
                    <a:lnTo>
                      <a:pt x="302" y="54"/>
                    </a:lnTo>
                    <a:lnTo>
                      <a:pt x="304" y="50"/>
                    </a:lnTo>
                    <a:lnTo>
                      <a:pt x="305" y="45"/>
                    </a:lnTo>
                    <a:lnTo>
                      <a:pt x="305" y="38"/>
                    </a:lnTo>
                    <a:lnTo>
                      <a:pt x="305" y="33"/>
                    </a:lnTo>
                    <a:lnTo>
                      <a:pt x="305" y="28"/>
                    </a:lnTo>
                    <a:lnTo>
                      <a:pt x="304" y="26"/>
                    </a:lnTo>
                    <a:lnTo>
                      <a:pt x="307" y="25"/>
                    </a:lnTo>
                    <a:lnTo>
                      <a:pt x="311" y="23"/>
                    </a:lnTo>
                    <a:lnTo>
                      <a:pt x="314" y="21"/>
                    </a:lnTo>
                    <a:lnTo>
                      <a:pt x="316" y="18"/>
                    </a:lnTo>
                    <a:lnTo>
                      <a:pt x="319" y="16"/>
                    </a:lnTo>
                    <a:lnTo>
                      <a:pt x="321" y="14"/>
                    </a:lnTo>
                    <a:lnTo>
                      <a:pt x="323" y="12"/>
                    </a:lnTo>
                    <a:lnTo>
                      <a:pt x="325" y="10"/>
                    </a:lnTo>
                    <a:lnTo>
                      <a:pt x="330" y="10"/>
                    </a:lnTo>
                    <a:lnTo>
                      <a:pt x="330" y="9"/>
                    </a:lnTo>
                    <a:lnTo>
                      <a:pt x="331" y="8"/>
                    </a:lnTo>
                    <a:lnTo>
                      <a:pt x="333" y="6"/>
                    </a:lnTo>
                    <a:lnTo>
                      <a:pt x="335" y="5"/>
                    </a:lnTo>
                    <a:lnTo>
                      <a:pt x="337" y="4"/>
                    </a:lnTo>
                    <a:lnTo>
                      <a:pt x="337" y="3"/>
                    </a:lnTo>
                    <a:lnTo>
                      <a:pt x="338" y="1"/>
                    </a:lnTo>
                    <a:lnTo>
                      <a:pt x="340" y="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8" name="Freeform 51">
                <a:extLst>
                  <a:ext uri="{FF2B5EF4-FFF2-40B4-BE49-F238E27FC236}">
                    <a16:creationId xmlns:a16="http://schemas.microsoft.com/office/drawing/2014/main" id="{E235CC5F-9AC8-2245-A9EC-A4FA1EB43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39" name="Freeform 52">
                <a:extLst>
                  <a:ext uri="{FF2B5EF4-FFF2-40B4-BE49-F238E27FC236}">
                    <a16:creationId xmlns:a16="http://schemas.microsoft.com/office/drawing/2014/main" id="{1331232A-E782-5644-BF4F-E4A8921CE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0" name="Freeform 53">
                <a:extLst>
                  <a:ext uri="{FF2B5EF4-FFF2-40B4-BE49-F238E27FC236}">
                    <a16:creationId xmlns:a16="http://schemas.microsoft.com/office/drawing/2014/main" id="{5835BB11-DBE1-1C4A-885F-9BBE1DC4C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759" y="4907609"/>
                <a:ext cx="194384" cy="102568"/>
              </a:xfrm>
              <a:custGeom>
                <a:avLst/>
                <a:gdLst>
                  <a:gd name="T0" fmla="*/ 2147483647 w 115"/>
                  <a:gd name="T1" fmla="*/ 0 h 58"/>
                  <a:gd name="T2" fmla="*/ 2147483647 w 115"/>
                  <a:gd name="T3" fmla="*/ 2147483647 h 58"/>
                  <a:gd name="T4" fmla="*/ 2147483647 w 115"/>
                  <a:gd name="T5" fmla="*/ 2147483647 h 58"/>
                  <a:gd name="T6" fmla="*/ 2147483647 w 115"/>
                  <a:gd name="T7" fmla="*/ 2147483647 h 58"/>
                  <a:gd name="T8" fmla="*/ 2147483647 w 115"/>
                  <a:gd name="T9" fmla="*/ 2147483647 h 58"/>
                  <a:gd name="T10" fmla="*/ 2147483647 w 115"/>
                  <a:gd name="T11" fmla="*/ 2147483647 h 58"/>
                  <a:gd name="T12" fmla="*/ 2147483647 w 115"/>
                  <a:gd name="T13" fmla="*/ 2147483647 h 58"/>
                  <a:gd name="T14" fmla="*/ 2147483647 w 115"/>
                  <a:gd name="T15" fmla="*/ 2147483647 h 58"/>
                  <a:gd name="T16" fmla="*/ 2147483647 w 115"/>
                  <a:gd name="T17" fmla="*/ 2147483647 h 58"/>
                  <a:gd name="T18" fmla="*/ 2147483647 w 115"/>
                  <a:gd name="T19" fmla="*/ 2147483647 h 58"/>
                  <a:gd name="T20" fmla="*/ 2147483647 w 115"/>
                  <a:gd name="T21" fmla="*/ 2147483647 h 58"/>
                  <a:gd name="T22" fmla="*/ 2147483647 w 115"/>
                  <a:gd name="T23" fmla="*/ 2147483647 h 58"/>
                  <a:gd name="T24" fmla="*/ 2147483647 w 115"/>
                  <a:gd name="T25" fmla="*/ 2147483647 h 58"/>
                  <a:gd name="T26" fmla="*/ 2147483647 w 115"/>
                  <a:gd name="T27" fmla="*/ 2147483647 h 58"/>
                  <a:gd name="T28" fmla="*/ 2147483647 w 115"/>
                  <a:gd name="T29" fmla="*/ 2147483647 h 58"/>
                  <a:gd name="T30" fmla="*/ 2147483647 w 115"/>
                  <a:gd name="T31" fmla="*/ 2147483647 h 58"/>
                  <a:gd name="T32" fmla="*/ 2147483647 w 115"/>
                  <a:gd name="T33" fmla="*/ 2147483647 h 58"/>
                  <a:gd name="T34" fmla="*/ 2147483647 w 115"/>
                  <a:gd name="T35" fmla="*/ 2147483647 h 58"/>
                  <a:gd name="T36" fmla="*/ 2147483647 w 115"/>
                  <a:gd name="T37" fmla="*/ 2147483647 h 58"/>
                  <a:gd name="T38" fmla="*/ 2147483647 w 115"/>
                  <a:gd name="T39" fmla="*/ 2147483647 h 58"/>
                  <a:gd name="T40" fmla="*/ 2147483647 w 115"/>
                  <a:gd name="T41" fmla="*/ 2147483647 h 58"/>
                  <a:gd name="T42" fmla="*/ 2147483647 w 115"/>
                  <a:gd name="T43" fmla="*/ 2147483647 h 58"/>
                  <a:gd name="T44" fmla="*/ 2147483647 w 115"/>
                  <a:gd name="T45" fmla="*/ 2147483647 h 58"/>
                  <a:gd name="T46" fmla="*/ 2147483647 w 115"/>
                  <a:gd name="T47" fmla="*/ 2147483647 h 58"/>
                  <a:gd name="T48" fmla="*/ 2147483647 w 115"/>
                  <a:gd name="T49" fmla="*/ 2147483647 h 58"/>
                  <a:gd name="T50" fmla="*/ 2147483647 w 115"/>
                  <a:gd name="T51" fmla="*/ 2147483647 h 58"/>
                  <a:gd name="T52" fmla="*/ 2147483647 w 115"/>
                  <a:gd name="T53" fmla="*/ 2147483647 h 58"/>
                  <a:gd name="T54" fmla="*/ 2147483647 w 115"/>
                  <a:gd name="T55" fmla="*/ 2147483647 h 58"/>
                  <a:gd name="T56" fmla="*/ 2147483647 w 115"/>
                  <a:gd name="T57" fmla="*/ 2147483647 h 58"/>
                  <a:gd name="T58" fmla="*/ 2147483647 w 115"/>
                  <a:gd name="T59" fmla="*/ 2147483647 h 58"/>
                  <a:gd name="T60" fmla="*/ 2147483647 w 115"/>
                  <a:gd name="T61" fmla="*/ 2147483647 h 58"/>
                  <a:gd name="T62" fmla="*/ 2147483647 w 115"/>
                  <a:gd name="T63" fmla="*/ 2147483647 h 58"/>
                  <a:gd name="T64" fmla="*/ 2147483647 w 115"/>
                  <a:gd name="T65" fmla="*/ 2147483647 h 58"/>
                  <a:gd name="T66" fmla="*/ 2147483647 w 115"/>
                  <a:gd name="T67" fmla="*/ 2147483647 h 58"/>
                  <a:gd name="T68" fmla="*/ 2147483647 w 115"/>
                  <a:gd name="T69" fmla="*/ 2147483647 h 58"/>
                  <a:gd name="T70" fmla="*/ 2147483647 w 115"/>
                  <a:gd name="T71" fmla="*/ 2147483647 h 58"/>
                  <a:gd name="T72" fmla="*/ 2147483647 w 115"/>
                  <a:gd name="T73" fmla="*/ 2147483647 h 58"/>
                  <a:gd name="T74" fmla="*/ 2147483647 w 115"/>
                  <a:gd name="T75" fmla="*/ 2147483647 h 58"/>
                  <a:gd name="T76" fmla="*/ 2147483647 w 115"/>
                  <a:gd name="T77" fmla="*/ 2147483647 h 58"/>
                  <a:gd name="T78" fmla="*/ 2147483647 w 115"/>
                  <a:gd name="T79" fmla="*/ 2147483647 h 58"/>
                  <a:gd name="T80" fmla="*/ 2147483647 w 115"/>
                  <a:gd name="T81" fmla="*/ 2147483647 h 58"/>
                  <a:gd name="T82" fmla="*/ 2147483647 w 115"/>
                  <a:gd name="T83" fmla="*/ 2147483647 h 58"/>
                  <a:gd name="T84" fmla="*/ 0 w 115"/>
                  <a:gd name="T85" fmla="*/ 2147483647 h 58"/>
                  <a:gd name="T86" fmla="*/ 0 w 115"/>
                  <a:gd name="T87" fmla="*/ 2147483647 h 58"/>
                  <a:gd name="T88" fmla="*/ 2147483647 w 115"/>
                  <a:gd name="T89" fmla="*/ 2147483647 h 58"/>
                  <a:gd name="T90" fmla="*/ 2147483647 w 115"/>
                  <a:gd name="T91" fmla="*/ 2147483647 h 58"/>
                  <a:gd name="T92" fmla="*/ 2147483647 w 115"/>
                  <a:gd name="T93" fmla="*/ 2147483647 h 58"/>
                  <a:gd name="T94" fmla="*/ 2147483647 w 115"/>
                  <a:gd name="T95" fmla="*/ 2147483647 h 58"/>
                  <a:gd name="T96" fmla="*/ 2147483647 w 115"/>
                  <a:gd name="T97" fmla="*/ 2147483647 h 58"/>
                  <a:gd name="T98" fmla="*/ 2147483647 w 115"/>
                  <a:gd name="T99" fmla="*/ 2147483647 h 58"/>
                  <a:gd name="T100" fmla="*/ 2147483647 w 115"/>
                  <a:gd name="T101" fmla="*/ 2147483647 h 58"/>
                  <a:gd name="T102" fmla="*/ 2147483647 w 115"/>
                  <a:gd name="T103" fmla="*/ 2147483647 h 58"/>
                  <a:gd name="T104" fmla="*/ 2147483647 w 115"/>
                  <a:gd name="T105" fmla="*/ 2147483647 h 58"/>
                  <a:gd name="T106" fmla="*/ 2147483647 w 115"/>
                  <a:gd name="T107" fmla="*/ 2147483647 h 58"/>
                  <a:gd name="T108" fmla="*/ 2147483647 w 115"/>
                  <a:gd name="T109" fmla="*/ 2147483647 h 58"/>
                  <a:gd name="T110" fmla="*/ 2147483647 w 115"/>
                  <a:gd name="T111" fmla="*/ 2147483647 h 58"/>
                  <a:gd name="T112" fmla="*/ 2147483647 w 115"/>
                  <a:gd name="T113" fmla="*/ 0 h 5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15" h="58">
                    <a:moveTo>
                      <a:pt x="7" y="0"/>
                    </a:moveTo>
                    <a:lnTo>
                      <a:pt x="16" y="7"/>
                    </a:lnTo>
                    <a:lnTo>
                      <a:pt x="21" y="13"/>
                    </a:lnTo>
                    <a:lnTo>
                      <a:pt x="25" y="18"/>
                    </a:lnTo>
                    <a:lnTo>
                      <a:pt x="28" y="21"/>
                    </a:lnTo>
                    <a:lnTo>
                      <a:pt x="33" y="23"/>
                    </a:lnTo>
                    <a:lnTo>
                      <a:pt x="39" y="26"/>
                    </a:lnTo>
                    <a:lnTo>
                      <a:pt x="49" y="29"/>
                    </a:lnTo>
                    <a:lnTo>
                      <a:pt x="63" y="31"/>
                    </a:lnTo>
                    <a:lnTo>
                      <a:pt x="65" y="31"/>
                    </a:lnTo>
                    <a:lnTo>
                      <a:pt x="66" y="32"/>
                    </a:lnTo>
                    <a:lnTo>
                      <a:pt x="68" y="32"/>
                    </a:lnTo>
                    <a:lnTo>
                      <a:pt x="70" y="32"/>
                    </a:lnTo>
                    <a:lnTo>
                      <a:pt x="72" y="32"/>
                    </a:lnTo>
                    <a:lnTo>
                      <a:pt x="73" y="31"/>
                    </a:lnTo>
                    <a:lnTo>
                      <a:pt x="98" y="13"/>
                    </a:lnTo>
                    <a:lnTo>
                      <a:pt x="101" y="11"/>
                    </a:lnTo>
                    <a:lnTo>
                      <a:pt x="104" y="10"/>
                    </a:lnTo>
                    <a:lnTo>
                      <a:pt x="106" y="10"/>
                    </a:lnTo>
                    <a:lnTo>
                      <a:pt x="106" y="9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8" y="4"/>
                    </a:lnTo>
                    <a:lnTo>
                      <a:pt x="111" y="8"/>
                    </a:lnTo>
                    <a:lnTo>
                      <a:pt x="113" y="13"/>
                    </a:lnTo>
                    <a:lnTo>
                      <a:pt x="115" y="20"/>
                    </a:lnTo>
                    <a:lnTo>
                      <a:pt x="115" y="26"/>
                    </a:lnTo>
                    <a:lnTo>
                      <a:pt x="115" y="33"/>
                    </a:lnTo>
                    <a:lnTo>
                      <a:pt x="115" y="38"/>
                    </a:lnTo>
                    <a:lnTo>
                      <a:pt x="113" y="42"/>
                    </a:lnTo>
                    <a:lnTo>
                      <a:pt x="110" y="42"/>
                    </a:lnTo>
                    <a:lnTo>
                      <a:pt x="110" y="46"/>
                    </a:lnTo>
                    <a:lnTo>
                      <a:pt x="106" y="49"/>
                    </a:lnTo>
                    <a:lnTo>
                      <a:pt x="85" y="58"/>
                    </a:lnTo>
                    <a:lnTo>
                      <a:pt x="42" y="58"/>
                    </a:lnTo>
                    <a:lnTo>
                      <a:pt x="7" y="46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2" y="28"/>
                    </a:lnTo>
                    <a:lnTo>
                      <a:pt x="2" y="22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7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1" name="Freeform 54">
                <a:extLst>
                  <a:ext uri="{FF2B5EF4-FFF2-40B4-BE49-F238E27FC236}">
                    <a16:creationId xmlns:a16="http://schemas.microsoft.com/office/drawing/2014/main" id="{28C9F0AB-CA03-BA4F-8A3E-FBA2BD149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4580" y="4928830"/>
                <a:ext cx="187564" cy="81347"/>
              </a:xfrm>
              <a:custGeom>
                <a:avLst/>
                <a:gdLst>
                  <a:gd name="T0" fmla="*/ 2147483647 w 109"/>
                  <a:gd name="T1" fmla="*/ 2147483647 h 45"/>
                  <a:gd name="T2" fmla="*/ 2147483647 w 109"/>
                  <a:gd name="T3" fmla="*/ 2147483647 h 45"/>
                  <a:gd name="T4" fmla="*/ 2147483647 w 109"/>
                  <a:gd name="T5" fmla="*/ 2147483647 h 45"/>
                  <a:gd name="T6" fmla="*/ 2147483647 w 109"/>
                  <a:gd name="T7" fmla="*/ 2147483647 h 45"/>
                  <a:gd name="T8" fmla="*/ 2147483647 w 109"/>
                  <a:gd name="T9" fmla="*/ 2147483647 h 45"/>
                  <a:gd name="T10" fmla="*/ 2147483647 w 109"/>
                  <a:gd name="T11" fmla="*/ 2147483647 h 45"/>
                  <a:gd name="T12" fmla="*/ 2147483647 w 109"/>
                  <a:gd name="T13" fmla="*/ 2147483647 h 45"/>
                  <a:gd name="T14" fmla="*/ 2147483647 w 109"/>
                  <a:gd name="T15" fmla="*/ 2147483647 h 45"/>
                  <a:gd name="T16" fmla="*/ 0 w 109"/>
                  <a:gd name="T17" fmla="*/ 2147483647 h 45"/>
                  <a:gd name="T18" fmla="*/ 2147483647 w 109"/>
                  <a:gd name="T19" fmla="*/ 2147483647 h 45"/>
                  <a:gd name="T20" fmla="*/ 2147483647 w 109"/>
                  <a:gd name="T21" fmla="*/ 2147483647 h 45"/>
                  <a:gd name="T22" fmla="*/ 2147483647 w 109"/>
                  <a:gd name="T23" fmla="*/ 2147483647 h 45"/>
                  <a:gd name="T24" fmla="*/ 2147483647 w 109"/>
                  <a:gd name="T25" fmla="*/ 2147483647 h 45"/>
                  <a:gd name="T26" fmla="*/ 2147483647 w 109"/>
                  <a:gd name="T27" fmla="*/ 2147483647 h 45"/>
                  <a:gd name="T28" fmla="*/ 2147483647 w 109"/>
                  <a:gd name="T29" fmla="*/ 2147483647 h 45"/>
                  <a:gd name="T30" fmla="*/ 2147483647 w 109"/>
                  <a:gd name="T31" fmla="*/ 2147483647 h 45"/>
                  <a:gd name="T32" fmla="*/ 2147483647 w 109"/>
                  <a:gd name="T33" fmla="*/ 2147483647 h 45"/>
                  <a:gd name="T34" fmla="*/ 2147483647 w 109"/>
                  <a:gd name="T35" fmla="*/ 2147483647 h 45"/>
                  <a:gd name="T36" fmla="*/ 2147483647 w 109"/>
                  <a:gd name="T37" fmla="*/ 2147483647 h 45"/>
                  <a:gd name="T38" fmla="*/ 2147483647 w 109"/>
                  <a:gd name="T39" fmla="*/ 2147483647 h 45"/>
                  <a:gd name="T40" fmla="*/ 2147483647 w 109"/>
                  <a:gd name="T41" fmla="*/ 2147483647 h 45"/>
                  <a:gd name="T42" fmla="*/ 2147483647 w 109"/>
                  <a:gd name="T43" fmla="*/ 2147483647 h 45"/>
                  <a:gd name="T44" fmla="*/ 2147483647 w 109"/>
                  <a:gd name="T45" fmla="*/ 2147483647 h 45"/>
                  <a:gd name="T46" fmla="*/ 2147483647 w 109"/>
                  <a:gd name="T47" fmla="*/ 2147483647 h 45"/>
                  <a:gd name="T48" fmla="*/ 2147483647 w 109"/>
                  <a:gd name="T49" fmla="*/ 2147483647 h 45"/>
                  <a:gd name="T50" fmla="*/ 2147483647 w 109"/>
                  <a:gd name="T51" fmla="*/ 2147483647 h 45"/>
                  <a:gd name="T52" fmla="*/ 2147483647 w 109"/>
                  <a:gd name="T53" fmla="*/ 2147483647 h 45"/>
                  <a:gd name="T54" fmla="*/ 2147483647 w 109"/>
                  <a:gd name="T55" fmla="*/ 2147483647 h 45"/>
                  <a:gd name="T56" fmla="*/ 2147483647 w 109"/>
                  <a:gd name="T57" fmla="*/ 2147483647 h 45"/>
                  <a:gd name="T58" fmla="*/ 2147483647 w 109"/>
                  <a:gd name="T59" fmla="*/ 2147483647 h 45"/>
                  <a:gd name="T60" fmla="*/ 2147483647 w 109"/>
                  <a:gd name="T61" fmla="*/ 2147483647 h 45"/>
                  <a:gd name="T62" fmla="*/ 2147483647 w 109"/>
                  <a:gd name="T63" fmla="*/ 2147483647 h 45"/>
                  <a:gd name="T64" fmla="*/ 2147483647 w 109"/>
                  <a:gd name="T65" fmla="*/ 0 h 45"/>
                  <a:gd name="T66" fmla="*/ 2147483647 w 109"/>
                  <a:gd name="T67" fmla="*/ 2147483647 h 45"/>
                  <a:gd name="T68" fmla="*/ 2147483647 w 109"/>
                  <a:gd name="T69" fmla="*/ 2147483647 h 45"/>
                  <a:gd name="T70" fmla="*/ 2147483647 w 109"/>
                  <a:gd name="T71" fmla="*/ 2147483647 h 45"/>
                  <a:gd name="T72" fmla="*/ 2147483647 w 109"/>
                  <a:gd name="T73" fmla="*/ 2147483647 h 45"/>
                  <a:gd name="T74" fmla="*/ 2147483647 w 109"/>
                  <a:gd name="T75" fmla="*/ 2147483647 h 45"/>
                  <a:gd name="T76" fmla="*/ 2147483647 w 109"/>
                  <a:gd name="T77" fmla="*/ 2147483647 h 45"/>
                  <a:gd name="T78" fmla="*/ 2147483647 w 109"/>
                  <a:gd name="T79" fmla="*/ 2147483647 h 45"/>
                  <a:gd name="T80" fmla="*/ 2147483647 w 109"/>
                  <a:gd name="T81" fmla="*/ 2147483647 h 45"/>
                  <a:gd name="T82" fmla="*/ 2147483647 w 109"/>
                  <a:gd name="T83" fmla="*/ 2147483647 h 45"/>
                  <a:gd name="T84" fmla="*/ 2147483647 w 109"/>
                  <a:gd name="T85" fmla="*/ 2147483647 h 45"/>
                  <a:gd name="T86" fmla="*/ 2147483647 w 109"/>
                  <a:gd name="T87" fmla="*/ 2147483647 h 45"/>
                  <a:gd name="T88" fmla="*/ 2147483647 w 109"/>
                  <a:gd name="T89" fmla="*/ 2147483647 h 45"/>
                  <a:gd name="T90" fmla="*/ 2147483647 w 109"/>
                  <a:gd name="T91" fmla="*/ 2147483647 h 45"/>
                  <a:gd name="T92" fmla="*/ 2147483647 w 109"/>
                  <a:gd name="T93" fmla="*/ 2147483647 h 4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09" h="45">
                    <a:moveTo>
                      <a:pt x="19" y="40"/>
                    </a:moveTo>
                    <a:lnTo>
                      <a:pt x="15" y="36"/>
                    </a:lnTo>
                    <a:lnTo>
                      <a:pt x="13" y="32"/>
                    </a:lnTo>
                    <a:lnTo>
                      <a:pt x="10" y="29"/>
                    </a:lnTo>
                    <a:lnTo>
                      <a:pt x="8" y="25"/>
                    </a:lnTo>
                    <a:lnTo>
                      <a:pt x="7" y="21"/>
                    </a:lnTo>
                    <a:lnTo>
                      <a:pt x="3" y="18"/>
                    </a:lnTo>
                    <a:lnTo>
                      <a:pt x="1" y="15"/>
                    </a:lnTo>
                    <a:lnTo>
                      <a:pt x="0" y="10"/>
                    </a:lnTo>
                    <a:lnTo>
                      <a:pt x="3" y="15"/>
                    </a:lnTo>
                    <a:lnTo>
                      <a:pt x="8" y="20"/>
                    </a:lnTo>
                    <a:lnTo>
                      <a:pt x="12" y="24"/>
                    </a:lnTo>
                    <a:lnTo>
                      <a:pt x="17" y="30"/>
                    </a:lnTo>
                    <a:lnTo>
                      <a:pt x="22" y="34"/>
                    </a:lnTo>
                    <a:lnTo>
                      <a:pt x="27" y="37"/>
                    </a:lnTo>
                    <a:lnTo>
                      <a:pt x="36" y="38"/>
                    </a:lnTo>
                    <a:lnTo>
                      <a:pt x="45" y="38"/>
                    </a:lnTo>
                    <a:lnTo>
                      <a:pt x="53" y="38"/>
                    </a:lnTo>
                    <a:lnTo>
                      <a:pt x="64" y="37"/>
                    </a:lnTo>
                    <a:lnTo>
                      <a:pt x="72" y="36"/>
                    </a:lnTo>
                    <a:lnTo>
                      <a:pt x="81" y="34"/>
                    </a:lnTo>
                    <a:lnTo>
                      <a:pt x="90" y="31"/>
                    </a:lnTo>
                    <a:lnTo>
                      <a:pt x="97" y="28"/>
                    </a:lnTo>
                    <a:lnTo>
                      <a:pt x="102" y="22"/>
                    </a:lnTo>
                    <a:lnTo>
                      <a:pt x="105" y="16"/>
                    </a:lnTo>
                    <a:lnTo>
                      <a:pt x="105" y="15"/>
                    </a:lnTo>
                    <a:lnTo>
                      <a:pt x="105" y="12"/>
                    </a:lnTo>
                    <a:lnTo>
                      <a:pt x="105" y="10"/>
                    </a:lnTo>
                    <a:lnTo>
                      <a:pt x="107" y="8"/>
                    </a:lnTo>
                    <a:lnTo>
                      <a:pt x="107" y="6"/>
                    </a:lnTo>
                    <a:lnTo>
                      <a:pt x="107" y="5"/>
                    </a:lnTo>
                    <a:lnTo>
                      <a:pt x="107" y="3"/>
                    </a:lnTo>
                    <a:lnTo>
                      <a:pt x="107" y="0"/>
                    </a:lnTo>
                    <a:lnTo>
                      <a:pt x="107" y="5"/>
                    </a:lnTo>
                    <a:lnTo>
                      <a:pt x="109" y="9"/>
                    </a:lnTo>
                    <a:lnTo>
                      <a:pt x="109" y="13"/>
                    </a:lnTo>
                    <a:lnTo>
                      <a:pt x="109" y="17"/>
                    </a:lnTo>
                    <a:lnTo>
                      <a:pt x="109" y="21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7" y="29"/>
                    </a:lnTo>
                    <a:lnTo>
                      <a:pt x="104" y="29"/>
                    </a:lnTo>
                    <a:lnTo>
                      <a:pt x="104" y="33"/>
                    </a:lnTo>
                    <a:lnTo>
                      <a:pt x="100" y="36"/>
                    </a:lnTo>
                    <a:lnTo>
                      <a:pt x="79" y="45"/>
                    </a:lnTo>
                    <a:lnTo>
                      <a:pt x="36" y="45"/>
                    </a:lnTo>
                    <a:lnTo>
                      <a:pt x="19" y="40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47142" name="Freeform 55">
                <a:extLst>
                  <a:ext uri="{FF2B5EF4-FFF2-40B4-BE49-F238E27FC236}">
                    <a16:creationId xmlns:a16="http://schemas.microsoft.com/office/drawing/2014/main" id="{E0BF2DC5-C451-3044-A01B-E16218F91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221" y="4914683"/>
                <a:ext cx="139820" cy="63662"/>
              </a:xfrm>
              <a:custGeom>
                <a:avLst/>
                <a:gdLst>
                  <a:gd name="T0" fmla="*/ 2147483647 w 83"/>
                  <a:gd name="T1" fmla="*/ 2147483647 h 36"/>
                  <a:gd name="T2" fmla="*/ 2147483647 w 83"/>
                  <a:gd name="T3" fmla="*/ 2147483647 h 36"/>
                  <a:gd name="T4" fmla="*/ 2147483647 w 83"/>
                  <a:gd name="T5" fmla="*/ 2147483647 h 36"/>
                  <a:gd name="T6" fmla="*/ 2147483647 w 83"/>
                  <a:gd name="T7" fmla="*/ 2147483647 h 36"/>
                  <a:gd name="T8" fmla="*/ 2147483647 w 83"/>
                  <a:gd name="T9" fmla="*/ 2147483647 h 36"/>
                  <a:gd name="T10" fmla="*/ 2147483647 w 83"/>
                  <a:gd name="T11" fmla="*/ 2147483647 h 36"/>
                  <a:gd name="T12" fmla="*/ 2147483647 w 83"/>
                  <a:gd name="T13" fmla="*/ 2147483647 h 36"/>
                  <a:gd name="T14" fmla="*/ 2147483647 w 83"/>
                  <a:gd name="T15" fmla="*/ 2147483647 h 36"/>
                  <a:gd name="T16" fmla="*/ 2147483647 w 83"/>
                  <a:gd name="T17" fmla="*/ 2147483647 h 36"/>
                  <a:gd name="T18" fmla="*/ 2147483647 w 83"/>
                  <a:gd name="T19" fmla="*/ 2147483647 h 36"/>
                  <a:gd name="T20" fmla="*/ 2147483647 w 83"/>
                  <a:gd name="T21" fmla="*/ 2147483647 h 36"/>
                  <a:gd name="T22" fmla="*/ 2147483647 w 83"/>
                  <a:gd name="T23" fmla="*/ 2147483647 h 36"/>
                  <a:gd name="T24" fmla="*/ 2147483647 w 83"/>
                  <a:gd name="T25" fmla="*/ 2147483647 h 36"/>
                  <a:gd name="T26" fmla="*/ 2147483647 w 83"/>
                  <a:gd name="T27" fmla="*/ 2147483647 h 36"/>
                  <a:gd name="T28" fmla="*/ 2147483647 w 83"/>
                  <a:gd name="T29" fmla="*/ 2147483647 h 36"/>
                  <a:gd name="T30" fmla="*/ 2147483647 w 83"/>
                  <a:gd name="T31" fmla="*/ 2147483647 h 36"/>
                  <a:gd name="T32" fmla="*/ 2147483647 w 83"/>
                  <a:gd name="T33" fmla="*/ 2147483647 h 36"/>
                  <a:gd name="T34" fmla="*/ 2147483647 w 83"/>
                  <a:gd name="T35" fmla="*/ 2147483647 h 36"/>
                  <a:gd name="T36" fmla="*/ 2147483647 w 83"/>
                  <a:gd name="T37" fmla="*/ 2147483647 h 36"/>
                  <a:gd name="T38" fmla="*/ 2147483647 w 83"/>
                  <a:gd name="T39" fmla="*/ 2147483647 h 36"/>
                  <a:gd name="T40" fmla="*/ 2147483647 w 83"/>
                  <a:gd name="T41" fmla="*/ 2147483647 h 36"/>
                  <a:gd name="T42" fmla="*/ 2147483647 w 83"/>
                  <a:gd name="T43" fmla="*/ 2147483647 h 36"/>
                  <a:gd name="T44" fmla="*/ 2147483647 w 83"/>
                  <a:gd name="T45" fmla="*/ 2147483647 h 36"/>
                  <a:gd name="T46" fmla="*/ 2147483647 w 83"/>
                  <a:gd name="T47" fmla="*/ 2147483647 h 36"/>
                  <a:gd name="T48" fmla="*/ 0 w 83"/>
                  <a:gd name="T49" fmla="*/ 0 h 36"/>
                  <a:gd name="T50" fmla="*/ 2147483647 w 83"/>
                  <a:gd name="T51" fmla="*/ 2147483647 h 36"/>
                  <a:gd name="T52" fmla="*/ 2147483647 w 83"/>
                  <a:gd name="T53" fmla="*/ 2147483647 h 36"/>
                  <a:gd name="T54" fmla="*/ 2147483647 w 83"/>
                  <a:gd name="T55" fmla="*/ 2147483647 h 36"/>
                  <a:gd name="T56" fmla="*/ 2147483647 w 83"/>
                  <a:gd name="T57" fmla="*/ 2147483647 h 36"/>
                  <a:gd name="T58" fmla="*/ 2147483647 w 83"/>
                  <a:gd name="T59" fmla="*/ 2147483647 h 36"/>
                  <a:gd name="T60" fmla="*/ 2147483647 w 83"/>
                  <a:gd name="T61" fmla="*/ 2147483647 h 36"/>
                  <a:gd name="T62" fmla="*/ 2147483647 w 83"/>
                  <a:gd name="T63" fmla="*/ 2147483647 h 36"/>
                  <a:gd name="T64" fmla="*/ 2147483647 w 83"/>
                  <a:gd name="T65" fmla="*/ 2147483647 h 36"/>
                  <a:gd name="T66" fmla="*/ 2147483647 w 83"/>
                  <a:gd name="T67" fmla="*/ 2147483647 h 36"/>
                  <a:gd name="T68" fmla="*/ 2147483647 w 83"/>
                  <a:gd name="T69" fmla="*/ 2147483647 h 36"/>
                  <a:gd name="T70" fmla="*/ 2147483647 w 83"/>
                  <a:gd name="T71" fmla="*/ 2147483647 h 36"/>
                  <a:gd name="T72" fmla="*/ 2147483647 w 83"/>
                  <a:gd name="T73" fmla="*/ 2147483647 h 36"/>
                  <a:gd name="T74" fmla="*/ 2147483647 w 83"/>
                  <a:gd name="T75" fmla="*/ 2147483647 h 36"/>
                  <a:gd name="T76" fmla="*/ 2147483647 w 83"/>
                  <a:gd name="T77" fmla="*/ 2147483647 h 36"/>
                  <a:gd name="T78" fmla="*/ 2147483647 w 83"/>
                  <a:gd name="T79" fmla="*/ 2147483647 h 36"/>
                  <a:gd name="T80" fmla="*/ 2147483647 w 83"/>
                  <a:gd name="T81" fmla="*/ 2147483647 h 36"/>
                  <a:gd name="T82" fmla="*/ 2147483647 w 83"/>
                  <a:gd name="T83" fmla="*/ 2147483647 h 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83" h="36">
                    <a:moveTo>
                      <a:pt x="83" y="8"/>
                    </a:moveTo>
                    <a:lnTo>
                      <a:pt x="83" y="12"/>
                    </a:lnTo>
                    <a:lnTo>
                      <a:pt x="83" y="14"/>
                    </a:lnTo>
                    <a:lnTo>
                      <a:pt x="83" y="17"/>
                    </a:lnTo>
                    <a:lnTo>
                      <a:pt x="81" y="20"/>
                    </a:lnTo>
                    <a:lnTo>
                      <a:pt x="79" y="23"/>
                    </a:lnTo>
                    <a:lnTo>
                      <a:pt x="78" y="25"/>
                    </a:lnTo>
                    <a:lnTo>
                      <a:pt x="74" y="28"/>
                    </a:lnTo>
                    <a:lnTo>
                      <a:pt x="71" y="30"/>
                    </a:lnTo>
                    <a:lnTo>
                      <a:pt x="67" y="31"/>
                    </a:lnTo>
                    <a:lnTo>
                      <a:pt x="62" y="32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3" y="36"/>
                    </a:lnTo>
                    <a:lnTo>
                      <a:pt x="38" y="36"/>
                    </a:lnTo>
                    <a:lnTo>
                      <a:pt x="31" y="33"/>
                    </a:lnTo>
                    <a:lnTo>
                      <a:pt x="26" y="31"/>
                    </a:lnTo>
                    <a:lnTo>
                      <a:pt x="20" y="28"/>
                    </a:lnTo>
                    <a:lnTo>
                      <a:pt x="17" y="24"/>
                    </a:lnTo>
                    <a:lnTo>
                      <a:pt x="13" y="20"/>
                    </a:lnTo>
                    <a:lnTo>
                      <a:pt x="10" y="16"/>
                    </a:lnTo>
                    <a:lnTo>
                      <a:pt x="6" y="12"/>
                    </a:lnTo>
                    <a:lnTo>
                      <a:pt x="5" y="7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5" y="5"/>
                    </a:lnTo>
                    <a:lnTo>
                      <a:pt x="10" y="10"/>
                    </a:lnTo>
                    <a:lnTo>
                      <a:pt x="13" y="14"/>
                    </a:lnTo>
                    <a:lnTo>
                      <a:pt x="17" y="17"/>
                    </a:lnTo>
                    <a:lnTo>
                      <a:pt x="20" y="19"/>
                    </a:lnTo>
                    <a:lnTo>
                      <a:pt x="27" y="21"/>
                    </a:lnTo>
                    <a:lnTo>
                      <a:pt x="36" y="24"/>
                    </a:lnTo>
                    <a:lnTo>
                      <a:pt x="50" y="26"/>
                    </a:lnTo>
                    <a:lnTo>
                      <a:pt x="52" y="26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7"/>
                    </a:lnTo>
                    <a:lnTo>
                      <a:pt x="59" y="27"/>
                    </a:lnTo>
                    <a:lnTo>
                      <a:pt x="60" y="26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sp>
          <p:nvSpPr>
            <p:cNvPr id="59431" name="Rectangle 4">
              <a:extLst>
                <a:ext uri="{FF2B5EF4-FFF2-40B4-BE49-F238E27FC236}">
                  <a16:creationId xmlns:a16="http://schemas.microsoft.com/office/drawing/2014/main" id="{81679926-9586-1140-B9D4-95175AC49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046"/>
              <a:ext cx="2208" cy="1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“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programmers are creators of universes for which they alone are responsible. Universes of virtually unlimited complexity can be created in the form of computer programs.</a:t>
              </a:r>
              <a:r>
                <a:rPr lang="en-US" altLang="en-US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”</a:t>
              </a:r>
              <a:endPara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endParaRP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(Joseph </a:t>
              </a:r>
              <a:r>
                <a:rPr lang="en-US" altLang="en-CN" sz="1200" dirty="0" err="1">
                  <a:solidFill>
                    <a:srgbClr val="000000"/>
                  </a:solidFill>
                  <a:latin typeface="Comic Sans MS" panose="030F0902030302020204" pitchFamily="66" charset="0"/>
                </a:rPr>
                <a:t>Weizenbaum</a:t>
              </a:r>
              <a:r>
                <a:rPr lang="en-US" altLang="en-CN" sz="12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</a:p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</a:pPr>
              <a:r>
                <a:rPr lang="en-US" altLang="en-CN" sz="1500" dirty="0">
                  <a:solidFill>
                    <a:srgbClr val="000000"/>
                  </a:solidFill>
                  <a:latin typeface="Comic Sans MS" panose="030F0902030302020204" pitchFamily="66" charset="0"/>
                </a:rPr>
                <a:t> </a:t>
              </a:r>
            </a:p>
          </p:txBody>
        </p:sp>
      </p:grpSp>
      <p:sp>
        <p:nvSpPr>
          <p:cNvPr id="59432" name="Content Placeholder 2">
            <a:extLst>
              <a:ext uri="{FF2B5EF4-FFF2-40B4-BE49-F238E27FC236}">
                <a16:creationId xmlns:a16="http://schemas.microsoft.com/office/drawing/2014/main" id="{1360C13B-77B2-DD49-AA17-CF51D7FA400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7400" y="3600450"/>
            <a:ext cx="5429250" cy="342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350">
                <a:cs typeface="+mn-cs"/>
              </a:rPr>
              <a:t>Our VM model + language are an example of one such universe.</a:t>
            </a:r>
          </a:p>
        </p:txBody>
      </p:sp>
    </p:spTree>
    <p:extLst>
      <p:ext uri="{BB962C8B-B14F-4D97-AF65-F5344CB8AC3E}">
        <p14:creationId xmlns:p14="http://schemas.microsoft.com/office/powerpoint/2010/main" val="17628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2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5" name="Text Box 3">
            <a:extLst>
              <a:ext uri="{FF2B5EF4-FFF2-40B4-BE49-F238E27FC236}">
                <a16:creationId xmlns:a16="http://schemas.microsoft.com/office/drawing/2014/main" id="{E88B71E8-5A14-FD41-AA63-128740944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951311"/>
            <a:ext cx="264676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gt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lt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20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90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07194003-8C92-6243-AEC2-6973B99D1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100" y="951311"/>
            <a:ext cx="2571750" cy="324088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goto 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if-goto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u="sng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105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200" b="1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90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463877" name="Group 5">
            <a:extLst>
              <a:ext uri="{FF2B5EF4-FFF2-40B4-BE49-F238E27FC236}">
                <a16:creationId xmlns:a16="http://schemas.microsoft.com/office/drawing/2014/main" id="{8322F7AA-2ABC-D843-9EF3-D1A806C630F2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050506" cy="432197"/>
            <a:chOff x="1746" y="1570"/>
            <a:chExt cx="3402" cy="363"/>
          </a:xfrm>
        </p:grpSpPr>
        <p:sp>
          <p:nvSpPr>
            <p:cNvPr id="73734" name="Oval 6">
              <a:extLst>
                <a:ext uri="{FF2B5EF4-FFF2-40B4-BE49-F238E27FC236}">
                  <a16:creationId xmlns:a16="http://schemas.microsoft.com/office/drawing/2014/main" id="{724D81F8-DF67-D946-B031-EB855DC07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73735" name="Oval 7">
              <a:extLst>
                <a:ext uri="{FF2B5EF4-FFF2-40B4-BE49-F238E27FC236}">
                  <a16:creationId xmlns:a16="http://schemas.microsoft.com/office/drawing/2014/main" id="{6D0400B8-0B9C-6340-9AAC-C591E92E1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  <p:sp>
        <p:nvSpPr>
          <p:cNvPr id="463880" name="Rectangle 8">
            <a:extLst>
              <a:ext uri="{FF2B5EF4-FFF2-40B4-BE49-F238E27FC236}">
                <a16:creationId xmlns:a16="http://schemas.microsoft.com/office/drawing/2014/main" id="{0D353B64-E6C3-D845-85DB-5CE2B26C10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3913" y="154713"/>
            <a:ext cx="6775633" cy="628788"/>
          </a:xfrm>
        </p:spPr>
        <p:txBody>
          <a:bodyPr anchor="ctr"/>
          <a:lstStyle/>
          <a:p>
            <a:pPr>
              <a:spcBef>
                <a:spcPct val="100000"/>
              </a:spcBef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Goal:</a:t>
            </a:r>
            <a:r>
              <a:rPr lang="en-US" dirty="0">
                <a:cs typeface="+mn-cs"/>
              </a:rPr>
              <a:t> Specify and implement a VM model and language:</a:t>
            </a:r>
          </a:p>
        </p:txBody>
      </p:sp>
      <p:sp>
        <p:nvSpPr>
          <p:cNvPr id="463881" name="Rectangle 9">
            <a:extLst>
              <a:ext uri="{FF2B5EF4-FFF2-40B4-BE49-F238E27FC236}">
                <a16:creationId xmlns:a16="http://schemas.microsoft.com/office/drawing/2014/main" id="{F3D8228E-CED8-5E4C-997C-AE8FCAD7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066" y="4343400"/>
            <a:ext cx="55328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200" u="sng">
                <a:latin typeface="Comic Sans MS" charset="0"/>
                <a:ea typeface="ＭＳ Ｐゴシック" charset="0"/>
              </a:rPr>
              <a:t>Our game plan:</a:t>
            </a:r>
            <a:r>
              <a:rPr lang="en-US" sz="1200">
                <a:latin typeface="Comic Sans MS" charset="0"/>
                <a:ea typeface="ＭＳ Ｐゴシック" charset="0"/>
              </a:rPr>
              <a:t>    (a) describe the VM abstraction (above)</a:t>
            </a:r>
            <a:br>
              <a:rPr lang="en-US" sz="1200">
                <a:latin typeface="Comic Sans MS" charset="0"/>
                <a:ea typeface="ＭＳ Ｐゴシック" charset="0"/>
              </a:rPr>
            </a:br>
            <a:r>
              <a:rPr lang="en-US" sz="1200">
                <a:latin typeface="Comic Sans MS" charset="0"/>
                <a:ea typeface="ＭＳ Ｐゴシック" charset="0"/>
              </a:rPr>
              <a:t>                      (b) propose how to implement it over the Hack platform.</a:t>
            </a:r>
          </a:p>
        </p:txBody>
      </p:sp>
    </p:spTree>
    <p:extLst>
      <p:ext uri="{BB962C8B-B14F-4D97-AF65-F5344CB8AC3E}">
        <p14:creationId xmlns:p14="http://schemas.microsoft.com/office/powerpoint/2010/main" val="9192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5" grpId="0" animBg="1" autoUpdateAnimBg="0"/>
      <p:bldP spid="463876" grpId="0" animBg="1" autoUpdateAnimBg="0"/>
      <p:bldP spid="463880" grpId="0" build="p" autoUpdateAnimBg="0"/>
      <p:bldP spid="46388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8573DCB-B319-C541-B98D-87CB7159F24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Before Stack-oriented computation, let’s re-examine Lambda Calculus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F55E1-A71A-0A4A-AF1A-F772FAEEE0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643" y="1390993"/>
            <a:ext cx="4518672" cy="3307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F596A-C773-B046-8ADE-C6CD5F6EE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8065" y="1468315"/>
            <a:ext cx="3187336" cy="2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1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Magical Power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4987315" y="4552240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403619E2-5927-7747-B5C5-A790D08C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84" y="1131925"/>
            <a:ext cx="4340280" cy="237682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7867333-ACDF-C949-A50E-9D71B9196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655" y="1823365"/>
            <a:ext cx="4337008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905CC-B271-E14E-89F5-682DEF48D29B}"/>
              </a:ext>
            </a:extLst>
          </p:cNvPr>
          <p:cNvSpPr txBox="1"/>
          <p:nvPr/>
        </p:nvSpPr>
        <p:spPr>
          <a:xfrm>
            <a:off x="1066950" y="3621829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436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B08F1B4-FFE8-014F-B374-30C194B7A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5" y="1240553"/>
            <a:ext cx="8187070" cy="31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4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11D7E8C-0F0D-A644-82F3-900BFC21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6" y="1138115"/>
            <a:ext cx="8269188" cy="31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4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Comparing Head and Tail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3E44FDB-D0FF-254C-A4C5-0CCC3AAC1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572" y="1161590"/>
            <a:ext cx="6428441" cy="338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1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Typical Example of Recursion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1C0589C3-5F3B-B543-B156-7BDE30355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95" y="1178234"/>
            <a:ext cx="6091810" cy="32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0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Sequence of Actions as a Path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1D4ED-1C1C-264C-88B5-5093FD53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528" y="2003943"/>
            <a:ext cx="2895600" cy="256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FD8262-25C9-B84A-A2D7-56FABA09B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3" y="2571750"/>
            <a:ext cx="35052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57C51-4A66-5A4F-B601-422704CC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6" y="1127794"/>
            <a:ext cx="7366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04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Primitive Recursion’s Universal Power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3052190" y="4544586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7E8BECB-7B64-1B48-BACF-1B0843E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797" y="1219741"/>
            <a:ext cx="4014406" cy="31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7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6FEB7C-200E-5947-9663-ADCC684079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Where we are at:</a:t>
            </a:r>
          </a:p>
        </p:txBody>
      </p:sp>
      <p:grpSp>
        <p:nvGrpSpPr>
          <p:cNvPr id="6146" name="Group 3">
            <a:extLst>
              <a:ext uri="{FF2B5EF4-FFF2-40B4-BE49-F238E27FC236}">
                <a16:creationId xmlns:a16="http://schemas.microsoft.com/office/drawing/2014/main" id="{A4AFEF8F-1725-D848-8DB0-9D033362833F}"/>
              </a:ext>
            </a:extLst>
          </p:cNvPr>
          <p:cNvGrpSpPr>
            <a:grpSpLocks/>
          </p:cNvGrpSpPr>
          <p:nvPr/>
        </p:nvGrpSpPr>
        <p:grpSpPr bwMode="auto">
          <a:xfrm>
            <a:off x="1337073" y="754858"/>
            <a:ext cx="6606778" cy="3650456"/>
            <a:chOff x="163" y="634"/>
            <a:chExt cx="5549" cy="306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28B71496-9032-B14B-A283-702AD19E5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" y="1955"/>
              <a:ext cx="4051" cy="445"/>
              <a:chOff x="833" y="1955"/>
              <a:chExt cx="4051" cy="445"/>
            </a:xfrm>
          </p:grpSpPr>
          <p:sp>
            <p:nvSpPr>
              <p:cNvPr id="6246" name="Rectangle 5">
                <a:extLst>
                  <a:ext uri="{FF2B5EF4-FFF2-40B4-BE49-F238E27FC236}">
                    <a16:creationId xmlns:a16="http://schemas.microsoft.com/office/drawing/2014/main" id="{307B4DC4-468A-B141-BEF1-04F64865E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" y="2073"/>
                <a:ext cx="454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7" name="Rectangle 6">
                <a:extLst>
                  <a:ext uri="{FF2B5EF4-FFF2-40B4-BE49-F238E27FC236}">
                    <a16:creationId xmlns:a16="http://schemas.microsoft.com/office/drawing/2014/main" id="{262C7F3D-888C-4141-AECA-E7036B098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" y="2065"/>
                <a:ext cx="38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Assembler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8" name="Freeform 7">
                <a:extLst>
                  <a:ext uri="{FF2B5EF4-FFF2-40B4-BE49-F238E27FC236}">
                    <a16:creationId xmlns:a16="http://schemas.microsoft.com/office/drawing/2014/main" id="{931F74AE-BAF5-0642-ADFA-960ACC314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" y="2239"/>
                <a:ext cx="483" cy="140"/>
              </a:xfrm>
              <a:custGeom>
                <a:avLst/>
                <a:gdLst>
                  <a:gd name="T0" fmla="*/ 0 w 483"/>
                  <a:gd name="T1" fmla="*/ 71 h 140"/>
                  <a:gd name="T2" fmla="*/ 3 w 483"/>
                  <a:gd name="T3" fmla="*/ 59 h 140"/>
                  <a:gd name="T4" fmla="*/ 13 w 483"/>
                  <a:gd name="T5" fmla="*/ 48 h 140"/>
                  <a:gd name="T6" fmla="*/ 26 w 483"/>
                  <a:gd name="T7" fmla="*/ 38 h 140"/>
                  <a:gd name="T8" fmla="*/ 47 w 483"/>
                  <a:gd name="T9" fmla="*/ 28 h 140"/>
                  <a:gd name="T10" fmla="*/ 72 w 483"/>
                  <a:gd name="T11" fmla="*/ 20 h 140"/>
                  <a:gd name="T12" fmla="*/ 99 w 483"/>
                  <a:gd name="T13" fmla="*/ 13 h 140"/>
                  <a:gd name="T14" fmla="*/ 132 w 483"/>
                  <a:gd name="T15" fmla="*/ 9 h 140"/>
                  <a:gd name="T16" fmla="*/ 166 w 483"/>
                  <a:gd name="T17" fmla="*/ 4 h 140"/>
                  <a:gd name="T18" fmla="*/ 204 w 483"/>
                  <a:gd name="T19" fmla="*/ 0 h 140"/>
                  <a:gd name="T20" fmla="*/ 241 w 483"/>
                  <a:gd name="T21" fmla="*/ 0 h 140"/>
                  <a:gd name="T22" fmla="*/ 279 w 483"/>
                  <a:gd name="T23" fmla="*/ 0 h 140"/>
                  <a:gd name="T24" fmla="*/ 317 w 483"/>
                  <a:gd name="T25" fmla="*/ 4 h 140"/>
                  <a:gd name="T26" fmla="*/ 351 w 483"/>
                  <a:gd name="T27" fmla="*/ 9 h 140"/>
                  <a:gd name="T28" fmla="*/ 383 w 483"/>
                  <a:gd name="T29" fmla="*/ 13 h 140"/>
                  <a:gd name="T30" fmla="*/ 411 w 483"/>
                  <a:gd name="T31" fmla="*/ 20 h 140"/>
                  <a:gd name="T32" fmla="*/ 436 w 483"/>
                  <a:gd name="T33" fmla="*/ 28 h 140"/>
                  <a:gd name="T34" fmla="*/ 457 w 483"/>
                  <a:gd name="T35" fmla="*/ 38 h 140"/>
                  <a:gd name="T36" fmla="*/ 470 w 483"/>
                  <a:gd name="T37" fmla="*/ 48 h 140"/>
                  <a:gd name="T38" fmla="*/ 480 w 483"/>
                  <a:gd name="T39" fmla="*/ 59 h 140"/>
                  <a:gd name="T40" fmla="*/ 483 w 483"/>
                  <a:gd name="T41" fmla="*/ 71 h 140"/>
                  <a:gd name="T42" fmla="*/ 480 w 483"/>
                  <a:gd name="T43" fmla="*/ 81 h 140"/>
                  <a:gd name="T44" fmla="*/ 470 w 483"/>
                  <a:gd name="T45" fmla="*/ 92 h 140"/>
                  <a:gd name="T46" fmla="*/ 457 w 483"/>
                  <a:gd name="T47" fmla="*/ 102 h 140"/>
                  <a:gd name="T48" fmla="*/ 436 w 483"/>
                  <a:gd name="T49" fmla="*/ 112 h 140"/>
                  <a:gd name="T50" fmla="*/ 411 w 483"/>
                  <a:gd name="T51" fmla="*/ 120 h 140"/>
                  <a:gd name="T52" fmla="*/ 383 w 483"/>
                  <a:gd name="T53" fmla="*/ 127 h 140"/>
                  <a:gd name="T54" fmla="*/ 351 w 483"/>
                  <a:gd name="T55" fmla="*/ 133 h 140"/>
                  <a:gd name="T56" fmla="*/ 317 w 483"/>
                  <a:gd name="T57" fmla="*/ 137 h 140"/>
                  <a:gd name="T58" fmla="*/ 279 w 483"/>
                  <a:gd name="T59" fmla="*/ 140 h 140"/>
                  <a:gd name="T60" fmla="*/ 241 w 483"/>
                  <a:gd name="T61" fmla="*/ 140 h 140"/>
                  <a:gd name="T62" fmla="*/ 204 w 483"/>
                  <a:gd name="T63" fmla="*/ 140 h 140"/>
                  <a:gd name="T64" fmla="*/ 166 w 483"/>
                  <a:gd name="T65" fmla="*/ 137 h 140"/>
                  <a:gd name="T66" fmla="*/ 132 w 483"/>
                  <a:gd name="T67" fmla="*/ 133 h 140"/>
                  <a:gd name="T68" fmla="*/ 99 w 483"/>
                  <a:gd name="T69" fmla="*/ 127 h 140"/>
                  <a:gd name="T70" fmla="*/ 72 w 483"/>
                  <a:gd name="T71" fmla="*/ 120 h 140"/>
                  <a:gd name="T72" fmla="*/ 47 w 483"/>
                  <a:gd name="T73" fmla="*/ 112 h 140"/>
                  <a:gd name="T74" fmla="*/ 26 w 483"/>
                  <a:gd name="T75" fmla="*/ 102 h 140"/>
                  <a:gd name="T76" fmla="*/ 13 w 483"/>
                  <a:gd name="T77" fmla="*/ 92 h 140"/>
                  <a:gd name="T78" fmla="*/ 3 w 483"/>
                  <a:gd name="T79" fmla="*/ 81 h 140"/>
                  <a:gd name="T80" fmla="*/ 0 w 483"/>
                  <a:gd name="T81" fmla="*/ 71 h 14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483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48"/>
                    </a:lnTo>
                    <a:lnTo>
                      <a:pt x="26" y="38"/>
                    </a:lnTo>
                    <a:lnTo>
                      <a:pt x="47" y="28"/>
                    </a:lnTo>
                    <a:lnTo>
                      <a:pt x="72" y="20"/>
                    </a:lnTo>
                    <a:lnTo>
                      <a:pt x="99" y="13"/>
                    </a:lnTo>
                    <a:lnTo>
                      <a:pt x="132" y="9"/>
                    </a:lnTo>
                    <a:lnTo>
                      <a:pt x="166" y="4"/>
                    </a:lnTo>
                    <a:lnTo>
                      <a:pt x="204" y="0"/>
                    </a:lnTo>
                    <a:lnTo>
                      <a:pt x="241" y="0"/>
                    </a:lnTo>
                    <a:lnTo>
                      <a:pt x="279" y="0"/>
                    </a:lnTo>
                    <a:lnTo>
                      <a:pt x="317" y="4"/>
                    </a:lnTo>
                    <a:lnTo>
                      <a:pt x="351" y="9"/>
                    </a:lnTo>
                    <a:lnTo>
                      <a:pt x="383" y="13"/>
                    </a:lnTo>
                    <a:lnTo>
                      <a:pt x="411" y="20"/>
                    </a:lnTo>
                    <a:lnTo>
                      <a:pt x="436" y="28"/>
                    </a:lnTo>
                    <a:lnTo>
                      <a:pt x="457" y="38"/>
                    </a:lnTo>
                    <a:lnTo>
                      <a:pt x="470" y="48"/>
                    </a:lnTo>
                    <a:lnTo>
                      <a:pt x="480" y="59"/>
                    </a:lnTo>
                    <a:lnTo>
                      <a:pt x="483" y="71"/>
                    </a:lnTo>
                    <a:lnTo>
                      <a:pt x="480" y="81"/>
                    </a:lnTo>
                    <a:lnTo>
                      <a:pt x="470" y="92"/>
                    </a:lnTo>
                    <a:lnTo>
                      <a:pt x="457" y="102"/>
                    </a:lnTo>
                    <a:lnTo>
                      <a:pt x="436" y="112"/>
                    </a:lnTo>
                    <a:lnTo>
                      <a:pt x="411" y="120"/>
                    </a:lnTo>
                    <a:lnTo>
                      <a:pt x="383" y="127"/>
                    </a:lnTo>
                    <a:lnTo>
                      <a:pt x="351" y="133"/>
                    </a:lnTo>
                    <a:lnTo>
                      <a:pt x="317" y="137"/>
                    </a:lnTo>
                    <a:lnTo>
                      <a:pt x="279" y="140"/>
                    </a:lnTo>
                    <a:lnTo>
                      <a:pt x="241" y="140"/>
                    </a:lnTo>
                    <a:lnTo>
                      <a:pt x="204" y="140"/>
                    </a:lnTo>
                    <a:lnTo>
                      <a:pt x="166" y="137"/>
                    </a:lnTo>
                    <a:lnTo>
                      <a:pt x="132" y="133"/>
                    </a:lnTo>
                    <a:lnTo>
                      <a:pt x="99" y="127"/>
                    </a:lnTo>
                    <a:lnTo>
                      <a:pt x="72" y="120"/>
                    </a:lnTo>
                    <a:lnTo>
                      <a:pt x="47" y="112"/>
                    </a:lnTo>
                    <a:lnTo>
                      <a:pt x="26" y="102"/>
                    </a:lnTo>
                    <a:lnTo>
                      <a:pt x="13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49" name="Rectangle 8">
                <a:extLst>
                  <a:ext uri="{FF2B5EF4-FFF2-40B4-BE49-F238E27FC236}">
                    <a16:creationId xmlns:a16="http://schemas.microsoft.com/office/drawing/2014/main" id="{8BC213B6-8D01-3546-955C-AB2797242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6" y="2268"/>
                <a:ext cx="31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 6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50" name="Freeform 9">
                <a:extLst>
                  <a:ext uri="{FF2B5EF4-FFF2-40B4-BE49-F238E27FC236}">
                    <a16:creationId xmlns:a16="http://schemas.microsoft.com/office/drawing/2014/main" id="{04153798-7591-114F-A67B-84C56C1BF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" y="1955"/>
                <a:ext cx="4028" cy="404"/>
              </a:xfrm>
              <a:custGeom>
                <a:avLst/>
                <a:gdLst>
                  <a:gd name="T0" fmla="*/ 0 w 4028"/>
                  <a:gd name="T1" fmla="*/ 404 h 404"/>
                  <a:gd name="T2" fmla="*/ 0 w 4028"/>
                  <a:gd name="T3" fmla="*/ 232 h 404"/>
                  <a:gd name="T4" fmla="*/ 4028 w 4028"/>
                  <a:gd name="T5" fmla="*/ 232 h 404"/>
                  <a:gd name="T6" fmla="*/ 4028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51" name="Freeform 10">
                <a:extLst>
                  <a:ext uri="{FF2B5EF4-FFF2-40B4-BE49-F238E27FC236}">
                    <a16:creationId xmlns:a16="http://schemas.microsoft.com/office/drawing/2014/main" id="{059620B7-3319-1D47-8186-A6A5BB330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" y="2353"/>
                <a:ext cx="47" cy="47"/>
              </a:xfrm>
              <a:custGeom>
                <a:avLst/>
                <a:gdLst>
                  <a:gd name="T0" fmla="*/ 47 w 47"/>
                  <a:gd name="T1" fmla="*/ 0 h 47"/>
                  <a:gd name="T2" fmla="*/ 23 w 47"/>
                  <a:gd name="T3" fmla="*/ 47 h 47"/>
                  <a:gd name="T4" fmla="*/ 0 w 47"/>
                  <a:gd name="T5" fmla="*/ 0 h 47"/>
                  <a:gd name="T6" fmla="*/ 47 w 47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7">
                    <a:moveTo>
                      <a:pt x="47" y="0"/>
                    </a:moveTo>
                    <a:lnTo>
                      <a:pt x="23" y="47"/>
                    </a:lnTo>
                    <a:lnTo>
                      <a:pt x="0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49" name="Group 11">
              <a:extLst>
                <a:ext uri="{FF2B5EF4-FFF2-40B4-BE49-F238E27FC236}">
                  <a16:creationId xmlns:a16="http://schemas.microsoft.com/office/drawing/2014/main" id="{3C99584F-E873-234E-BF9D-9D885DCCD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" y="778"/>
              <a:ext cx="753" cy="641"/>
              <a:chOff x="1752" y="778"/>
              <a:chExt cx="753" cy="641"/>
            </a:xfrm>
          </p:grpSpPr>
          <p:sp>
            <p:nvSpPr>
              <p:cNvPr id="6240" name="Rectangle 12">
                <a:extLst>
                  <a:ext uri="{FF2B5EF4-FFF2-40B4-BE49-F238E27FC236}">
                    <a16:creationId xmlns:a16="http://schemas.microsoft.com/office/drawing/2014/main" id="{CE051CC8-2AC8-0040-9284-66C6DFF3A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933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1" name="Rectangle 13">
                <a:extLst>
                  <a:ext uri="{FF2B5EF4-FFF2-40B4-BE49-F238E27FC236}">
                    <a16:creationId xmlns:a16="http://schemas.microsoft.com/office/drawing/2014/main" id="{0A04E1A1-ADAA-9046-9912-E2FBB5E48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984"/>
                <a:ext cx="66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H.L. Language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2" name="Rectangle 14">
                <a:extLst>
                  <a:ext uri="{FF2B5EF4-FFF2-40B4-BE49-F238E27FC236}">
                    <a16:creationId xmlns:a16="http://schemas.microsoft.com/office/drawing/2014/main" id="{22BF6D95-1D6B-7848-8E6A-A01E8E991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3" y="1115"/>
                <a:ext cx="7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3" name="Rectangle 15">
                <a:extLst>
                  <a:ext uri="{FF2B5EF4-FFF2-40B4-BE49-F238E27FC236}">
                    <a16:creationId xmlns:a16="http://schemas.microsoft.com/office/drawing/2014/main" id="{A1BC8E2D-FB76-0740-AF23-CE0C0A16D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8" y="1247"/>
                <a:ext cx="6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Operating Sys.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44" name="Rectangle 16">
                <a:extLst>
                  <a:ext uri="{FF2B5EF4-FFF2-40B4-BE49-F238E27FC236}">
                    <a16:creationId xmlns:a16="http://schemas.microsoft.com/office/drawing/2014/main" id="{68C85E5E-67BB-AF4F-9459-34BEBCE82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2" y="778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45" name="Rectangle 17">
                <a:extLst>
                  <a:ext uri="{FF2B5EF4-FFF2-40B4-BE49-F238E27FC236}">
                    <a16:creationId xmlns:a16="http://schemas.microsoft.com/office/drawing/2014/main" id="{08CE3BE9-1F0A-5C4D-B4B7-76F041AE76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3" y="804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0" name="Group 18">
              <a:extLst>
                <a:ext uri="{FF2B5EF4-FFF2-40B4-BE49-F238E27FC236}">
                  <a16:creationId xmlns:a16="http://schemas.microsoft.com/office/drawing/2014/main" id="{5A3A5D61-97EB-7948-8E2E-40B17DF9EF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3" y="960"/>
              <a:ext cx="655" cy="337"/>
              <a:chOff x="2332" y="1488"/>
              <a:chExt cx="655" cy="337"/>
            </a:xfrm>
          </p:grpSpPr>
          <p:sp>
            <p:nvSpPr>
              <p:cNvPr id="6235" name="Rectangle 19">
                <a:extLst>
                  <a:ext uri="{FF2B5EF4-FFF2-40B4-BE49-F238E27FC236}">
                    <a16:creationId xmlns:a16="http://schemas.microsoft.com/office/drawing/2014/main" id="{6E9EF675-EE03-8545-8432-37D5E10DF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1550"/>
                <a:ext cx="466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6" name="Rectangle 20">
                <a:extLst>
                  <a:ext uri="{FF2B5EF4-FFF2-40B4-BE49-F238E27FC236}">
                    <a16:creationId xmlns:a16="http://schemas.microsoft.com/office/drawing/2014/main" id="{3DCB55D4-9D7F-2749-86CC-3E6DAB09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" y="1488"/>
                <a:ext cx="4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Compiler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7" name="Rectangle 21">
                <a:extLst>
                  <a:ext uri="{FF2B5EF4-FFF2-40B4-BE49-F238E27FC236}">
                    <a16:creationId xmlns:a16="http://schemas.microsoft.com/office/drawing/2014/main" id="{99998584-5A6A-DE4E-B454-98D922510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" y="1738"/>
                <a:ext cx="54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10 - 11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8" name="Line 22">
                <a:extLst>
                  <a:ext uri="{FF2B5EF4-FFF2-40B4-BE49-F238E27FC236}">
                    <a16:creationId xmlns:a16="http://schemas.microsoft.com/office/drawing/2014/main" id="{739FF040-4AF8-CE43-987D-215D71014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2" y="1669"/>
                <a:ext cx="61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9" name="Freeform 23">
                <a:extLst>
                  <a:ext uri="{FF2B5EF4-FFF2-40B4-BE49-F238E27FC236}">
                    <a16:creationId xmlns:a16="http://schemas.microsoft.com/office/drawing/2014/main" id="{E9CA6EEC-0E9E-E340-92BB-77C15466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9" y="164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1" name="Group 24">
              <a:extLst>
                <a:ext uri="{FF2B5EF4-FFF2-40B4-BE49-F238E27FC236}">
                  <a16:creationId xmlns:a16="http://schemas.microsoft.com/office/drawing/2014/main" id="{1C6EE49E-3314-2347-810A-C3FA0F106A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3" y="1337"/>
              <a:ext cx="810" cy="339"/>
              <a:chOff x="3913" y="1337"/>
              <a:chExt cx="810" cy="339"/>
            </a:xfrm>
          </p:grpSpPr>
          <p:sp>
            <p:nvSpPr>
              <p:cNvPr id="6229" name="Rectangle 25">
                <a:extLst>
                  <a:ext uri="{FF2B5EF4-FFF2-40B4-BE49-F238E27FC236}">
                    <a16:creationId xmlns:a16="http://schemas.microsoft.com/office/drawing/2014/main" id="{8C07D3AF-965A-5147-8B8D-4B376ECF7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1352"/>
                <a:ext cx="733" cy="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30" name="Rectangle 26">
                <a:extLst>
                  <a:ext uri="{FF2B5EF4-FFF2-40B4-BE49-F238E27FC236}">
                    <a16:creationId xmlns:a16="http://schemas.microsoft.com/office/drawing/2014/main" id="{F06841C1-3C8B-BE42-9258-5C062BC41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7" y="1337"/>
                <a:ext cx="64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VM Translator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1" name="Freeform 27">
                <a:extLst>
                  <a:ext uri="{FF2B5EF4-FFF2-40B4-BE49-F238E27FC236}">
                    <a16:creationId xmlns:a16="http://schemas.microsoft.com/office/drawing/2014/main" id="{1BFE106D-AFCE-944C-A800-2EEE38D63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534"/>
                <a:ext cx="558" cy="142"/>
              </a:xfrm>
              <a:custGeom>
                <a:avLst/>
                <a:gdLst>
                  <a:gd name="T0" fmla="*/ 0 w 558"/>
                  <a:gd name="T1" fmla="*/ 71 h 142"/>
                  <a:gd name="T2" fmla="*/ 3 w 558"/>
                  <a:gd name="T3" fmla="*/ 61 h 142"/>
                  <a:gd name="T4" fmla="*/ 11 w 558"/>
                  <a:gd name="T5" fmla="*/ 50 h 142"/>
                  <a:gd name="T6" fmla="*/ 28 w 558"/>
                  <a:gd name="T7" fmla="*/ 40 h 142"/>
                  <a:gd name="T8" fmla="*/ 47 w 558"/>
                  <a:gd name="T9" fmla="*/ 31 h 142"/>
                  <a:gd name="T10" fmla="*/ 73 w 558"/>
                  <a:gd name="T11" fmla="*/ 23 h 142"/>
                  <a:gd name="T12" fmla="*/ 104 w 558"/>
                  <a:gd name="T13" fmla="*/ 17 h 142"/>
                  <a:gd name="T14" fmla="*/ 139 w 558"/>
                  <a:gd name="T15" fmla="*/ 10 h 142"/>
                  <a:gd name="T16" fmla="*/ 176 w 558"/>
                  <a:gd name="T17" fmla="*/ 5 h 142"/>
                  <a:gd name="T18" fmla="*/ 217 w 558"/>
                  <a:gd name="T19" fmla="*/ 2 h 142"/>
                  <a:gd name="T20" fmla="*/ 258 w 558"/>
                  <a:gd name="T21" fmla="*/ 0 h 142"/>
                  <a:gd name="T22" fmla="*/ 300 w 558"/>
                  <a:gd name="T23" fmla="*/ 0 h 142"/>
                  <a:gd name="T24" fmla="*/ 341 w 558"/>
                  <a:gd name="T25" fmla="*/ 2 h 142"/>
                  <a:gd name="T26" fmla="*/ 382 w 558"/>
                  <a:gd name="T27" fmla="*/ 5 h 142"/>
                  <a:gd name="T28" fmla="*/ 420 w 558"/>
                  <a:gd name="T29" fmla="*/ 10 h 142"/>
                  <a:gd name="T30" fmla="*/ 454 w 558"/>
                  <a:gd name="T31" fmla="*/ 17 h 142"/>
                  <a:gd name="T32" fmla="*/ 485 w 558"/>
                  <a:gd name="T33" fmla="*/ 23 h 142"/>
                  <a:gd name="T34" fmla="*/ 511 w 558"/>
                  <a:gd name="T35" fmla="*/ 31 h 142"/>
                  <a:gd name="T36" fmla="*/ 531 w 558"/>
                  <a:gd name="T37" fmla="*/ 40 h 142"/>
                  <a:gd name="T38" fmla="*/ 547 w 558"/>
                  <a:gd name="T39" fmla="*/ 50 h 142"/>
                  <a:gd name="T40" fmla="*/ 555 w 558"/>
                  <a:gd name="T41" fmla="*/ 61 h 142"/>
                  <a:gd name="T42" fmla="*/ 558 w 558"/>
                  <a:gd name="T43" fmla="*/ 71 h 142"/>
                  <a:gd name="T44" fmla="*/ 555 w 558"/>
                  <a:gd name="T45" fmla="*/ 81 h 142"/>
                  <a:gd name="T46" fmla="*/ 547 w 558"/>
                  <a:gd name="T47" fmla="*/ 92 h 142"/>
                  <a:gd name="T48" fmla="*/ 531 w 558"/>
                  <a:gd name="T49" fmla="*/ 102 h 142"/>
                  <a:gd name="T50" fmla="*/ 511 w 558"/>
                  <a:gd name="T51" fmla="*/ 110 h 142"/>
                  <a:gd name="T52" fmla="*/ 485 w 558"/>
                  <a:gd name="T53" fmla="*/ 119 h 142"/>
                  <a:gd name="T54" fmla="*/ 454 w 558"/>
                  <a:gd name="T55" fmla="*/ 125 h 142"/>
                  <a:gd name="T56" fmla="*/ 420 w 558"/>
                  <a:gd name="T57" fmla="*/ 132 h 142"/>
                  <a:gd name="T58" fmla="*/ 382 w 558"/>
                  <a:gd name="T59" fmla="*/ 137 h 142"/>
                  <a:gd name="T60" fmla="*/ 341 w 558"/>
                  <a:gd name="T61" fmla="*/ 140 h 142"/>
                  <a:gd name="T62" fmla="*/ 300 w 558"/>
                  <a:gd name="T63" fmla="*/ 142 h 142"/>
                  <a:gd name="T64" fmla="*/ 258 w 558"/>
                  <a:gd name="T65" fmla="*/ 142 h 142"/>
                  <a:gd name="T66" fmla="*/ 217 w 558"/>
                  <a:gd name="T67" fmla="*/ 140 h 142"/>
                  <a:gd name="T68" fmla="*/ 176 w 558"/>
                  <a:gd name="T69" fmla="*/ 137 h 142"/>
                  <a:gd name="T70" fmla="*/ 139 w 558"/>
                  <a:gd name="T71" fmla="*/ 132 h 142"/>
                  <a:gd name="T72" fmla="*/ 104 w 558"/>
                  <a:gd name="T73" fmla="*/ 125 h 142"/>
                  <a:gd name="T74" fmla="*/ 73 w 558"/>
                  <a:gd name="T75" fmla="*/ 119 h 142"/>
                  <a:gd name="T76" fmla="*/ 47 w 558"/>
                  <a:gd name="T77" fmla="*/ 110 h 142"/>
                  <a:gd name="T78" fmla="*/ 28 w 558"/>
                  <a:gd name="T79" fmla="*/ 102 h 142"/>
                  <a:gd name="T80" fmla="*/ 11 w 558"/>
                  <a:gd name="T81" fmla="*/ 92 h 142"/>
                  <a:gd name="T82" fmla="*/ 3 w 558"/>
                  <a:gd name="T83" fmla="*/ 81 h 142"/>
                  <a:gd name="T84" fmla="*/ 0 w 558"/>
                  <a:gd name="T85" fmla="*/ 71 h 14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58" h="142">
                    <a:moveTo>
                      <a:pt x="0" y="71"/>
                    </a:moveTo>
                    <a:lnTo>
                      <a:pt x="3" y="61"/>
                    </a:lnTo>
                    <a:lnTo>
                      <a:pt x="11" y="50"/>
                    </a:lnTo>
                    <a:lnTo>
                      <a:pt x="28" y="40"/>
                    </a:lnTo>
                    <a:lnTo>
                      <a:pt x="47" y="31"/>
                    </a:lnTo>
                    <a:lnTo>
                      <a:pt x="73" y="23"/>
                    </a:lnTo>
                    <a:lnTo>
                      <a:pt x="104" y="17"/>
                    </a:lnTo>
                    <a:lnTo>
                      <a:pt x="139" y="10"/>
                    </a:lnTo>
                    <a:lnTo>
                      <a:pt x="176" y="5"/>
                    </a:lnTo>
                    <a:lnTo>
                      <a:pt x="217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1" y="2"/>
                    </a:lnTo>
                    <a:lnTo>
                      <a:pt x="382" y="5"/>
                    </a:lnTo>
                    <a:lnTo>
                      <a:pt x="420" y="10"/>
                    </a:lnTo>
                    <a:lnTo>
                      <a:pt x="454" y="17"/>
                    </a:lnTo>
                    <a:lnTo>
                      <a:pt x="485" y="23"/>
                    </a:lnTo>
                    <a:lnTo>
                      <a:pt x="511" y="31"/>
                    </a:lnTo>
                    <a:lnTo>
                      <a:pt x="531" y="40"/>
                    </a:lnTo>
                    <a:lnTo>
                      <a:pt x="547" y="50"/>
                    </a:lnTo>
                    <a:lnTo>
                      <a:pt x="555" y="61"/>
                    </a:lnTo>
                    <a:lnTo>
                      <a:pt x="558" y="71"/>
                    </a:lnTo>
                    <a:lnTo>
                      <a:pt x="555" y="81"/>
                    </a:lnTo>
                    <a:lnTo>
                      <a:pt x="547" y="92"/>
                    </a:lnTo>
                    <a:lnTo>
                      <a:pt x="531" y="102"/>
                    </a:lnTo>
                    <a:lnTo>
                      <a:pt x="511" y="110"/>
                    </a:lnTo>
                    <a:lnTo>
                      <a:pt x="485" y="119"/>
                    </a:lnTo>
                    <a:lnTo>
                      <a:pt x="454" y="125"/>
                    </a:lnTo>
                    <a:lnTo>
                      <a:pt x="420" y="132"/>
                    </a:lnTo>
                    <a:lnTo>
                      <a:pt x="382" y="137"/>
                    </a:lnTo>
                    <a:lnTo>
                      <a:pt x="341" y="140"/>
                    </a:lnTo>
                    <a:lnTo>
                      <a:pt x="300" y="142"/>
                    </a:lnTo>
                    <a:lnTo>
                      <a:pt x="258" y="142"/>
                    </a:lnTo>
                    <a:lnTo>
                      <a:pt x="217" y="140"/>
                    </a:lnTo>
                    <a:lnTo>
                      <a:pt x="176" y="137"/>
                    </a:lnTo>
                    <a:lnTo>
                      <a:pt x="139" y="132"/>
                    </a:lnTo>
                    <a:lnTo>
                      <a:pt x="104" y="125"/>
                    </a:lnTo>
                    <a:lnTo>
                      <a:pt x="73" y="119"/>
                    </a:lnTo>
                    <a:lnTo>
                      <a:pt x="47" y="110"/>
                    </a:lnTo>
                    <a:lnTo>
                      <a:pt x="28" y="102"/>
                    </a:lnTo>
                    <a:lnTo>
                      <a:pt x="11" y="92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2" name="Rectangle 28">
                <a:extLst>
                  <a:ext uri="{FF2B5EF4-FFF2-40B4-BE49-F238E27FC236}">
                    <a16:creationId xmlns:a16="http://schemas.microsoft.com/office/drawing/2014/main" id="{CCC1A90F-ED1A-3244-BA18-AAA830611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563"/>
                <a:ext cx="4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7 - 8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33" name="Line 29">
                <a:extLst>
                  <a:ext uri="{FF2B5EF4-FFF2-40B4-BE49-F238E27FC236}">
                    <a16:creationId xmlns:a16="http://schemas.microsoft.com/office/drawing/2014/main" id="{A31CF01F-027A-8945-A2A9-97CD2669E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3" y="1498"/>
                <a:ext cx="76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34" name="Freeform 30">
                <a:extLst>
                  <a:ext uri="{FF2B5EF4-FFF2-40B4-BE49-F238E27FC236}">
                    <a16:creationId xmlns:a16="http://schemas.microsoft.com/office/drawing/2014/main" id="{73DF376D-3F5D-2544-A6D6-32217E854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" y="1475"/>
                <a:ext cx="48" cy="48"/>
              </a:xfrm>
              <a:custGeom>
                <a:avLst/>
                <a:gdLst>
                  <a:gd name="T0" fmla="*/ 0 w 48"/>
                  <a:gd name="T1" fmla="*/ 0 h 48"/>
                  <a:gd name="T2" fmla="*/ 48 w 48"/>
                  <a:gd name="T3" fmla="*/ 23 h 48"/>
                  <a:gd name="T4" fmla="*/ 0 w 48"/>
                  <a:gd name="T5" fmla="*/ 48 h 48"/>
                  <a:gd name="T6" fmla="*/ 0 w 48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8">
                    <a:moveTo>
                      <a:pt x="0" y="0"/>
                    </a:moveTo>
                    <a:lnTo>
                      <a:pt x="48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2" name="Group 31">
              <a:extLst>
                <a:ext uri="{FF2B5EF4-FFF2-40B4-BE49-F238E27FC236}">
                  <a16:creationId xmlns:a16="http://schemas.microsoft.com/office/drawing/2014/main" id="{244C98E0-8CFB-2B49-9C6E-C6C20830FB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3" y="2522"/>
              <a:ext cx="751" cy="470"/>
              <a:chOff x="1233" y="2522"/>
              <a:chExt cx="751" cy="470"/>
            </a:xfrm>
          </p:grpSpPr>
          <p:sp>
            <p:nvSpPr>
              <p:cNvPr id="6222" name="Rectangle 32">
                <a:extLst>
                  <a:ext uri="{FF2B5EF4-FFF2-40B4-BE49-F238E27FC236}">
                    <a16:creationId xmlns:a16="http://schemas.microsoft.com/office/drawing/2014/main" id="{E903A031-6F0D-0F4C-BBC8-20200D619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" y="2522"/>
                <a:ext cx="650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23" name="Rectangle 33">
                <a:extLst>
                  <a:ext uri="{FF2B5EF4-FFF2-40B4-BE49-F238E27FC236}">
                    <a16:creationId xmlns:a16="http://schemas.microsoft.com/office/drawing/2014/main" id="{38D15CED-5506-194F-9965-36F1B8EB2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527"/>
                <a:ext cx="4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Computer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4" name="Rectangle 34">
                <a:extLst>
                  <a:ext uri="{FF2B5EF4-FFF2-40B4-BE49-F238E27FC236}">
                    <a16:creationId xmlns:a16="http://schemas.microsoft.com/office/drawing/2014/main" id="{459DC622-7A41-E742-98E0-352EDF42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642"/>
                <a:ext cx="57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Architecture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5" name="Freeform 35">
                <a:extLst>
                  <a:ext uri="{FF2B5EF4-FFF2-40B4-BE49-F238E27FC236}">
                    <a16:creationId xmlns:a16="http://schemas.microsoft.com/office/drawing/2014/main" id="{26B348C2-CA16-D144-AC6D-5A271A5D4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5" y="2852"/>
                <a:ext cx="580" cy="140"/>
              </a:xfrm>
              <a:custGeom>
                <a:avLst/>
                <a:gdLst>
                  <a:gd name="T0" fmla="*/ 0 w 580"/>
                  <a:gd name="T1" fmla="*/ 71 h 140"/>
                  <a:gd name="T2" fmla="*/ 3 w 580"/>
                  <a:gd name="T3" fmla="*/ 59 h 140"/>
                  <a:gd name="T4" fmla="*/ 13 w 580"/>
                  <a:gd name="T5" fmla="*/ 50 h 140"/>
                  <a:gd name="T6" fmla="*/ 29 w 580"/>
                  <a:gd name="T7" fmla="*/ 40 h 140"/>
                  <a:gd name="T8" fmla="*/ 51 w 580"/>
                  <a:gd name="T9" fmla="*/ 32 h 140"/>
                  <a:gd name="T10" fmla="*/ 77 w 580"/>
                  <a:gd name="T11" fmla="*/ 23 h 140"/>
                  <a:gd name="T12" fmla="*/ 109 w 580"/>
                  <a:gd name="T13" fmla="*/ 15 h 140"/>
                  <a:gd name="T14" fmla="*/ 145 w 580"/>
                  <a:gd name="T15" fmla="*/ 10 h 140"/>
                  <a:gd name="T16" fmla="*/ 184 w 580"/>
                  <a:gd name="T17" fmla="*/ 5 h 140"/>
                  <a:gd name="T18" fmla="*/ 225 w 580"/>
                  <a:gd name="T19" fmla="*/ 2 h 140"/>
                  <a:gd name="T20" fmla="*/ 268 w 580"/>
                  <a:gd name="T21" fmla="*/ 0 h 140"/>
                  <a:gd name="T22" fmla="*/ 312 w 580"/>
                  <a:gd name="T23" fmla="*/ 0 h 140"/>
                  <a:gd name="T24" fmla="*/ 354 w 580"/>
                  <a:gd name="T25" fmla="*/ 2 h 140"/>
                  <a:gd name="T26" fmla="*/ 395 w 580"/>
                  <a:gd name="T27" fmla="*/ 5 h 140"/>
                  <a:gd name="T28" fmla="*/ 434 w 580"/>
                  <a:gd name="T29" fmla="*/ 10 h 140"/>
                  <a:gd name="T30" fmla="*/ 470 w 580"/>
                  <a:gd name="T31" fmla="*/ 15 h 140"/>
                  <a:gd name="T32" fmla="*/ 501 w 580"/>
                  <a:gd name="T33" fmla="*/ 23 h 140"/>
                  <a:gd name="T34" fmla="*/ 529 w 580"/>
                  <a:gd name="T35" fmla="*/ 32 h 140"/>
                  <a:gd name="T36" fmla="*/ 550 w 580"/>
                  <a:gd name="T37" fmla="*/ 40 h 140"/>
                  <a:gd name="T38" fmla="*/ 567 w 580"/>
                  <a:gd name="T39" fmla="*/ 50 h 140"/>
                  <a:gd name="T40" fmla="*/ 576 w 580"/>
                  <a:gd name="T41" fmla="*/ 59 h 140"/>
                  <a:gd name="T42" fmla="*/ 580 w 580"/>
                  <a:gd name="T43" fmla="*/ 71 h 140"/>
                  <a:gd name="T44" fmla="*/ 576 w 580"/>
                  <a:gd name="T45" fmla="*/ 81 h 140"/>
                  <a:gd name="T46" fmla="*/ 567 w 580"/>
                  <a:gd name="T47" fmla="*/ 91 h 140"/>
                  <a:gd name="T48" fmla="*/ 550 w 580"/>
                  <a:gd name="T49" fmla="*/ 101 h 140"/>
                  <a:gd name="T50" fmla="*/ 529 w 580"/>
                  <a:gd name="T51" fmla="*/ 110 h 140"/>
                  <a:gd name="T52" fmla="*/ 501 w 580"/>
                  <a:gd name="T53" fmla="*/ 119 h 140"/>
                  <a:gd name="T54" fmla="*/ 470 w 580"/>
                  <a:gd name="T55" fmla="*/ 125 h 140"/>
                  <a:gd name="T56" fmla="*/ 434 w 580"/>
                  <a:gd name="T57" fmla="*/ 132 h 140"/>
                  <a:gd name="T58" fmla="*/ 395 w 580"/>
                  <a:gd name="T59" fmla="*/ 137 h 140"/>
                  <a:gd name="T60" fmla="*/ 354 w 580"/>
                  <a:gd name="T61" fmla="*/ 140 h 140"/>
                  <a:gd name="T62" fmla="*/ 312 w 580"/>
                  <a:gd name="T63" fmla="*/ 140 h 140"/>
                  <a:gd name="T64" fmla="*/ 268 w 580"/>
                  <a:gd name="T65" fmla="*/ 140 h 140"/>
                  <a:gd name="T66" fmla="*/ 225 w 580"/>
                  <a:gd name="T67" fmla="*/ 140 h 140"/>
                  <a:gd name="T68" fmla="*/ 184 w 580"/>
                  <a:gd name="T69" fmla="*/ 137 h 140"/>
                  <a:gd name="T70" fmla="*/ 145 w 580"/>
                  <a:gd name="T71" fmla="*/ 132 h 140"/>
                  <a:gd name="T72" fmla="*/ 109 w 580"/>
                  <a:gd name="T73" fmla="*/ 125 h 140"/>
                  <a:gd name="T74" fmla="*/ 77 w 580"/>
                  <a:gd name="T75" fmla="*/ 119 h 140"/>
                  <a:gd name="T76" fmla="*/ 51 w 580"/>
                  <a:gd name="T77" fmla="*/ 110 h 140"/>
                  <a:gd name="T78" fmla="*/ 29 w 580"/>
                  <a:gd name="T79" fmla="*/ 101 h 140"/>
                  <a:gd name="T80" fmla="*/ 13 w 580"/>
                  <a:gd name="T81" fmla="*/ 91 h 140"/>
                  <a:gd name="T82" fmla="*/ 3 w 580"/>
                  <a:gd name="T83" fmla="*/ 81 h 140"/>
                  <a:gd name="T84" fmla="*/ 0 w 580"/>
                  <a:gd name="T85" fmla="*/ 71 h 14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80" h="140">
                    <a:moveTo>
                      <a:pt x="0" y="71"/>
                    </a:moveTo>
                    <a:lnTo>
                      <a:pt x="3" y="59"/>
                    </a:lnTo>
                    <a:lnTo>
                      <a:pt x="13" y="50"/>
                    </a:lnTo>
                    <a:lnTo>
                      <a:pt x="29" y="40"/>
                    </a:lnTo>
                    <a:lnTo>
                      <a:pt x="51" y="32"/>
                    </a:lnTo>
                    <a:lnTo>
                      <a:pt x="77" y="23"/>
                    </a:lnTo>
                    <a:lnTo>
                      <a:pt x="109" y="15"/>
                    </a:lnTo>
                    <a:lnTo>
                      <a:pt x="145" y="10"/>
                    </a:lnTo>
                    <a:lnTo>
                      <a:pt x="184" y="5"/>
                    </a:lnTo>
                    <a:lnTo>
                      <a:pt x="225" y="2"/>
                    </a:lnTo>
                    <a:lnTo>
                      <a:pt x="268" y="0"/>
                    </a:lnTo>
                    <a:lnTo>
                      <a:pt x="312" y="0"/>
                    </a:lnTo>
                    <a:lnTo>
                      <a:pt x="354" y="2"/>
                    </a:lnTo>
                    <a:lnTo>
                      <a:pt x="395" y="5"/>
                    </a:lnTo>
                    <a:lnTo>
                      <a:pt x="434" y="10"/>
                    </a:lnTo>
                    <a:lnTo>
                      <a:pt x="470" y="15"/>
                    </a:lnTo>
                    <a:lnTo>
                      <a:pt x="501" y="23"/>
                    </a:lnTo>
                    <a:lnTo>
                      <a:pt x="529" y="32"/>
                    </a:lnTo>
                    <a:lnTo>
                      <a:pt x="550" y="40"/>
                    </a:lnTo>
                    <a:lnTo>
                      <a:pt x="567" y="50"/>
                    </a:lnTo>
                    <a:lnTo>
                      <a:pt x="576" y="59"/>
                    </a:lnTo>
                    <a:lnTo>
                      <a:pt x="580" y="71"/>
                    </a:lnTo>
                    <a:lnTo>
                      <a:pt x="576" y="81"/>
                    </a:lnTo>
                    <a:lnTo>
                      <a:pt x="567" y="91"/>
                    </a:lnTo>
                    <a:lnTo>
                      <a:pt x="550" y="101"/>
                    </a:lnTo>
                    <a:lnTo>
                      <a:pt x="529" y="110"/>
                    </a:lnTo>
                    <a:lnTo>
                      <a:pt x="501" y="119"/>
                    </a:lnTo>
                    <a:lnTo>
                      <a:pt x="470" y="125"/>
                    </a:lnTo>
                    <a:lnTo>
                      <a:pt x="434" y="132"/>
                    </a:lnTo>
                    <a:lnTo>
                      <a:pt x="395" y="137"/>
                    </a:lnTo>
                    <a:lnTo>
                      <a:pt x="354" y="140"/>
                    </a:lnTo>
                    <a:lnTo>
                      <a:pt x="312" y="140"/>
                    </a:lnTo>
                    <a:lnTo>
                      <a:pt x="268" y="140"/>
                    </a:lnTo>
                    <a:lnTo>
                      <a:pt x="225" y="140"/>
                    </a:lnTo>
                    <a:lnTo>
                      <a:pt x="184" y="137"/>
                    </a:lnTo>
                    <a:lnTo>
                      <a:pt x="145" y="132"/>
                    </a:lnTo>
                    <a:lnTo>
                      <a:pt x="109" y="125"/>
                    </a:lnTo>
                    <a:lnTo>
                      <a:pt x="77" y="119"/>
                    </a:lnTo>
                    <a:lnTo>
                      <a:pt x="51" y="110"/>
                    </a:lnTo>
                    <a:lnTo>
                      <a:pt x="29" y="101"/>
                    </a:lnTo>
                    <a:lnTo>
                      <a:pt x="13" y="91"/>
                    </a:lnTo>
                    <a:lnTo>
                      <a:pt x="3" y="81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6" name="Rectangle 36">
                <a:extLst>
                  <a:ext uri="{FF2B5EF4-FFF2-40B4-BE49-F238E27FC236}">
                    <a16:creationId xmlns:a16="http://schemas.microsoft.com/office/drawing/2014/main" id="{507EEF00-3398-B549-8830-318F77DCB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2881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4 - 5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7" name="Line 37">
                <a:extLst>
                  <a:ext uri="{FF2B5EF4-FFF2-40B4-BE49-F238E27FC236}">
                    <a16:creationId xmlns:a16="http://schemas.microsoft.com/office/drawing/2014/main" id="{6FCED73F-76C8-CA46-B334-4E8F061FDE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3" y="2798"/>
                <a:ext cx="709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8" name="Freeform 38">
                <a:extLst>
                  <a:ext uri="{FF2B5EF4-FFF2-40B4-BE49-F238E27FC236}">
                    <a16:creationId xmlns:a16="http://schemas.microsoft.com/office/drawing/2014/main" id="{BBA1D9AB-B8D4-4146-8D86-D23257009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" y="2775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3" name="Group 39">
              <a:extLst>
                <a:ext uri="{FF2B5EF4-FFF2-40B4-BE49-F238E27FC236}">
                  <a16:creationId xmlns:a16="http://schemas.microsoft.com/office/drawing/2014/main" id="{2911489A-27A7-7F42-9252-FF7ACB339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" y="2938"/>
              <a:ext cx="745" cy="324"/>
              <a:chOff x="2735" y="2938"/>
              <a:chExt cx="745" cy="324"/>
            </a:xfrm>
          </p:grpSpPr>
          <p:sp>
            <p:nvSpPr>
              <p:cNvPr id="6216" name="Rectangle 40">
                <a:extLst>
                  <a:ext uri="{FF2B5EF4-FFF2-40B4-BE49-F238E27FC236}">
                    <a16:creationId xmlns:a16="http://schemas.microsoft.com/office/drawing/2014/main" id="{E4C6F6C7-0D3D-064F-A226-C056CCDDE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4" y="2938"/>
                <a:ext cx="566" cy="1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17" name="Rectangle 41">
                <a:extLst>
                  <a:ext uri="{FF2B5EF4-FFF2-40B4-BE49-F238E27FC236}">
                    <a16:creationId xmlns:a16="http://schemas.microsoft.com/office/drawing/2014/main" id="{483AB554-2E3D-694A-B1D7-6EC18EA31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" y="2946"/>
                <a:ext cx="50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Gate Logic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8" name="Freeform 42">
                <a:extLst>
                  <a:ext uri="{FF2B5EF4-FFF2-40B4-BE49-F238E27FC236}">
                    <a16:creationId xmlns:a16="http://schemas.microsoft.com/office/drawing/2014/main" id="{B670E8AD-BC02-5845-9367-4D20DF91A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3176"/>
                <a:ext cx="602" cy="82"/>
              </a:xfrm>
              <a:custGeom>
                <a:avLst/>
                <a:gdLst>
                  <a:gd name="T0" fmla="*/ 0 w 602"/>
                  <a:gd name="T1" fmla="*/ 41 h 82"/>
                  <a:gd name="T2" fmla="*/ 3 w 602"/>
                  <a:gd name="T3" fmla="*/ 35 h 82"/>
                  <a:gd name="T4" fmla="*/ 11 w 602"/>
                  <a:gd name="T5" fmla="*/ 30 h 82"/>
                  <a:gd name="T6" fmla="*/ 26 w 602"/>
                  <a:gd name="T7" fmla="*/ 25 h 82"/>
                  <a:gd name="T8" fmla="*/ 47 w 602"/>
                  <a:gd name="T9" fmla="*/ 18 h 82"/>
                  <a:gd name="T10" fmla="*/ 73 w 602"/>
                  <a:gd name="T11" fmla="*/ 13 h 82"/>
                  <a:gd name="T12" fmla="*/ 103 w 602"/>
                  <a:gd name="T13" fmla="*/ 10 h 82"/>
                  <a:gd name="T14" fmla="*/ 137 w 602"/>
                  <a:gd name="T15" fmla="*/ 7 h 82"/>
                  <a:gd name="T16" fmla="*/ 176 w 602"/>
                  <a:gd name="T17" fmla="*/ 3 h 82"/>
                  <a:gd name="T18" fmla="*/ 215 w 602"/>
                  <a:gd name="T19" fmla="*/ 2 h 82"/>
                  <a:gd name="T20" fmla="*/ 258 w 602"/>
                  <a:gd name="T21" fmla="*/ 0 h 82"/>
                  <a:gd name="T22" fmla="*/ 300 w 602"/>
                  <a:gd name="T23" fmla="*/ 0 h 82"/>
                  <a:gd name="T24" fmla="*/ 344 w 602"/>
                  <a:gd name="T25" fmla="*/ 0 h 82"/>
                  <a:gd name="T26" fmla="*/ 385 w 602"/>
                  <a:gd name="T27" fmla="*/ 2 h 82"/>
                  <a:gd name="T28" fmla="*/ 426 w 602"/>
                  <a:gd name="T29" fmla="*/ 3 h 82"/>
                  <a:gd name="T30" fmla="*/ 464 w 602"/>
                  <a:gd name="T31" fmla="*/ 7 h 82"/>
                  <a:gd name="T32" fmla="*/ 498 w 602"/>
                  <a:gd name="T33" fmla="*/ 10 h 82"/>
                  <a:gd name="T34" fmla="*/ 529 w 602"/>
                  <a:gd name="T35" fmla="*/ 13 h 82"/>
                  <a:gd name="T36" fmla="*/ 555 w 602"/>
                  <a:gd name="T37" fmla="*/ 18 h 82"/>
                  <a:gd name="T38" fmla="*/ 575 w 602"/>
                  <a:gd name="T39" fmla="*/ 25 h 82"/>
                  <a:gd name="T40" fmla="*/ 589 w 602"/>
                  <a:gd name="T41" fmla="*/ 30 h 82"/>
                  <a:gd name="T42" fmla="*/ 599 w 602"/>
                  <a:gd name="T43" fmla="*/ 35 h 82"/>
                  <a:gd name="T44" fmla="*/ 602 w 602"/>
                  <a:gd name="T45" fmla="*/ 41 h 82"/>
                  <a:gd name="T46" fmla="*/ 599 w 602"/>
                  <a:gd name="T47" fmla="*/ 48 h 82"/>
                  <a:gd name="T48" fmla="*/ 589 w 602"/>
                  <a:gd name="T49" fmla="*/ 53 h 82"/>
                  <a:gd name="T50" fmla="*/ 575 w 602"/>
                  <a:gd name="T51" fmla="*/ 58 h 82"/>
                  <a:gd name="T52" fmla="*/ 555 w 602"/>
                  <a:gd name="T53" fmla="*/ 64 h 82"/>
                  <a:gd name="T54" fmla="*/ 529 w 602"/>
                  <a:gd name="T55" fmla="*/ 67 h 82"/>
                  <a:gd name="T56" fmla="*/ 498 w 602"/>
                  <a:gd name="T57" fmla="*/ 72 h 82"/>
                  <a:gd name="T58" fmla="*/ 464 w 602"/>
                  <a:gd name="T59" fmla="*/ 76 h 82"/>
                  <a:gd name="T60" fmla="*/ 426 w 602"/>
                  <a:gd name="T61" fmla="*/ 79 h 82"/>
                  <a:gd name="T62" fmla="*/ 385 w 602"/>
                  <a:gd name="T63" fmla="*/ 81 h 82"/>
                  <a:gd name="T64" fmla="*/ 344 w 602"/>
                  <a:gd name="T65" fmla="*/ 82 h 82"/>
                  <a:gd name="T66" fmla="*/ 300 w 602"/>
                  <a:gd name="T67" fmla="*/ 82 h 82"/>
                  <a:gd name="T68" fmla="*/ 258 w 602"/>
                  <a:gd name="T69" fmla="*/ 82 h 82"/>
                  <a:gd name="T70" fmla="*/ 215 w 602"/>
                  <a:gd name="T71" fmla="*/ 81 h 82"/>
                  <a:gd name="T72" fmla="*/ 176 w 602"/>
                  <a:gd name="T73" fmla="*/ 79 h 82"/>
                  <a:gd name="T74" fmla="*/ 137 w 602"/>
                  <a:gd name="T75" fmla="*/ 76 h 82"/>
                  <a:gd name="T76" fmla="*/ 103 w 602"/>
                  <a:gd name="T77" fmla="*/ 72 h 82"/>
                  <a:gd name="T78" fmla="*/ 73 w 602"/>
                  <a:gd name="T79" fmla="*/ 67 h 82"/>
                  <a:gd name="T80" fmla="*/ 47 w 602"/>
                  <a:gd name="T81" fmla="*/ 64 h 82"/>
                  <a:gd name="T82" fmla="*/ 26 w 602"/>
                  <a:gd name="T83" fmla="*/ 58 h 82"/>
                  <a:gd name="T84" fmla="*/ 11 w 602"/>
                  <a:gd name="T85" fmla="*/ 53 h 82"/>
                  <a:gd name="T86" fmla="*/ 3 w 602"/>
                  <a:gd name="T87" fmla="*/ 48 h 82"/>
                  <a:gd name="T88" fmla="*/ 0 w 602"/>
                  <a:gd name="T89" fmla="*/ 41 h 8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602" h="82">
                    <a:moveTo>
                      <a:pt x="0" y="41"/>
                    </a:moveTo>
                    <a:lnTo>
                      <a:pt x="3" y="35"/>
                    </a:lnTo>
                    <a:lnTo>
                      <a:pt x="11" y="30"/>
                    </a:lnTo>
                    <a:lnTo>
                      <a:pt x="26" y="25"/>
                    </a:lnTo>
                    <a:lnTo>
                      <a:pt x="47" y="18"/>
                    </a:lnTo>
                    <a:lnTo>
                      <a:pt x="73" y="13"/>
                    </a:lnTo>
                    <a:lnTo>
                      <a:pt x="103" y="10"/>
                    </a:lnTo>
                    <a:lnTo>
                      <a:pt x="137" y="7"/>
                    </a:lnTo>
                    <a:lnTo>
                      <a:pt x="176" y="3"/>
                    </a:lnTo>
                    <a:lnTo>
                      <a:pt x="215" y="2"/>
                    </a:lnTo>
                    <a:lnTo>
                      <a:pt x="258" y="0"/>
                    </a:lnTo>
                    <a:lnTo>
                      <a:pt x="300" y="0"/>
                    </a:lnTo>
                    <a:lnTo>
                      <a:pt x="344" y="0"/>
                    </a:lnTo>
                    <a:lnTo>
                      <a:pt x="385" y="2"/>
                    </a:lnTo>
                    <a:lnTo>
                      <a:pt x="426" y="3"/>
                    </a:lnTo>
                    <a:lnTo>
                      <a:pt x="464" y="7"/>
                    </a:lnTo>
                    <a:lnTo>
                      <a:pt x="498" y="10"/>
                    </a:lnTo>
                    <a:lnTo>
                      <a:pt x="529" y="13"/>
                    </a:lnTo>
                    <a:lnTo>
                      <a:pt x="555" y="18"/>
                    </a:lnTo>
                    <a:lnTo>
                      <a:pt x="575" y="25"/>
                    </a:lnTo>
                    <a:lnTo>
                      <a:pt x="589" y="30"/>
                    </a:lnTo>
                    <a:lnTo>
                      <a:pt x="599" y="35"/>
                    </a:lnTo>
                    <a:lnTo>
                      <a:pt x="602" y="41"/>
                    </a:lnTo>
                    <a:lnTo>
                      <a:pt x="599" y="48"/>
                    </a:lnTo>
                    <a:lnTo>
                      <a:pt x="589" y="53"/>
                    </a:lnTo>
                    <a:lnTo>
                      <a:pt x="575" y="58"/>
                    </a:lnTo>
                    <a:lnTo>
                      <a:pt x="555" y="64"/>
                    </a:lnTo>
                    <a:lnTo>
                      <a:pt x="529" y="67"/>
                    </a:lnTo>
                    <a:lnTo>
                      <a:pt x="498" y="72"/>
                    </a:lnTo>
                    <a:lnTo>
                      <a:pt x="464" y="76"/>
                    </a:lnTo>
                    <a:lnTo>
                      <a:pt x="426" y="79"/>
                    </a:lnTo>
                    <a:lnTo>
                      <a:pt x="385" y="81"/>
                    </a:lnTo>
                    <a:lnTo>
                      <a:pt x="344" y="82"/>
                    </a:lnTo>
                    <a:lnTo>
                      <a:pt x="300" y="82"/>
                    </a:lnTo>
                    <a:lnTo>
                      <a:pt x="258" y="82"/>
                    </a:lnTo>
                    <a:lnTo>
                      <a:pt x="215" y="81"/>
                    </a:lnTo>
                    <a:lnTo>
                      <a:pt x="176" y="79"/>
                    </a:lnTo>
                    <a:lnTo>
                      <a:pt x="137" y="76"/>
                    </a:lnTo>
                    <a:lnTo>
                      <a:pt x="103" y="72"/>
                    </a:lnTo>
                    <a:lnTo>
                      <a:pt x="73" y="67"/>
                    </a:lnTo>
                    <a:lnTo>
                      <a:pt x="47" y="64"/>
                    </a:lnTo>
                    <a:lnTo>
                      <a:pt x="26" y="58"/>
                    </a:lnTo>
                    <a:lnTo>
                      <a:pt x="11" y="53"/>
                    </a:lnTo>
                    <a:lnTo>
                      <a:pt x="3" y="48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9" name="Rectangle 43">
                <a:extLst>
                  <a:ext uri="{FF2B5EF4-FFF2-40B4-BE49-F238E27FC236}">
                    <a16:creationId xmlns:a16="http://schemas.microsoft.com/office/drawing/2014/main" id="{A8FA5DA9-0C42-DD4F-93F9-1A5518204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1" y="3175"/>
                <a:ext cx="48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 1 - 3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20" name="Line 44">
                <a:extLst>
                  <a:ext uri="{FF2B5EF4-FFF2-40B4-BE49-F238E27FC236}">
                    <a16:creationId xmlns:a16="http://schemas.microsoft.com/office/drawing/2014/main" id="{C452717A-C530-CF40-87D2-1F1C500505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5" y="3119"/>
                <a:ext cx="70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21" name="Freeform 45">
                <a:extLst>
                  <a:ext uri="{FF2B5EF4-FFF2-40B4-BE49-F238E27FC236}">
                    <a16:creationId xmlns:a16="http://schemas.microsoft.com/office/drawing/2014/main" id="{317B64FF-6E45-6B4C-AC47-27AC5AD41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2" y="3096"/>
                <a:ext cx="48" cy="47"/>
              </a:xfrm>
              <a:custGeom>
                <a:avLst/>
                <a:gdLst>
                  <a:gd name="T0" fmla="*/ 0 w 48"/>
                  <a:gd name="T1" fmla="*/ 0 h 47"/>
                  <a:gd name="T2" fmla="*/ 48 w 48"/>
                  <a:gd name="T3" fmla="*/ 23 h 47"/>
                  <a:gd name="T4" fmla="*/ 0 w 48"/>
                  <a:gd name="T5" fmla="*/ 47 h 47"/>
                  <a:gd name="T6" fmla="*/ 0 w 48"/>
                  <a:gd name="T7" fmla="*/ 0 h 4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8" h="47">
                    <a:moveTo>
                      <a:pt x="0" y="0"/>
                    </a:moveTo>
                    <a:lnTo>
                      <a:pt x="48" y="23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4" name="Group 46">
              <a:extLst>
                <a:ext uri="{FF2B5EF4-FFF2-40B4-BE49-F238E27FC236}">
                  <a16:creationId xmlns:a16="http://schemas.microsoft.com/office/drawing/2014/main" id="{8EA1F85C-2051-AF4E-B2A8-E34E67BFD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3" y="3175"/>
              <a:ext cx="1479" cy="525"/>
              <a:chOff x="4233" y="3175"/>
              <a:chExt cx="1479" cy="525"/>
            </a:xfrm>
          </p:grpSpPr>
          <p:sp>
            <p:nvSpPr>
              <p:cNvPr id="6207" name="Rectangle 47">
                <a:extLst>
                  <a:ext uri="{FF2B5EF4-FFF2-40B4-BE49-F238E27FC236}">
                    <a16:creationId xmlns:a16="http://schemas.microsoft.com/office/drawing/2014/main" id="{478BC7FB-E628-9044-9E45-28D28FFBF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8" y="3179"/>
                <a:ext cx="610" cy="2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8" name="Rectangle 48">
                <a:extLst>
                  <a:ext uri="{FF2B5EF4-FFF2-40B4-BE49-F238E27FC236}">
                    <a16:creationId xmlns:a16="http://schemas.microsoft.com/office/drawing/2014/main" id="{E49D97D6-A526-9A41-BF65-C74F7E051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175"/>
                <a:ext cx="431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Electrical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9" name="Rectangle 49">
                <a:extLst>
                  <a:ext uri="{FF2B5EF4-FFF2-40B4-BE49-F238E27FC236}">
                    <a16:creationId xmlns:a16="http://schemas.microsoft.com/office/drawing/2014/main" id="{BF7A041A-6283-4846-8A38-896C468AC7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" y="3290"/>
                <a:ext cx="56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Engineering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0" name="Freeform 50">
                <a:extLst>
                  <a:ext uri="{FF2B5EF4-FFF2-40B4-BE49-F238E27FC236}">
                    <a16:creationId xmlns:a16="http://schemas.microsoft.com/office/drawing/2014/main" id="{DCCB5DD4-6225-EF49-B448-D9D0B179B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1" name="Freeform 51">
                <a:extLst>
                  <a:ext uri="{FF2B5EF4-FFF2-40B4-BE49-F238E27FC236}">
                    <a16:creationId xmlns:a16="http://schemas.microsoft.com/office/drawing/2014/main" id="{6F919168-7648-4246-87BD-9C22FDA58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5" y="3322"/>
                <a:ext cx="697" cy="378"/>
              </a:xfrm>
              <a:custGeom>
                <a:avLst/>
                <a:gdLst>
                  <a:gd name="T0" fmla="*/ 64 w 697"/>
                  <a:gd name="T1" fmla="*/ 162 h 378"/>
                  <a:gd name="T2" fmla="*/ 5 w 697"/>
                  <a:gd name="T3" fmla="*/ 179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2 h 378"/>
                  <a:gd name="T12" fmla="*/ 142 w 697"/>
                  <a:gd name="T13" fmla="*/ 319 h 378"/>
                  <a:gd name="T14" fmla="*/ 157 w 697"/>
                  <a:gd name="T15" fmla="*/ 371 h 378"/>
                  <a:gd name="T16" fmla="*/ 237 w 697"/>
                  <a:gd name="T17" fmla="*/ 351 h 378"/>
                  <a:gd name="T18" fmla="*/ 294 w 697"/>
                  <a:gd name="T19" fmla="*/ 378 h 378"/>
                  <a:gd name="T20" fmla="*/ 340 w 697"/>
                  <a:gd name="T21" fmla="*/ 353 h 378"/>
                  <a:gd name="T22" fmla="*/ 387 w 697"/>
                  <a:gd name="T23" fmla="*/ 378 h 378"/>
                  <a:gd name="T24" fmla="*/ 426 w 697"/>
                  <a:gd name="T25" fmla="*/ 348 h 378"/>
                  <a:gd name="T26" fmla="*/ 488 w 697"/>
                  <a:gd name="T27" fmla="*/ 368 h 378"/>
                  <a:gd name="T28" fmla="*/ 542 w 697"/>
                  <a:gd name="T29" fmla="*/ 328 h 378"/>
                  <a:gd name="T30" fmla="*/ 644 w 697"/>
                  <a:gd name="T31" fmla="*/ 340 h 378"/>
                  <a:gd name="T32" fmla="*/ 617 w 697"/>
                  <a:gd name="T33" fmla="*/ 292 h 378"/>
                  <a:gd name="T34" fmla="*/ 688 w 697"/>
                  <a:gd name="T35" fmla="*/ 287 h 378"/>
                  <a:gd name="T36" fmla="*/ 640 w 697"/>
                  <a:gd name="T37" fmla="*/ 233 h 378"/>
                  <a:gd name="T38" fmla="*/ 697 w 697"/>
                  <a:gd name="T39" fmla="*/ 204 h 378"/>
                  <a:gd name="T40" fmla="*/ 624 w 697"/>
                  <a:gd name="T41" fmla="*/ 169 h 378"/>
                  <a:gd name="T42" fmla="*/ 665 w 697"/>
                  <a:gd name="T43" fmla="*/ 121 h 378"/>
                  <a:gd name="T44" fmla="*/ 586 w 697"/>
                  <a:gd name="T45" fmla="*/ 120 h 378"/>
                  <a:gd name="T46" fmla="*/ 617 w 697"/>
                  <a:gd name="T47" fmla="*/ 66 h 378"/>
                  <a:gd name="T48" fmla="*/ 518 w 697"/>
                  <a:gd name="T49" fmla="*/ 72 h 378"/>
                  <a:gd name="T50" fmla="*/ 513 w 697"/>
                  <a:gd name="T51" fmla="*/ 16 h 378"/>
                  <a:gd name="T52" fmla="*/ 412 w 697"/>
                  <a:gd name="T53" fmla="*/ 41 h 378"/>
                  <a:gd name="T54" fmla="*/ 376 w 697"/>
                  <a:gd name="T55" fmla="*/ 0 h 378"/>
                  <a:gd name="T56" fmla="*/ 310 w 697"/>
                  <a:gd name="T57" fmla="*/ 38 h 378"/>
                  <a:gd name="T58" fmla="*/ 248 w 697"/>
                  <a:gd name="T59" fmla="*/ 0 h 378"/>
                  <a:gd name="T60" fmla="*/ 211 w 697"/>
                  <a:gd name="T61" fmla="*/ 56 h 378"/>
                  <a:gd name="T62" fmla="*/ 142 w 697"/>
                  <a:gd name="T63" fmla="*/ 26 h 378"/>
                  <a:gd name="T64" fmla="*/ 145 w 697"/>
                  <a:gd name="T65" fmla="*/ 75 h 378"/>
                  <a:gd name="T66" fmla="*/ 57 w 697"/>
                  <a:gd name="T67" fmla="*/ 62 h 378"/>
                  <a:gd name="T68" fmla="*/ 80 w 697"/>
                  <a:gd name="T69" fmla="*/ 112 h 378"/>
                  <a:gd name="T70" fmla="*/ 0 w 697"/>
                  <a:gd name="T71" fmla="*/ 110 h 378"/>
                  <a:gd name="T72" fmla="*/ 64 w 697"/>
                  <a:gd name="T73" fmla="*/ 162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4" y="162"/>
                    </a:moveTo>
                    <a:lnTo>
                      <a:pt x="5" y="179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2"/>
                    </a:lnTo>
                    <a:lnTo>
                      <a:pt x="142" y="319"/>
                    </a:lnTo>
                    <a:lnTo>
                      <a:pt x="157" y="371"/>
                    </a:lnTo>
                    <a:lnTo>
                      <a:pt x="237" y="351"/>
                    </a:lnTo>
                    <a:lnTo>
                      <a:pt x="294" y="378"/>
                    </a:lnTo>
                    <a:lnTo>
                      <a:pt x="340" y="353"/>
                    </a:lnTo>
                    <a:lnTo>
                      <a:pt x="387" y="378"/>
                    </a:lnTo>
                    <a:lnTo>
                      <a:pt x="426" y="348"/>
                    </a:lnTo>
                    <a:lnTo>
                      <a:pt x="488" y="368"/>
                    </a:lnTo>
                    <a:lnTo>
                      <a:pt x="542" y="328"/>
                    </a:lnTo>
                    <a:lnTo>
                      <a:pt x="644" y="340"/>
                    </a:lnTo>
                    <a:lnTo>
                      <a:pt x="617" y="292"/>
                    </a:lnTo>
                    <a:lnTo>
                      <a:pt x="688" y="287"/>
                    </a:lnTo>
                    <a:lnTo>
                      <a:pt x="640" y="233"/>
                    </a:lnTo>
                    <a:lnTo>
                      <a:pt x="697" y="204"/>
                    </a:lnTo>
                    <a:lnTo>
                      <a:pt x="624" y="169"/>
                    </a:lnTo>
                    <a:lnTo>
                      <a:pt x="665" y="121"/>
                    </a:lnTo>
                    <a:lnTo>
                      <a:pt x="586" y="120"/>
                    </a:lnTo>
                    <a:lnTo>
                      <a:pt x="617" y="66"/>
                    </a:lnTo>
                    <a:lnTo>
                      <a:pt x="518" y="72"/>
                    </a:lnTo>
                    <a:lnTo>
                      <a:pt x="513" y="16"/>
                    </a:lnTo>
                    <a:lnTo>
                      <a:pt x="412" y="41"/>
                    </a:lnTo>
                    <a:lnTo>
                      <a:pt x="376" y="0"/>
                    </a:lnTo>
                    <a:lnTo>
                      <a:pt x="310" y="38"/>
                    </a:lnTo>
                    <a:lnTo>
                      <a:pt x="248" y="0"/>
                    </a:lnTo>
                    <a:lnTo>
                      <a:pt x="211" y="56"/>
                    </a:lnTo>
                    <a:lnTo>
                      <a:pt x="142" y="26"/>
                    </a:lnTo>
                    <a:lnTo>
                      <a:pt x="145" y="75"/>
                    </a:lnTo>
                    <a:lnTo>
                      <a:pt x="57" y="62"/>
                    </a:lnTo>
                    <a:lnTo>
                      <a:pt x="80" y="112"/>
                    </a:lnTo>
                    <a:lnTo>
                      <a:pt x="0" y="110"/>
                    </a:lnTo>
                    <a:lnTo>
                      <a:pt x="64" y="162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2" name="Freeform 52">
                <a:extLst>
                  <a:ext uri="{FF2B5EF4-FFF2-40B4-BE49-F238E27FC236}">
                    <a16:creationId xmlns:a16="http://schemas.microsoft.com/office/drawing/2014/main" id="{6DEDDB95-1383-0C44-A752-F7790507B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8" y="3264"/>
                <a:ext cx="697" cy="378"/>
              </a:xfrm>
              <a:custGeom>
                <a:avLst/>
                <a:gdLst>
                  <a:gd name="T0" fmla="*/ 62 w 697"/>
                  <a:gd name="T1" fmla="*/ 163 h 378"/>
                  <a:gd name="T2" fmla="*/ 5 w 697"/>
                  <a:gd name="T3" fmla="*/ 178 h 378"/>
                  <a:gd name="T4" fmla="*/ 72 w 697"/>
                  <a:gd name="T5" fmla="*/ 199 h 378"/>
                  <a:gd name="T6" fmla="*/ 18 w 697"/>
                  <a:gd name="T7" fmla="*/ 245 h 378"/>
                  <a:gd name="T8" fmla="*/ 90 w 697"/>
                  <a:gd name="T9" fmla="*/ 266 h 378"/>
                  <a:gd name="T10" fmla="*/ 49 w 697"/>
                  <a:gd name="T11" fmla="*/ 311 h 378"/>
                  <a:gd name="T12" fmla="*/ 142 w 697"/>
                  <a:gd name="T13" fmla="*/ 319 h 378"/>
                  <a:gd name="T14" fmla="*/ 155 w 697"/>
                  <a:gd name="T15" fmla="*/ 370 h 378"/>
                  <a:gd name="T16" fmla="*/ 235 w 697"/>
                  <a:gd name="T17" fmla="*/ 352 h 378"/>
                  <a:gd name="T18" fmla="*/ 294 w 697"/>
                  <a:gd name="T19" fmla="*/ 378 h 378"/>
                  <a:gd name="T20" fmla="*/ 340 w 697"/>
                  <a:gd name="T21" fmla="*/ 352 h 378"/>
                  <a:gd name="T22" fmla="*/ 385 w 697"/>
                  <a:gd name="T23" fmla="*/ 378 h 378"/>
                  <a:gd name="T24" fmla="*/ 426 w 697"/>
                  <a:gd name="T25" fmla="*/ 347 h 378"/>
                  <a:gd name="T26" fmla="*/ 487 w 697"/>
                  <a:gd name="T27" fmla="*/ 368 h 378"/>
                  <a:gd name="T28" fmla="*/ 542 w 697"/>
                  <a:gd name="T29" fmla="*/ 327 h 378"/>
                  <a:gd name="T30" fmla="*/ 643 w 697"/>
                  <a:gd name="T31" fmla="*/ 340 h 378"/>
                  <a:gd name="T32" fmla="*/ 617 w 697"/>
                  <a:gd name="T33" fmla="*/ 293 h 378"/>
                  <a:gd name="T34" fmla="*/ 686 w 697"/>
                  <a:gd name="T35" fmla="*/ 288 h 378"/>
                  <a:gd name="T36" fmla="*/ 638 w 697"/>
                  <a:gd name="T37" fmla="*/ 234 h 378"/>
                  <a:gd name="T38" fmla="*/ 697 w 697"/>
                  <a:gd name="T39" fmla="*/ 202 h 378"/>
                  <a:gd name="T40" fmla="*/ 622 w 697"/>
                  <a:gd name="T41" fmla="*/ 170 h 378"/>
                  <a:gd name="T42" fmla="*/ 665 w 697"/>
                  <a:gd name="T43" fmla="*/ 122 h 378"/>
                  <a:gd name="T44" fmla="*/ 586 w 697"/>
                  <a:gd name="T45" fmla="*/ 120 h 378"/>
                  <a:gd name="T46" fmla="*/ 617 w 697"/>
                  <a:gd name="T47" fmla="*/ 64 h 378"/>
                  <a:gd name="T48" fmla="*/ 518 w 697"/>
                  <a:gd name="T49" fmla="*/ 73 h 378"/>
                  <a:gd name="T50" fmla="*/ 511 w 697"/>
                  <a:gd name="T51" fmla="*/ 17 h 378"/>
                  <a:gd name="T52" fmla="*/ 411 w 697"/>
                  <a:gd name="T53" fmla="*/ 41 h 378"/>
                  <a:gd name="T54" fmla="*/ 374 w 697"/>
                  <a:gd name="T55" fmla="*/ 0 h 378"/>
                  <a:gd name="T56" fmla="*/ 310 w 697"/>
                  <a:gd name="T57" fmla="*/ 36 h 378"/>
                  <a:gd name="T58" fmla="*/ 248 w 697"/>
                  <a:gd name="T59" fmla="*/ 0 h 378"/>
                  <a:gd name="T60" fmla="*/ 209 w 697"/>
                  <a:gd name="T61" fmla="*/ 56 h 378"/>
                  <a:gd name="T62" fmla="*/ 142 w 697"/>
                  <a:gd name="T63" fmla="*/ 27 h 378"/>
                  <a:gd name="T64" fmla="*/ 144 w 697"/>
                  <a:gd name="T65" fmla="*/ 76 h 378"/>
                  <a:gd name="T66" fmla="*/ 57 w 697"/>
                  <a:gd name="T67" fmla="*/ 61 h 378"/>
                  <a:gd name="T68" fmla="*/ 78 w 697"/>
                  <a:gd name="T69" fmla="*/ 112 h 378"/>
                  <a:gd name="T70" fmla="*/ 0 w 697"/>
                  <a:gd name="T71" fmla="*/ 110 h 378"/>
                  <a:gd name="T72" fmla="*/ 62 w 697"/>
                  <a:gd name="T73" fmla="*/ 163 h 37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97" h="378">
                    <a:moveTo>
                      <a:pt x="62" y="163"/>
                    </a:moveTo>
                    <a:lnTo>
                      <a:pt x="5" y="178"/>
                    </a:lnTo>
                    <a:lnTo>
                      <a:pt x="72" y="199"/>
                    </a:lnTo>
                    <a:lnTo>
                      <a:pt x="18" y="245"/>
                    </a:lnTo>
                    <a:lnTo>
                      <a:pt x="90" y="266"/>
                    </a:lnTo>
                    <a:lnTo>
                      <a:pt x="49" y="311"/>
                    </a:lnTo>
                    <a:lnTo>
                      <a:pt x="142" y="319"/>
                    </a:lnTo>
                    <a:lnTo>
                      <a:pt x="155" y="370"/>
                    </a:lnTo>
                    <a:lnTo>
                      <a:pt x="235" y="352"/>
                    </a:lnTo>
                    <a:lnTo>
                      <a:pt x="294" y="378"/>
                    </a:lnTo>
                    <a:lnTo>
                      <a:pt x="340" y="352"/>
                    </a:lnTo>
                    <a:lnTo>
                      <a:pt x="385" y="378"/>
                    </a:lnTo>
                    <a:lnTo>
                      <a:pt x="426" y="347"/>
                    </a:lnTo>
                    <a:lnTo>
                      <a:pt x="487" y="368"/>
                    </a:lnTo>
                    <a:lnTo>
                      <a:pt x="542" y="327"/>
                    </a:lnTo>
                    <a:lnTo>
                      <a:pt x="643" y="340"/>
                    </a:lnTo>
                    <a:lnTo>
                      <a:pt x="617" y="293"/>
                    </a:lnTo>
                    <a:lnTo>
                      <a:pt x="686" y="288"/>
                    </a:lnTo>
                    <a:lnTo>
                      <a:pt x="638" y="234"/>
                    </a:lnTo>
                    <a:lnTo>
                      <a:pt x="697" y="202"/>
                    </a:lnTo>
                    <a:lnTo>
                      <a:pt x="622" y="170"/>
                    </a:lnTo>
                    <a:lnTo>
                      <a:pt x="665" y="122"/>
                    </a:lnTo>
                    <a:lnTo>
                      <a:pt x="586" y="120"/>
                    </a:lnTo>
                    <a:lnTo>
                      <a:pt x="617" y="64"/>
                    </a:lnTo>
                    <a:lnTo>
                      <a:pt x="518" y="73"/>
                    </a:lnTo>
                    <a:lnTo>
                      <a:pt x="511" y="17"/>
                    </a:lnTo>
                    <a:lnTo>
                      <a:pt x="411" y="41"/>
                    </a:lnTo>
                    <a:lnTo>
                      <a:pt x="374" y="0"/>
                    </a:lnTo>
                    <a:lnTo>
                      <a:pt x="310" y="36"/>
                    </a:lnTo>
                    <a:lnTo>
                      <a:pt x="248" y="0"/>
                    </a:lnTo>
                    <a:lnTo>
                      <a:pt x="209" y="56"/>
                    </a:lnTo>
                    <a:lnTo>
                      <a:pt x="142" y="27"/>
                    </a:lnTo>
                    <a:lnTo>
                      <a:pt x="144" y="76"/>
                    </a:lnTo>
                    <a:lnTo>
                      <a:pt x="57" y="61"/>
                    </a:lnTo>
                    <a:lnTo>
                      <a:pt x="78" y="112"/>
                    </a:lnTo>
                    <a:lnTo>
                      <a:pt x="0" y="110"/>
                    </a:lnTo>
                    <a:lnTo>
                      <a:pt x="62" y="163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3" name="Rectangle 53">
                <a:extLst>
                  <a:ext uri="{FF2B5EF4-FFF2-40B4-BE49-F238E27FC236}">
                    <a16:creationId xmlns:a16="http://schemas.microsoft.com/office/drawing/2014/main" id="{A07D4A1A-9E70-9F4A-BE45-E19C3C17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1" y="3394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Physics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14" name="Line 54">
                <a:extLst>
                  <a:ext uri="{FF2B5EF4-FFF2-40B4-BE49-F238E27FC236}">
                    <a16:creationId xmlns:a16="http://schemas.microsoft.com/office/drawing/2014/main" id="{364F7DE3-3906-A045-BA77-9CDABE514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33" y="3439"/>
                <a:ext cx="674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215" name="Freeform 55">
                <a:extLst>
                  <a:ext uri="{FF2B5EF4-FFF2-40B4-BE49-F238E27FC236}">
                    <a16:creationId xmlns:a16="http://schemas.microsoft.com/office/drawing/2014/main" id="{56F32297-A586-D445-951A-C9C8FDEDA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1" y="3416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grpSp>
          <p:nvGrpSpPr>
            <p:cNvPr id="6155" name="Group 56">
              <a:extLst>
                <a:ext uri="{FF2B5EF4-FFF2-40B4-BE49-F238E27FC236}">
                  <a16:creationId xmlns:a16="http://schemas.microsoft.com/office/drawing/2014/main" id="{0097F777-9DD4-424F-A7C8-0F3A51759C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0" y="1100"/>
              <a:ext cx="753" cy="641"/>
              <a:chOff x="3160" y="1100"/>
              <a:chExt cx="753" cy="641"/>
            </a:xfrm>
          </p:grpSpPr>
          <p:sp>
            <p:nvSpPr>
              <p:cNvPr id="6202" name="Rectangle 57">
                <a:extLst>
                  <a:ext uri="{FF2B5EF4-FFF2-40B4-BE49-F238E27FC236}">
                    <a16:creationId xmlns:a16="http://schemas.microsoft.com/office/drawing/2014/main" id="{63A0A470-5A84-8C42-924D-A52CC4B0E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255"/>
                <a:ext cx="753" cy="486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3" name="Rectangle 58">
                <a:extLst>
                  <a:ext uri="{FF2B5EF4-FFF2-40B4-BE49-F238E27FC236}">
                    <a16:creationId xmlns:a16="http://schemas.microsoft.com/office/drawing/2014/main" id="{269F4842-81D3-584D-8E88-24C40ACBA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1372"/>
                <a:ext cx="30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Virtual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4" name="Rectangle 59">
                <a:extLst>
                  <a:ext uri="{FF2B5EF4-FFF2-40B4-BE49-F238E27FC236}">
                    <a16:creationId xmlns:a16="http://schemas.microsoft.com/office/drawing/2014/main" id="{71FD8BE5-52A3-5745-BDDB-42C08384E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8" y="1503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Machine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205" name="Rectangle 60">
                <a:extLst>
                  <a:ext uri="{FF2B5EF4-FFF2-40B4-BE49-F238E27FC236}">
                    <a16:creationId xmlns:a16="http://schemas.microsoft.com/office/drawing/2014/main" id="{665DF4BB-87A6-464B-B9FF-7546AAF31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0" y="1100"/>
                <a:ext cx="753" cy="155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06" name="Rectangle 61">
                <a:extLst>
                  <a:ext uri="{FF2B5EF4-FFF2-40B4-BE49-F238E27FC236}">
                    <a16:creationId xmlns:a16="http://schemas.microsoft.com/office/drawing/2014/main" id="{62161B22-C353-7842-9030-7552D7D3E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0" y="1126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6" name="Group 62">
              <a:extLst>
                <a:ext uri="{FF2B5EF4-FFF2-40B4-BE49-F238E27FC236}">
                  <a16:creationId xmlns:a16="http://schemas.microsoft.com/office/drawing/2014/main" id="{893684E8-E517-FC4B-BDB5-8FB76FB40C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" y="660"/>
              <a:ext cx="1582" cy="1402"/>
              <a:chOff x="3893" y="660"/>
              <a:chExt cx="1582" cy="1402"/>
            </a:xfrm>
          </p:grpSpPr>
          <p:grpSp>
            <p:nvGrpSpPr>
              <p:cNvPr id="6192" name="Group 63">
                <a:extLst>
                  <a:ext uri="{FF2B5EF4-FFF2-40B4-BE49-F238E27FC236}">
                    <a16:creationId xmlns:a16="http://schemas.microsoft.com/office/drawing/2014/main" id="{199D5A1A-E9F3-4D4D-AF92-F21EA3BABA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93" y="660"/>
                <a:ext cx="810" cy="401"/>
                <a:chOff x="3893" y="660"/>
                <a:chExt cx="810" cy="401"/>
              </a:xfrm>
            </p:grpSpPr>
            <p:sp>
              <p:nvSpPr>
                <p:cNvPr id="6199" name="Rectangle 64">
                  <a:extLst>
                    <a:ext uri="{FF2B5EF4-FFF2-40B4-BE49-F238E27FC236}">
                      <a16:creationId xmlns:a16="http://schemas.microsoft.com/office/drawing/2014/main" id="{E961699D-8544-A74F-9228-E2233A3704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3" y="660"/>
                  <a:ext cx="810" cy="40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00" name="Rectangle 65">
                  <a:extLst>
                    <a:ext uri="{FF2B5EF4-FFF2-40B4-BE49-F238E27FC236}">
                      <a16:creationId xmlns:a16="http://schemas.microsoft.com/office/drawing/2014/main" id="{E0E36B55-3B49-3843-AD22-EF4EE8DA7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56" y="713"/>
                  <a:ext cx="51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Software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201" name="Rectangle 66">
                  <a:extLst>
                    <a:ext uri="{FF2B5EF4-FFF2-40B4-BE49-F238E27FC236}">
                      <a16:creationId xmlns:a16="http://schemas.microsoft.com/office/drawing/2014/main" id="{5A31E555-76A0-934C-91F0-6B32C3C58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5" y="861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93" name="Group 67">
                <a:extLst>
                  <a:ext uri="{FF2B5EF4-FFF2-40B4-BE49-F238E27FC236}">
                    <a16:creationId xmlns:a16="http://schemas.microsoft.com/office/drawing/2014/main" id="{F281DA8B-F254-3D45-8C6F-A8F6E135D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23" y="1421"/>
                <a:ext cx="752" cy="641"/>
                <a:chOff x="4723" y="1421"/>
                <a:chExt cx="752" cy="641"/>
              </a:xfrm>
            </p:grpSpPr>
            <p:sp>
              <p:nvSpPr>
                <p:cNvPr id="6194" name="Rectangle 68">
                  <a:extLst>
                    <a:ext uri="{FF2B5EF4-FFF2-40B4-BE49-F238E27FC236}">
                      <a16:creationId xmlns:a16="http://schemas.microsoft.com/office/drawing/2014/main" id="{AFC0F761-A61D-8F48-9330-EA9522C8B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575"/>
                  <a:ext cx="752" cy="487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5" name="Rectangle 69">
                  <a:extLst>
                    <a:ext uri="{FF2B5EF4-FFF2-40B4-BE49-F238E27FC236}">
                      <a16:creationId xmlns:a16="http://schemas.microsoft.com/office/drawing/2014/main" id="{6AFA4313-9B7A-A247-BF10-662DEB8C2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9" y="1692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Assembly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6" name="Rectangle 70">
                  <a:extLst>
                    <a:ext uri="{FF2B5EF4-FFF2-40B4-BE49-F238E27FC236}">
                      <a16:creationId xmlns:a16="http://schemas.microsoft.com/office/drawing/2014/main" id="{431DAC3E-79C5-CA44-90CB-36E2D33C2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78" y="1824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7" name="Rectangle 71">
                  <a:extLst>
                    <a:ext uri="{FF2B5EF4-FFF2-40B4-BE49-F238E27FC236}">
                      <a16:creationId xmlns:a16="http://schemas.microsoft.com/office/drawing/2014/main" id="{A1BD17AF-9558-FE40-A650-683D9771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23" y="1421"/>
                  <a:ext cx="752" cy="154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8" name="Rectangle 72">
                  <a:extLst>
                    <a:ext uri="{FF2B5EF4-FFF2-40B4-BE49-F238E27FC236}">
                      <a16:creationId xmlns:a16="http://schemas.microsoft.com/office/drawing/2014/main" id="{419798C7-8A6F-F74B-8E87-C36DAE2B53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83" y="1447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7" name="Group 73">
              <a:extLst>
                <a:ext uri="{FF2B5EF4-FFF2-40B4-BE49-F238E27FC236}">
                  <a16:creationId xmlns:a16="http://schemas.microsoft.com/office/drawing/2014/main" id="{3A273EF5-2E6C-D044-83D7-99E3EFABFB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400"/>
              <a:ext cx="1272" cy="1271"/>
              <a:chOff x="480" y="2400"/>
              <a:chExt cx="1272" cy="1271"/>
            </a:xfrm>
          </p:grpSpPr>
          <p:grpSp>
            <p:nvGrpSpPr>
              <p:cNvPr id="6182" name="Group 74">
                <a:extLst>
                  <a:ext uri="{FF2B5EF4-FFF2-40B4-BE49-F238E27FC236}">
                    <a16:creationId xmlns:a16="http://schemas.microsoft.com/office/drawing/2014/main" id="{9F779198-C2E9-0E48-B3DA-DAB8B1983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42" y="3294"/>
                <a:ext cx="810" cy="377"/>
                <a:chOff x="942" y="3294"/>
                <a:chExt cx="810" cy="377"/>
              </a:xfrm>
            </p:grpSpPr>
            <p:sp>
              <p:nvSpPr>
                <p:cNvPr id="6189" name="Rectangle 75">
                  <a:extLst>
                    <a:ext uri="{FF2B5EF4-FFF2-40B4-BE49-F238E27FC236}">
                      <a16:creationId xmlns:a16="http://schemas.microsoft.com/office/drawing/2014/main" id="{42766D14-0123-C244-8774-2C95F831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2" y="3294"/>
                  <a:ext cx="810" cy="37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90" name="Rectangle 76">
                  <a:extLst>
                    <a:ext uri="{FF2B5EF4-FFF2-40B4-BE49-F238E27FC236}">
                      <a16:creationId xmlns:a16="http://schemas.microsoft.com/office/drawing/2014/main" id="{CC1AD4C5-D3DC-714D-B83D-A55FA5A4C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" y="3336"/>
                  <a:ext cx="552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Hardware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  <p:sp>
              <p:nvSpPr>
                <p:cNvPr id="6191" name="Rectangle 77">
                  <a:extLst>
                    <a:ext uri="{FF2B5EF4-FFF2-40B4-BE49-F238E27FC236}">
                      <a16:creationId xmlns:a16="http://schemas.microsoft.com/office/drawing/2014/main" id="{2DD6D2C3-CC91-3A46-84F9-B3CC3CD5A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4" y="3484"/>
                  <a:ext cx="545" cy="14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1125" b="1">
                      <a:solidFill>
                        <a:srgbClr val="990000"/>
                      </a:solidFill>
                    </a:rPr>
                    <a:t>hierarchy</a:t>
                  </a:r>
                  <a:endParaRPr lang="en-US" altLang="en-CN" sz="1800" b="1">
                    <a:solidFill>
                      <a:srgbClr val="990000"/>
                    </a:solidFill>
                  </a:endParaRPr>
                </a:p>
              </p:txBody>
            </p:sp>
          </p:grpSp>
          <p:grpSp>
            <p:nvGrpSpPr>
              <p:cNvPr id="6183" name="Group 78">
                <a:extLst>
                  <a:ext uri="{FF2B5EF4-FFF2-40B4-BE49-F238E27FC236}">
                    <a16:creationId xmlns:a16="http://schemas.microsoft.com/office/drawing/2014/main" id="{853969E8-57DE-DB4C-82F5-120C8D08E7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2400"/>
                <a:ext cx="753" cy="641"/>
                <a:chOff x="480" y="2400"/>
                <a:chExt cx="753" cy="641"/>
              </a:xfrm>
            </p:grpSpPr>
            <p:sp>
              <p:nvSpPr>
                <p:cNvPr id="6184" name="Rectangle 79">
                  <a:extLst>
                    <a:ext uri="{FF2B5EF4-FFF2-40B4-BE49-F238E27FC236}">
                      <a16:creationId xmlns:a16="http://schemas.microsoft.com/office/drawing/2014/main" id="{359226E2-D180-BC45-8EA6-95630F03B6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556"/>
                  <a:ext cx="753" cy="485"/>
                </a:xfrm>
                <a:prstGeom prst="rect">
                  <a:avLst/>
                </a:prstGeom>
                <a:solidFill>
                  <a:srgbClr val="EFEFE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5" name="Rectangle 80">
                  <a:extLst>
                    <a:ext uri="{FF2B5EF4-FFF2-40B4-BE49-F238E27FC236}">
                      <a16:creationId xmlns:a16="http://schemas.microsoft.com/office/drawing/2014/main" id="{B5C8E58E-EFE3-3B4E-BD7E-396F70E3E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" y="2672"/>
                  <a:ext cx="38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Machine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6" name="Rectangle 81">
                  <a:extLst>
                    <a:ext uri="{FF2B5EF4-FFF2-40B4-BE49-F238E27FC236}">
                      <a16:creationId xmlns:a16="http://schemas.microsoft.com/office/drawing/2014/main" id="{C9502975-4546-4B47-B6A1-D1923EC26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" y="2803"/>
                  <a:ext cx="458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900" b="1">
                      <a:solidFill>
                        <a:srgbClr val="0000A0"/>
                      </a:solidFill>
                    </a:rPr>
                    <a:t>Language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7" name="Rectangle 82">
                  <a:extLst>
                    <a:ext uri="{FF2B5EF4-FFF2-40B4-BE49-F238E27FC236}">
                      <a16:creationId xmlns:a16="http://schemas.microsoft.com/office/drawing/2014/main" id="{746F9437-9A43-9A42-8D32-72538FF426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0" y="2400"/>
                  <a:ext cx="753" cy="156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en-CN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88" name="Rectangle 83">
                  <a:extLst>
                    <a:ext uri="{FF2B5EF4-FFF2-40B4-BE49-F238E27FC236}">
                      <a16:creationId xmlns:a16="http://schemas.microsoft.com/office/drawing/2014/main" id="{1BEF64FF-C3A2-874F-B9B2-7026558C5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1" y="2428"/>
                  <a:ext cx="61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CN" sz="750">
                      <a:solidFill>
                        <a:srgbClr val="000000"/>
                      </a:solidFill>
                    </a:rPr>
                    <a:t>abstract interface</a:t>
                  </a:r>
                  <a:endParaRPr lang="en-US" altLang="en-CN" sz="1800" b="1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158" name="Group 84">
              <a:extLst>
                <a:ext uri="{FF2B5EF4-FFF2-40B4-BE49-F238E27FC236}">
                  <a16:creationId xmlns:a16="http://schemas.microsoft.com/office/drawing/2014/main" id="{FF8DAD50-7C19-F84F-A13A-AD4B0F36B2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" y="2721"/>
              <a:ext cx="751" cy="641"/>
              <a:chOff x="1984" y="2721"/>
              <a:chExt cx="751" cy="641"/>
            </a:xfrm>
          </p:grpSpPr>
          <p:sp>
            <p:nvSpPr>
              <p:cNvPr id="6177" name="Rectangle 85">
                <a:extLst>
                  <a:ext uri="{FF2B5EF4-FFF2-40B4-BE49-F238E27FC236}">
                    <a16:creationId xmlns:a16="http://schemas.microsoft.com/office/drawing/2014/main" id="{6EECE197-7AEB-3B41-83DB-C49606FE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877"/>
                <a:ext cx="751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8" name="Rectangle 86">
                <a:extLst>
                  <a:ext uri="{FF2B5EF4-FFF2-40B4-BE49-F238E27FC236}">
                    <a16:creationId xmlns:a16="http://schemas.microsoft.com/office/drawing/2014/main" id="{7E750ABE-C2CC-C14A-B92A-261C768EF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4" y="2992"/>
                <a:ext cx="44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Hardware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9" name="Rectangle 87">
                <a:extLst>
                  <a:ext uri="{FF2B5EF4-FFF2-40B4-BE49-F238E27FC236}">
                    <a16:creationId xmlns:a16="http://schemas.microsoft.com/office/drawing/2014/main" id="{D7691947-66A1-EB43-AD14-EF6E458DE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9" y="3124"/>
                <a:ext cx="393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Platform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80" name="Rectangle 88">
                <a:extLst>
                  <a:ext uri="{FF2B5EF4-FFF2-40B4-BE49-F238E27FC236}">
                    <a16:creationId xmlns:a16="http://schemas.microsoft.com/office/drawing/2014/main" id="{DBC1CA96-B619-0949-9357-E2EC287B6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4" y="2721"/>
                <a:ext cx="751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81" name="Rectangle 89">
                <a:extLst>
                  <a:ext uri="{FF2B5EF4-FFF2-40B4-BE49-F238E27FC236}">
                    <a16:creationId xmlns:a16="http://schemas.microsoft.com/office/drawing/2014/main" id="{AA92FACC-F584-FF4D-95DA-52D5D740C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4" y="274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59" name="Group 90">
              <a:extLst>
                <a:ext uri="{FF2B5EF4-FFF2-40B4-BE49-F238E27FC236}">
                  <a16:creationId xmlns:a16="http://schemas.microsoft.com/office/drawing/2014/main" id="{10F4ED4A-474B-8340-AA0C-39688BB2E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0" y="3041"/>
              <a:ext cx="753" cy="641"/>
              <a:chOff x="3480" y="3041"/>
              <a:chExt cx="753" cy="641"/>
            </a:xfrm>
          </p:grpSpPr>
          <p:sp>
            <p:nvSpPr>
              <p:cNvPr id="6172" name="Rectangle 91">
                <a:extLst>
                  <a:ext uri="{FF2B5EF4-FFF2-40B4-BE49-F238E27FC236}">
                    <a16:creationId xmlns:a16="http://schemas.microsoft.com/office/drawing/2014/main" id="{06636C58-7FED-7B46-8F22-52D938674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197"/>
                <a:ext cx="753" cy="485"/>
              </a:xfrm>
              <a:prstGeom prst="rect">
                <a:avLst/>
              </a:prstGeom>
              <a:solidFill>
                <a:srgbClr val="EFEFE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3" name="Rectangle 92">
                <a:extLst>
                  <a:ext uri="{FF2B5EF4-FFF2-40B4-BE49-F238E27FC236}">
                    <a16:creationId xmlns:a16="http://schemas.microsoft.com/office/drawing/2014/main" id="{85CB9007-3171-224D-8419-1392B51F6A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7" y="3313"/>
                <a:ext cx="36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Chips &amp;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4" name="Rectangle 93">
                <a:extLst>
                  <a:ext uri="{FF2B5EF4-FFF2-40B4-BE49-F238E27FC236}">
                    <a16:creationId xmlns:a16="http://schemas.microsoft.com/office/drawing/2014/main" id="{45F240D9-C013-7A43-A2DC-EE9AB1A5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8" y="3444"/>
                <a:ext cx="555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A0"/>
                    </a:solidFill>
                  </a:rPr>
                  <a:t>Logic Gates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5" name="Rectangle 94">
                <a:extLst>
                  <a:ext uri="{FF2B5EF4-FFF2-40B4-BE49-F238E27FC236}">
                    <a16:creationId xmlns:a16="http://schemas.microsoft.com/office/drawing/2014/main" id="{92A18C91-5A4D-AA42-92C1-61DBCBE14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" y="3041"/>
                <a:ext cx="753" cy="156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76" name="Rectangle 95">
                <a:extLst>
                  <a:ext uri="{FF2B5EF4-FFF2-40B4-BE49-F238E27FC236}">
                    <a16:creationId xmlns:a16="http://schemas.microsoft.com/office/drawing/2014/main" id="{CD58FD59-3362-3D47-84E6-2B35499C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0" y="3067"/>
                <a:ext cx="61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750">
                    <a:solidFill>
                      <a:srgbClr val="000000"/>
                    </a:solidFill>
                  </a:rPr>
                  <a:t>abstract interface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160" name="Group 96">
              <a:extLst>
                <a:ext uri="{FF2B5EF4-FFF2-40B4-BE49-F238E27FC236}">
                  <a16:creationId xmlns:a16="http://schemas.microsoft.com/office/drawing/2014/main" id="{C02B827E-A056-004D-9A5B-674A6703FD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" y="634"/>
              <a:ext cx="1589" cy="503"/>
              <a:chOff x="163" y="634"/>
              <a:chExt cx="1589" cy="503"/>
            </a:xfrm>
          </p:grpSpPr>
          <p:sp>
            <p:nvSpPr>
              <p:cNvPr id="6161" name="Freeform 97">
                <a:extLst>
                  <a:ext uri="{FF2B5EF4-FFF2-40B4-BE49-F238E27FC236}">
                    <a16:creationId xmlns:a16="http://schemas.microsoft.com/office/drawing/2014/main" id="{319D9D69-9B43-8F46-AB41-92F746CD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2" name="Freeform 98">
                <a:extLst>
                  <a:ext uri="{FF2B5EF4-FFF2-40B4-BE49-F238E27FC236}">
                    <a16:creationId xmlns:a16="http://schemas.microsoft.com/office/drawing/2014/main" id="{91127DAF-A9F4-1748-A3A0-E4A46C795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" y="693"/>
                <a:ext cx="748" cy="444"/>
              </a:xfrm>
              <a:custGeom>
                <a:avLst/>
                <a:gdLst>
                  <a:gd name="T0" fmla="*/ 67 w 748"/>
                  <a:gd name="T1" fmla="*/ 190 h 444"/>
                  <a:gd name="T2" fmla="*/ 7 w 748"/>
                  <a:gd name="T3" fmla="*/ 209 h 444"/>
                  <a:gd name="T4" fmla="*/ 79 w 748"/>
                  <a:gd name="T5" fmla="*/ 233 h 444"/>
                  <a:gd name="T6" fmla="*/ 20 w 748"/>
                  <a:gd name="T7" fmla="*/ 287 h 444"/>
                  <a:gd name="T8" fmla="*/ 97 w 748"/>
                  <a:gd name="T9" fmla="*/ 312 h 444"/>
                  <a:gd name="T10" fmla="*/ 53 w 748"/>
                  <a:gd name="T11" fmla="*/ 366 h 444"/>
                  <a:gd name="T12" fmla="*/ 152 w 748"/>
                  <a:gd name="T13" fmla="*/ 375 h 444"/>
                  <a:gd name="T14" fmla="*/ 167 w 748"/>
                  <a:gd name="T15" fmla="*/ 435 h 444"/>
                  <a:gd name="T16" fmla="*/ 254 w 748"/>
                  <a:gd name="T17" fmla="*/ 412 h 444"/>
                  <a:gd name="T18" fmla="*/ 316 w 748"/>
                  <a:gd name="T19" fmla="*/ 444 h 444"/>
                  <a:gd name="T20" fmla="*/ 365 w 748"/>
                  <a:gd name="T21" fmla="*/ 414 h 444"/>
                  <a:gd name="T22" fmla="*/ 415 w 748"/>
                  <a:gd name="T23" fmla="*/ 444 h 444"/>
                  <a:gd name="T24" fmla="*/ 458 w 748"/>
                  <a:gd name="T25" fmla="*/ 409 h 444"/>
                  <a:gd name="T26" fmla="*/ 523 w 748"/>
                  <a:gd name="T27" fmla="*/ 432 h 444"/>
                  <a:gd name="T28" fmla="*/ 582 w 748"/>
                  <a:gd name="T29" fmla="*/ 384 h 444"/>
                  <a:gd name="T30" fmla="*/ 690 w 748"/>
                  <a:gd name="T31" fmla="*/ 399 h 444"/>
                  <a:gd name="T32" fmla="*/ 662 w 748"/>
                  <a:gd name="T33" fmla="*/ 343 h 444"/>
                  <a:gd name="T34" fmla="*/ 737 w 748"/>
                  <a:gd name="T35" fmla="*/ 338 h 444"/>
                  <a:gd name="T36" fmla="*/ 686 w 748"/>
                  <a:gd name="T37" fmla="*/ 274 h 444"/>
                  <a:gd name="T38" fmla="*/ 748 w 748"/>
                  <a:gd name="T39" fmla="*/ 238 h 444"/>
                  <a:gd name="T40" fmla="*/ 668 w 748"/>
                  <a:gd name="T41" fmla="*/ 199 h 444"/>
                  <a:gd name="T42" fmla="*/ 714 w 748"/>
                  <a:gd name="T43" fmla="*/ 143 h 444"/>
                  <a:gd name="T44" fmla="*/ 629 w 748"/>
                  <a:gd name="T45" fmla="*/ 141 h 444"/>
                  <a:gd name="T46" fmla="*/ 662 w 748"/>
                  <a:gd name="T47" fmla="*/ 77 h 444"/>
                  <a:gd name="T48" fmla="*/ 556 w 748"/>
                  <a:gd name="T49" fmla="*/ 85 h 444"/>
                  <a:gd name="T50" fmla="*/ 549 w 748"/>
                  <a:gd name="T51" fmla="*/ 18 h 444"/>
                  <a:gd name="T52" fmla="*/ 441 w 748"/>
                  <a:gd name="T53" fmla="*/ 47 h 444"/>
                  <a:gd name="T54" fmla="*/ 402 w 748"/>
                  <a:gd name="T55" fmla="*/ 0 h 444"/>
                  <a:gd name="T56" fmla="*/ 334 w 748"/>
                  <a:gd name="T57" fmla="*/ 44 h 444"/>
                  <a:gd name="T58" fmla="*/ 267 w 748"/>
                  <a:gd name="T59" fmla="*/ 0 h 444"/>
                  <a:gd name="T60" fmla="*/ 226 w 748"/>
                  <a:gd name="T61" fmla="*/ 66 h 444"/>
                  <a:gd name="T62" fmla="*/ 154 w 748"/>
                  <a:gd name="T63" fmla="*/ 31 h 444"/>
                  <a:gd name="T64" fmla="*/ 156 w 748"/>
                  <a:gd name="T65" fmla="*/ 89 h 444"/>
                  <a:gd name="T66" fmla="*/ 63 w 748"/>
                  <a:gd name="T67" fmla="*/ 72 h 444"/>
                  <a:gd name="T68" fmla="*/ 85 w 748"/>
                  <a:gd name="T69" fmla="*/ 131 h 444"/>
                  <a:gd name="T70" fmla="*/ 0 w 748"/>
                  <a:gd name="T71" fmla="*/ 130 h 444"/>
                  <a:gd name="T72" fmla="*/ 67 w 748"/>
                  <a:gd name="T73" fmla="*/ 190 h 44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4">
                    <a:moveTo>
                      <a:pt x="67" y="190"/>
                    </a:moveTo>
                    <a:lnTo>
                      <a:pt x="7" y="209"/>
                    </a:lnTo>
                    <a:lnTo>
                      <a:pt x="79" y="233"/>
                    </a:lnTo>
                    <a:lnTo>
                      <a:pt x="20" y="287"/>
                    </a:lnTo>
                    <a:lnTo>
                      <a:pt x="97" y="312"/>
                    </a:lnTo>
                    <a:lnTo>
                      <a:pt x="53" y="366"/>
                    </a:lnTo>
                    <a:lnTo>
                      <a:pt x="152" y="375"/>
                    </a:lnTo>
                    <a:lnTo>
                      <a:pt x="167" y="435"/>
                    </a:lnTo>
                    <a:lnTo>
                      <a:pt x="254" y="412"/>
                    </a:lnTo>
                    <a:lnTo>
                      <a:pt x="316" y="444"/>
                    </a:lnTo>
                    <a:lnTo>
                      <a:pt x="365" y="414"/>
                    </a:lnTo>
                    <a:lnTo>
                      <a:pt x="415" y="444"/>
                    </a:lnTo>
                    <a:lnTo>
                      <a:pt x="458" y="409"/>
                    </a:lnTo>
                    <a:lnTo>
                      <a:pt x="523" y="432"/>
                    </a:lnTo>
                    <a:lnTo>
                      <a:pt x="582" y="384"/>
                    </a:lnTo>
                    <a:lnTo>
                      <a:pt x="690" y="399"/>
                    </a:lnTo>
                    <a:lnTo>
                      <a:pt x="662" y="343"/>
                    </a:lnTo>
                    <a:lnTo>
                      <a:pt x="737" y="338"/>
                    </a:lnTo>
                    <a:lnTo>
                      <a:pt x="686" y="274"/>
                    </a:lnTo>
                    <a:lnTo>
                      <a:pt x="748" y="238"/>
                    </a:lnTo>
                    <a:lnTo>
                      <a:pt x="668" y="199"/>
                    </a:lnTo>
                    <a:lnTo>
                      <a:pt x="714" y="143"/>
                    </a:lnTo>
                    <a:lnTo>
                      <a:pt x="629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8"/>
                    </a:lnTo>
                    <a:lnTo>
                      <a:pt x="441" y="47"/>
                    </a:lnTo>
                    <a:lnTo>
                      <a:pt x="402" y="0"/>
                    </a:lnTo>
                    <a:lnTo>
                      <a:pt x="334" y="44"/>
                    </a:lnTo>
                    <a:lnTo>
                      <a:pt x="267" y="0"/>
                    </a:lnTo>
                    <a:lnTo>
                      <a:pt x="226" y="66"/>
                    </a:lnTo>
                    <a:lnTo>
                      <a:pt x="154" y="31"/>
                    </a:lnTo>
                    <a:lnTo>
                      <a:pt x="156" y="89"/>
                    </a:lnTo>
                    <a:lnTo>
                      <a:pt x="63" y="72"/>
                    </a:lnTo>
                    <a:lnTo>
                      <a:pt x="85" y="131"/>
                    </a:lnTo>
                    <a:lnTo>
                      <a:pt x="0" y="130"/>
                    </a:lnTo>
                    <a:lnTo>
                      <a:pt x="67" y="190"/>
                    </a:lnTo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3" name="Freeform 99">
                <a:extLst>
                  <a:ext uri="{FF2B5EF4-FFF2-40B4-BE49-F238E27FC236}">
                    <a16:creationId xmlns:a16="http://schemas.microsoft.com/office/drawing/2014/main" id="{3DFEAF8F-708A-DB48-ADCE-81DE0349A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" y="634"/>
                <a:ext cx="748" cy="445"/>
              </a:xfrm>
              <a:custGeom>
                <a:avLst/>
                <a:gdLst>
                  <a:gd name="T0" fmla="*/ 67 w 748"/>
                  <a:gd name="T1" fmla="*/ 192 h 445"/>
                  <a:gd name="T2" fmla="*/ 5 w 748"/>
                  <a:gd name="T3" fmla="*/ 210 h 445"/>
                  <a:gd name="T4" fmla="*/ 77 w 748"/>
                  <a:gd name="T5" fmla="*/ 235 h 445"/>
                  <a:gd name="T6" fmla="*/ 18 w 748"/>
                  <a:gd name="T7" fmla="*/ 289 h 445"/>
                  <a:gd name="T8" fmla="*/ 97 w 748"/>
                  <a:gd name="T9" fmla="*/ 314 h 445"/>
                  <a:gd name="T10" fmla="*/ 53 w 748"/>
                  <a:gd name="T11" fmla="*/ 366 h 445"/>
                  <a:gd name="T12" fmla="*/ 152 w 748"/>
                  <a:gd name="T13" fmla="*/ 376 h 445"/>
                  <a:gd name="T14" fmla="*/ 167 w 748"/>
                  <a:gd name="T15" fmla="*/ 437 h 445"/>
                  <a:gd name="T16" fmla="*/ 252 w 748"/>
                  <a:gd name="T17" fmla="*/ 414 h 445"/>
                  <a:gd name="T18" fmla="*/ 316 w 748"/>
                  <a:gd name="T19" fmla="*/ 445 h 445"/>
                  <a:gd name="T20" fmla="*/ 363 w 748"/>
                  <a:gd name="T21" fmla="*/ 415 h 445"/>
                  <a:gd name="T22" fmla="*/ 413 w 748"/>
                  <a:gd name="T23" fmla="*/ 445 h 445"/>
                  <a:gd name="T24" fmla="*/ 458 w 748"/>
                  <a:gd name="T25" fmla="*/ 409 h 445"/>
                  <a:gd name="T26" fmla="*/ 523 w 748"/>
                  <a:gd name="T27" fmla="*/ 434 h 445"/>
                  <a:gd name="T28" fmla="*/ 582 w 748"/>
                  <a:gd name="T29" fmla="*/ 386 h 445"/>
                  <a:gd name="T30" fmla="*/ 689 w 748"/>
                  <a:gd name="T31" fmla="*/ 401 h 445"/>
                  <a:gd name="T32" fmla="*/ 662 w 748"/>
                  <a:gd name="T33" fmla="*/ 345 h 445"/>
                  <a:gd name="T34" fmla="*/ 735 w 748"/>
                  <a:gd name="T35" fmla="*/ 338 h 445"/>
                  <a:gd name="T36" fmla="*/ 685 w 748"/>
                  <a:gd name="T37" fmla="*/ 274 h 445"/>
                  <a:gd name="T38" fmla="*/ 748 w 748"/>
                  <a:gd name="T39" fmla="*/ 240 h 445"/>
                  <a:gd name="T40" fmla="*/ 667 w 748"/>
                  <a:gd name="T41" fmla="*/ 200 h 445"/>
                  <a:gd name="T42" fmla="*/ 712 w 748"/>
                  <a:gd name="T43" fmla="*/ 144 h 445"/>
                  <a:gd name="T44" fmla="*/ 627 w 748"/>
                  <a:gd name="T45" fmla="*/ 141 h 445"/>
                  <a:gd name="T46" fmla="*/ 662 w 748"/>
                  <a:gd name="T47" fmla="*/ 77 h 445"/>
                  <a:gd name="T48" fmla="*/ 556 w 748"/>
                  <a:gd name="T49" fmla="*/ 85 h 445"/>
                  <a:gd name="T50" fmla="*/ 549 w 748"/>
                  <a:gd name="T51" fmla="*/ 19 h 445"/>
                  <a:gd name="T52" fmla="*/ 441 w 748"/>
                  <a:gd name="T53" fmla="*/ 49 h 445"/>
                  <a:gd name="T54" fmla="*/ 402 w 748"/>
                  <a:gd name="T55" fmla="*/ 0 h 445"/>
                  <a:gd name="T56" fmla="*/ 333 w 748"/>
                  <a:gd name="T57" fmla="*/ 44 h 445"/>
                  <a:gd name="T58" fmla="*/ 267 w 748"/>
                  <a:gd name="T59" fmla="*/ 0 h 445"/>
                  <a:gd name="T60" fmla="*/ 226 w 748"/>
                  <a:gd name="T61" fmla="*/ 67 h 445"/>
                  <a:gd name="T62" fmla="*/ 152 w 748"/>
                  <a:gd name="T63" fmla="*/ 31 h 445"/>
                  <a:gd name="T64" fmla="*/ 155 w 748"/>
                  <a:gd name="T65" fmla="*/ 90 h 445"/>
                  <a:gd name="T66" fmla="*/ 62 w 748"/>
                  <a:gd name="T67" fmla="*/ 72 h 445"/>
                  <a:gd name="T68" fmla="*/ 85 w 748"/>
                  <a:gd name="T69" fmla="*/ 133 h 445"/>
                  <a:gd name="T70" fmla="*/ 0 w 748"/>
                  <a:gd name="T71" fmla="*/ 129 h 445"/>
                  <a:gd name="T72" fmla="*/ 67 w 748"/>
                  <a:gd name="T73" fmla="*/ 192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4" name="Rectangle 100">
                <a:extLst>
                  <a:ext uri="{FF2B5EF4-FFF2-40B4-BE49-F238E27FC236}">
                    <a16:creationId xmlns:a16="http://schemas.microsoft.com/office/drawing/2014/main" id="{D6333A3C-B775-6C41-AB59-4C67DCBC2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" y="741"/>
                <a:ext cx="329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Human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5" name="Rectangle 101">
                <a:extLst>
                  <a:ext uri="{FF2B5EF4-FFF2-40B4-BE49-F238E27FC236}">
                    <a16:creationId xmlns:a16="http://schemas.microsoft.com/office/drawing/2014/main" id="{C78BBB62-0F3D-6449-8512-1F683FC65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" y="856"/>
                <a:ext cx="38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Thought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6" name="Rectangle 102">
                <a:extLst>
                  <a:ext uri="{FF2B5EF4-FFF2-40B4-BE49-F238E27FC236}">
                    <a16:creationId xmlns:a16="http://schemas.microsoft.com/office/drawing/2014/main" id="{CA0FB9A2-4B8C-7141-A494-FA12CBE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" y="673"/>
                <a:ext cx="771" cy="1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7" name="Rectangle 103">
                <a:extLst>
                  <a:ext uri="{FF2B5EF4-FFF2-40B4-BE49-F238E27FC236}">
                    <a16:creationId xmlns:a16="http://schemas.microsoft.com/office/drawing/2014/main" id="{ACDDE2D7-A5B2-8E47-A819-27AA2EACE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" y="696"/>
                <a:ext cx="73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900" b="1">
                    <a:solidFill>
                      <a:srgbClr val="000000"/>
                    </a:solidFill>
                  </a:rPr>
                  <a:t>Abstract design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68" name="Freeform 104">
                <a:extLst>
                  <a:ext uri="{FF2B5EF4-FFF2-40B4-BE49-F238E27FC236}">
                    <a16:creationId xmlns:a16="http://schemas.microsoft.com/office/drawing/2014/main" id="{AED808CF-CF8B-7647-A9CA-D3C6D6C29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" y="936"/>
                <a:ext cx="578" cy="95"/>
              </a:xfrm>
              <a:custGeom>
                <a:avLst/>
                <a:gdLst>
                  <a:gd name="T0" fmla="*/ 0 w 578"/>
                  <a:gd name="T1" fmla="*/ 48 h 95"/>
                  <a:gd name="T2" fmla="*/ 4 w 578"/>
                  <a:gd name="T3" fmla="*/ 41 h 95"/>
                  <a:gd name="T4" fmla="*/ 13 w 578"/>
                  <a:gd name="T5" fmla="*/ 33 h 95"/>
                  <a:gd name="T6" fmla="*/ 28 w 578"/>
                  <a:gd name="T7" fmla="*/ 26 h 95"/>
                  <a:gd name="T8" fmla="*/ 51 w 578"/>
                  <a:gd name="T9" fmla="*/ 20 h 95"/>
                  <a:gd name="T10" fmla="*/ 77 w 578"/>
                  <a:gd name="T11" fmla="*/ 15 h 95"/>
                  <a:gd name="T12" fmla="*/ 108 w 578"/>
                  <a:gd name="T13" fmla="*/ 10 h 95"/>
                  <a:gd name="T14" fmla="*/ 144 w 578"/>
                  <a:gd name="T15" fmla="*/ 5 h 95"/>
                  <a:gd name="T16" fmla="*/ 183 w 578"/>
                  <a:gd name="T17" fmla="*/ 2 h 95"/>
                  <a:gd name="T18" fmla="*/ 226 w 578"/>
                  <a:gd name="T19" fmla="*/ 0 h 95"/>
                  <a:gd name="T20" fmla="*/ 268 w 578"/>
                  <a:gd name="T21" fmla="*/ 0 h 95"/>
                  <a:gd name="T22" fmla="*/ 311 w 578"/>
                  <a:gd name="T23" fmla="*/ 0 h 95"/>
                  <a:gd name="T24" fmla="*/ 353 w 578"/>
                  <a:gd name="T25" fmla="*/ 0 h 95"/>
                  <a:gd name="T26" fmla="*/ 395 w 578"/>
                  <a:gd name="T27" fmla="*/ 2 h 95"/>
                  <a:gd name="T28" fmla="*/ 435 w 578"/>
                  <a:gd name="T29" fmla="*/ 5 h 95"/>
                  <a:gd name="T30" fmla="*/ 469 w 578"/>
                  <a:gd name="T31" fmla="*/ 10 h 95"/>
                  <a:gd name="T32" fmla="*/ 502 w 578"/>
                  <a:gd name="T33" fmla="*/ 15 h 95"/>
                  <a:gd name="T34" fmla="*/ 528 w 578"/>
                  <a:gd name="T35" fmla="*/ 20 h 95"/>
                  <a:gd name="T36" fmla="*/ 551 w 578"/>
                  <a:gd name="T37" fmla="*/ 26 h 95"/>
                  <a:gd name="T38" fmla="*/ 565 w 578"/>
                  <a:gd name="T39" fmla="*/ 33 h 95"/>
                  <a:gd name="T40" fmla="*/ 575 w 578"/>
                  <a:gd name="T41" fmla="*/ 41 h 95"/>
                  <a:gd name="T42" fmla="*/ 578 w 578"/>
                  <a:gd name="T43" fmla="*/ 48 h 95"/>
                  <a:gd name="T44" fmla="*/ 575 w 578"/>
                  <a:gd name="T45" fmla="*/ 54 h 95"/>
                  <a:gd name="T46" fmla="*/ 565 w 578"/>
                  <a:gd name="T47" fmla="*/ 62 h 95"/>
                  <a:gd name="T48" fmla="*/ 551 w 578"/>
                  <a:gd name="T49" fmla="*/ 69 h 95"/>
                  <a:gd name="T50" fmla="*/ 528 w 578"/>
                  <a:gd name="T51" fmla="*/ 76 h 95"/>
                  <a:gd name="T52" fmla="*/ 502 w 578"/>
                  <a:gd name="T53" fmla="*/ 81 h 95"/>
                  <a:gd name="T54" fmla="*/ 469 w 578"/>
                  <a:gd name="T55" fmla="*/ 85 h 95"/>
                  <a:gd name="T56" fmla="*/ 435 w 578"/>
                  <a:gd name="T57" fmla="*/ 90 h 95"/>
                  <a:gd name="T58" fmla="*/ 395 w 578"/>
                  <a:gd name="T59" fmla="*/ 92 h 95"/>
                  <a:gd name="T60" fmla="*/ 353 w 578"/>
                  <a:gd name="T61" fmla="*/ 95 h 95"/>
                  <a:gd name="T62" fmla="*/ 311 w 578"/>
                  <a:gd name="T63" fmla="*/ 95 h 95"/>
                  <a:gd name="T64" fmla="*/ 268 w 578"/>
                  <a:gd name="T65" fmla="*/ 95 h 95"/>
                  <a:gd name="T66" fmla="*/ 226 w 578"/>
                  <a:gd name="T67" fmla="*/ 95 h 95"/>
                  <a:gd name="T68" fmla="*/ 183 w 578"/>
                  <a:gd name="T69" fmla="*/ 92 h 95"/>
                  <a:gd name="T70" fmla="*/ 144 w 578"/>
                  <a:gd name="T71" fmla="*/ 90 h 95"/>
                  <a:gd name="T72" fmla="*/ 108 w 578"/>
                  <a:gd name="T73" fmla="*/ 85 h 95"/>
                  <a:gd name="T74" fmla="*/ 77 w 578"/>
                  <a:gd name="T75" fmla="*/ 81 h 95"/>
                  <a:gd name="T76" fmla="*/ 51 w 578"/>
                  <a:gd name="T77" fmla="*/ 76 h 95"/>
                  <a:gd name="T78" fmla="*/ 28 w 578"/>
                  <a:gd name="T79" fmla="*/ 69 h 95"/>
                  <a:gd name="T80" fmla="*/ 13 w 578"/>
                  <a:gd name="T81" fmla="*/ 62 h 95"/>
                  <a:gd name="T82" fmla="*/ 4 w 578"/>
                  <a:gd name="T83" fmla="*/ 54 h 95"/>
                  <a:gd name="T84" fmla="*/ 0 w 578"/>
                  <a:gd name="T85" fmla="*/ 48 h 95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78" h="95">
                    <a:moveTo>
                      <a:pt x="0" y="48"/>
                    </a:moveTo>
                    <a:lnTo>
                      <a:pt x="4" y="41"/>
                    </a:lnTo>
                    <a:lnTo>
                      <a:pt x="13" y="33"/>
                    </a:lnTo>
                    <a:lnTo>
                      <a:pt x="28" y="26"/>
                    </a:lnTo>
                    <a:lnTo>
                      <a:pt x="51" y="20"/>
                    </a:lnTo>
                    <a:lnTo>
                      <a:pt x="77" y="15"/>
                    </a:lnTo>
                    <a:lnTo>
                      <a:pt x="108" y="10"/>
                    </a:lnTo>
                    <a:lnTo>
                      <a:pt x="144" y="5"/>
                    </a:lnTo>
                    <a:lnTo>
                      <a:pt x="183" y="2"/>
                    </a:lnTo>
                    <a:lnTo>
                      <a:pt x="226" y="0"/>
                    </a:lnTo>
                    <a:lnTo>
                      <a:pt x="268" y="0"/>
                    </a:lnTo>
                    <a:lnTo>
                      <a:pt x="311" y="0"/>
                    </a:lnTo>
                    <a:lnTo>
                      <a:pt x="353" y="0"/>
                    </a:lnTo>
                    <a:lnTo>
                      <a:pt x="395" y="2"/>
                    </a:lnTo>
                    <a:lnTo>
                      <a:pt x="435" y="5"/>
                    </a:lnTo>
                    <a:lnTo>
                      <a:pt x="469" y="10"/>
                    </a:lnTo>
                    <a:lnTo>
                      <a:pt x="502" y="15"/>
                    </a:lnTo>
                    <a:lnTo>
                      <a:pt x="528" y="20"/>
                    </a:lnTo>
                    <a:lnTo>
                      <a:pt x="551" y="26"/>
                    </a:lnTo>
                    <a:lnTo>
                      <a:pt x="565" y="33"/>
                    </a:lnTo>
                    <a:lnTo>
                      <a:pt x="575" y="41"/>
                    </a:lnTo>
                    <a:lnTo>
                      <a:pt x="578" y="48"/>
                    </a:lnTo>
                    <a:lnTo>
                      <a:pt x="575" y="54"/>
                    </a:lnTo>
                    <a:lnTo>
                      <a:pt x="565" y="62"/>
                    </a:lnTo>
                    <a:lnTo>
                      <a:pt x="551" y="69"/>
                    </a:lnTo>
                    <a:lnTo>
                      <a:pt x="528" y="76"/>
                    </a:lnTo>
                    <a:lnTo>
                      <a:pt x="502" y="81"/>
                    </a:lnTo>
                    <a:lnTo>
                      <a:pt x="469" y="85"/>
                    </a:lnTo>
                    <a:lnTo>
                      <a:pt x="435" y="90"/>
                    </a:lnTo>
                    <a:lnTo>
                      <a:pt x="395" y="92"/>
                    </a:lnTo>
                    <a:lnTo>
                      <a:pt x="353" y="95"/>
                    </a:lnTo>
                    <a:lnTo>
                      <a:pt x="311" y="95"/>
                    </a:lnTo>
                    <a:lnTo>
                      <a:pt x="268" y="95"/>
                    </a:lnTo>
                    <a:lnTo>
                      <a:pt x="226" y="95"/>
                    </a:lnTo>
                    <a:lnTo>
                      <a:pt x="183" y="92"/>
                    </a:lnTo>
                    <a:lnTo>
                      <a:pt x="144" y="90"/>
                    </a:lnTo>
                    <a:lnTo>
                      <a:pt x="108" y="85"/>
                    </a:lnTo>
                    <a:lnTo>
                      <a:pt x="77" y="81"/>
                    </a:lnTo>
                    <a:lnTo>
                      <a:pt x="51" y="76"/>
                    </a:lnTo>
                    <a:lnTo>
                      <a:pt x="28" y="69"/>
                    </a:lnTo>
                    <a:lnTo>
                      <a:pt x="13" y="62"/>
                    </a:lnTo>
                    <a:lnTo>
                      <a:pt x="4" y="54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69" name="Rectangle 105">
                <a:extLst>
                  <a:ext uri="{FF2B5EF4-FFF2-40B4-BE49-F238E27FC236}">
                    <a16:creationId xmlns:a16="http://schemas.microsoft.com/office/drawing/2014/main" id="{CDFC4D38-ABA3-E04D-949A-1C29F815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" y="941"/>
                <a:ext cx="4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CN" sz="675">
                    <a:solidFill>
                      <a:srgbClr val="000000"/>
                    </a:solidFill>
                  </a:rPr>
                  <a:t>Chapters 9, 12</a:t>
                </a:r>
                <a:endParaRPr lang="en-US" altLang="en-CN" sz="1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6170" name="Line 106">
                <a:extLst>
                  <a:ext uri="{FF2B5EF4-FFF2-40B4-BE49-F238E27FC236}">
                    <a16:creationId xmlns:a16="http://schemas.microsoft.com/office/drawing/2014/main" id="{86D60F65-E216-0447-AA27-5429206A3C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80" y="855"/>
                <a:ext cx="731" cy="1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6171" name="Freeform 107">
                <a:extLst>
                  <a:ext uri="{FF2B5EF4-FFF2-40B4-BE49-F238E27FC236}">
                    <a16:creationId xmlns:a16="http://schemas.microsoft.com/office/drawing/2014/main" id="{0CC82A28-52E5-054D-BF48-4731CD4BD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832"/>
                <a:ext cx="47" cy="48"/>
              </a:xfrm>
              <a:custGeom>
                <a:avLst/>
                <a:gdLst>
                  <a:gd name="T0" fmla="*/ 0 w 47"/>
                  <a:gd name="T1" fmla="*/ 0 h 48"/>
                  <a:gd name="T2" fmla="*/ 47 w 47"/>
                  <a:gd name="T3" fmla="*/ 23 h 48"/>
                  <a:gd name="T4" fmla="*/ 0 w 47"/>
                  <a:gd name="T5" fmla="*/ 48 h 48"/>
                  <a:gd name="T6" fmla="*/ 0 w 47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48">
                    <a:moveTo>
                      <a:pt x="0" y="0"/>
                    </a:moveTo>
                    <a:lnTo>
                      <a:pt x="47" y="23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CN" sz="1800"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</p:grpSp>
      <p:sp>
        <p:nvSpPr>
          <p:cNvPr id="3076" name="AutoShape 108">
            <a:extLst>
              <a:ext uri="{FF2B5EF4-FFF2-40B4-BE49-F238E27FC236}">
                <a16:creationId xmlns:a16="http://schemas.microsoft.com/office/drawing/2014/main" id="{BA258B7B-5D17-924E-BC75-9614C50F0F04}"/>
              </a:ext>
            </a:extLst>
          </p:cNvPr>
          <p:cNvSpPr>
            <a:spLocks noChangeArrowheads="1"/>
          </p:cNvSpPr>
          <p:nvPr/>
        </p:nvSpPr>
        <p:spPr bwMode="auto">
          <a:xfrm rot="19068677">
            <a:off x="4972050" y="628650"/>
            <a:ext cx="285750" cy="571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70620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Choices between Recursion or Iteration?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613600" y="4017315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733BD-A628-1B49-B787-C171B7F4C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897E318-DD6A-5443-9361-1518DF32FD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" y="1520005"/>
            <a:ext cx="3210299" cy="249731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668E7A5-D1C3-7840-A1DE-E1589040C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944" y="1520005"/>
            <a:ext cx="3210299" cy="2497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571D2-C173-124C-BAC8-A89B34951851}"/>
              </a:ext>
            </a:extLst>
          </p:cNvPr>
          <p:cNvSpPr txBox="1"/>
          <p:nvPr/>
        </p:nvSpPr>
        <p:spPr>
          <a:xfrm>
            <a:off x="5127019" y="4019067"/>
            <a:ext cx="3110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Video last viewed</a:t>
            </a:r>
            <a:r>
              <a:rPr lang="en-US" dirty="0"/>
              <a:t>: October 26, 2020.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41215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Generalized Recursive Function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2E9FE8B3-9F1B-7E47-94C0-76DB425EB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6348"/>
            <a:ext cx="9144000" cy="2610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468426" y="3971886"/>
            <a:ext cx="7420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speakerdeck.com</a:t>
            </a:r>
            <a:r>
              <a:rPr lang="en-US" dirty="0"/>
              <a:t>/</a:t>
            </a:r>
            <a:r>
              <a:rPr lang="en-US" dirty="0" err="1"/>
              <a:t>glebec</a:t>
            </a:r>
            <a:r>
              <a:rPr lang="en-US" dirty="0"/>
              <a:t>/</a:t>
            </a:r>
            <a:r>
              <a:rPr lang="en-US" dirty="0" err="1"/>
              <a:t>lambda-calc-talk-frontside-version?slide</a:t>
            </a:r>
            <a:r>
              <a:rPr lang="en-US" dirty="0"/>
              <a:t>=66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51396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Curry-Howard Correspondence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6F5A23D-1F0E-4D4F-A5B5-770301E9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355" y="1017725"/>
            <a:ext cx="4701290" cy="3783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DD8A29-B59E-8843-99DA-415496805FBA}"/>
              </a:ext>
            </a:extLst>
          </p:cNvPr>
          <p:cNvSpPr txBox="1"/>
          <p:nvPr/>
        </p:nvSpPr>
        <p:spPr>
          <a:xfrm>
            <a:off x="3004904" y="480089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Accessed: </a:t>
            </a:r>
            <a:r>
              <a:rPr lang="en-US" dirty="0">
                <a:hlinkClick r:id="rId3"/>
              </a:rPr>
              <a:t>October 27, 2020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82887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5" name="Rectangle 11">
            <a:extLst>
              <a:ext uri="{FF2B5EF4-FFF2-40B4-BE49-F238E27FC236}">
                <a16:creationId xmlns:a16="http://schemas.microsoft.com/office/drawing/2014/main" id="{4120EAC7-8827-9343-AC4B-DB24D809C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Our VM model is </a:t>
            </a:r>
            <a:r>
              <a:rPr lang="en-US" i="1" dirty="0">
                <a:cs typeface="+mj-cs"/>
              </a:rPr>
              <a:t>stack-oriented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BF0A8EA-FE8C-8143-940E-F5129E288AB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314450" y="628650"/>
            <a:ext cx="6515100" cy="1485900"/>
          </a:xfrm>
        </p:spPr>
        <p:txBody>
          <a:bodyPr/>
          <a:lstStyle/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operations are done on a stack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Data is saved in several separate </a:t>
            </a:r>
            <a:r>
              <a:rPr lang="en-US" i="1">
                <a:cs typeface="+mn-cs"/>
              </a:rPr>
              <a:t>memory segments</a:t>
            </a:r>
            <a:endParaRPr lang="en-US">
              <a:cs typeface="+mn-cs"/>
            </a:endParaRP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All the memory segments behave the same</a:t>
            </a:r>
          </a:p>
          <a:p>
            <a:pPr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One of the memory segments m is called </a:t>
            </a:r>
            <a:r>
              <a:rPr lang="en-US" sz="1050">
                <a:latin typeface="Consolas" charset="0"/>
                <a:cs typeface="Consolas" charset="0"/>
              </a:rPr>
              <a:t>static</a:t>
            </a:r>
            <a:r>
              <a:rPr lang="en-US">
                <a:cs typeface="+mn-cs"/>
              </a:rPr>
              <a:t>, and we will use it 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(as an arbitrary example) in the following examples:</a:t>
            </a:r>
          </a:p>
          <a:p>
            <a:pPr>
              <a:buFont typeface="Wingdings" charset="0"/>
              <a:buChar char="n"/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53251" name="Object 10" descr="Bouquet">
            <a:extLst>
              <a:ext uri="{FF2B5EF4-FFF2-40B4-BE49-F238E27FC236}">
                <a16:creationId xmlns:a16="http://schemas.microsoft.com/office/drawing/2014/main" id="{D6DCD253-77D4-E84A-8264-4E555A0C4B1F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13272906"/>
              </p:ext>
            </p:extLst>
          </p:nvPr>
        </p:nvGraphicFramePr>
        <p:xfrm>
          <a:off x="2244348" y="2831346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3251" name="Object 10" descr="Bouquet">
                        <a:extLst>
                          <a:ext uri="{FF2B5EF4-FFF2-40B4-BE49-F238E27FC236}">
                            <a16:creationId xmlns:a16="http://schemas.microsoft.com/office/drawing/2014/main" id="{D6DCD253-77D4-E84A-8264-4E555A0C4B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348" y="2831346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55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2791BE4A-F4B9-DD41-B45E-F75511639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Data types</a:t>
            </a:r>
            <a:endParaRPr lang="en-US" i="1" dirty="0">
              <a:cs typeface="+mj-cs"/>
            </a:endParaRPr>
          </a:p>
        </p:txBody>
      </p:sp>
      <p:graphicFrame>
        <p:nvGraphicFramePr>
          <p:cNvPr id="55298" name="Object 7" descr="Bouquet">
            <a:extLst>
              <a:ext uri="{FF2B5EF4-FFF2-40B4-BE49-F238E27FC236}">
                <a16:creationId xmlns:a16="http://schemas.microsoft.com/office/drawing/2014/main" id="{AA96B90F-CD08-0E44-8D20-DD381B70125C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228850" y="2343150"/>
          <a:ext cx="4343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Visio" r:id="rId4" imgW="3860800" imgH="1727200" progId="Visio.Drawing.11">
                  <p:embed/>
                </p:oleObj>
              </mc:Choice>
              <mc:Fallback>
                <p:oleObj name="Visio" r:id="rId4" imgW="3860800" imgH="1727200" progId="Visio.Drawing.11">
                  <p:embed/>
                  <p:pic>
                    <p:nvPicPr>
                      <p:cNvPr id="55298" name="Object 7" descr="Bouquet">
                        <a:extLst>
                          <a:ext uri="{FF2B5EF4-FFF2-40B4-BE49-F238E27FC236}">
                            <a16:creationId xmlns:a16="http://schemas.microsoft.com/office/drawing/2014/main" id="{AA96B90F-CD08-0E44-8D20-DD381B7012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2343150"/>
                        <a:ext cx="4343400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tile tx="0" ty="0" sx="100000" sy="100000" flip="none" algn="tl"/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3E7EF6D-4B9F-3C46-BA0A-69286A7FC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800100"/>
            <a:ext cx="5429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Our VM model features a single 16-bit data type that can be used as: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an integer value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(16-bit 2</a:t>
            </a:r>
            <a:r>
              <a:rPr lang="en-US" altLang="en-US" sz="1050">
                <a:solidFill>
                  <a:srgbClr val="000000"/>
                </a:solidFill>
                <a:latin typeface="Comic Sans MS" panose="030F0902030302020204" pitchFamily="66" charset="0"/>
              </a:rPr>
              <a:t>’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s complement: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-32768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... ,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32767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Boolean value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, standing for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200">
                <a:solidFill>
                  <a:srgbClr val="000000"/>
                </a:solidFill>
                <a:latin typeface="Comic Sans MS" panose="030F0902030302020204" pitchFamily="66" charset="0"/>
              </a:rPr>
              <a:t> a pointer               </a:t>
            </a:r>
            <a:r>
              <a:rPr lang="en-US" altLang="en-CN" sz="1050">
                <a:solidFill>
                  <a:srgbClr val="000000"/>
                </a:solidFill>
                <a:latin typeface="Comic Sans MS" panose="030F0902030302020204" pitchFamily="66" charset="0"/>
              </a:rPr>
              <a:t>(memory address)</a:t>
            </a:r>
          </a:p>
        </p:txBody>
      </p:sp>
    </p:spTree>
    <p:extLst>
      <p:ext uri="{BB962C8B-B14F-4D97-AF65-F5344CB8AC3E}">
        <p14:creationId xmlns:p14="http://schemas.microsoft.com/office/powerpoint/2010/main" val="29910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837F7C2-8151-DD4E-9CFE-6C2D06D95B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Memory access operations</a:t>
            </a:r>
            <a:endParaRPr lang="en-US" sz="1050">
              <a:cs typeface="+mj-cs"/>
            </a:endParaRPr>
          </a:p>
        </p:txBody>
      </p:sp>
      <p:sp>
        <p:nvSpPr>
          <p:cNvPr id="472066" name="Rectangle 2">
            <a:extLst>
              <a:ext uri="{FF2B5EF4-FFF2-40B4-BE49-F238E27FC236}">
                <a16:creationId xmlns:a16="http://schemas.microsoft.com/office/drawing/2014/main" id="{DBDFFE28-D532-414E-AC31-AC7DEADF0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02" y="4374356"/>
            <a:ext cx="4457700" cy="826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</a:rPr>
              <a:t>The stack: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A classical LIFO data structure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Elegant and powerful</a:t>
            </a:r>
          </a:p>
          <a:p>
            <a:pPr marL="201216" indent="-201216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n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Several hardware / software implementation options.</a:t>
            </a:r>
          </a:p>
        </p:txBody>
      </p:sp>
      <p:graphicFrame>
        <p:nvGraphicFramePr>
          <p:cNvPr id="470019" name="Object 3">
            <a:extLst>
              <a:ext uri="{FF2B5EF4-FFF2-40B4-BE49-F238E27FC236}">
                <a16:creationId xmlns:a16="http://schemas.microsoft.com/office/drawing/2014/main" id="{BBB6FD24-51F3-9843-8B7E-B1ACC7FE0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706614"/>
              </p:ext>
            </p:extLst>
          </p:nvPr>
        </p:nvGraphicFramePr>
        <p:xfrm>
          <a:off x="1423907" y="2960825"/>
          <a:ext cx="27432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470019" name="Object 3">
                        <a:extLst>
                          <a:ext uri="{FF2B5EF4-FFF2-40B4-BE49-F238E27FC236}">
                            <a16:creationId xmlns:a16="http://schemas.microsoft.com/office/drawing/2014/main" id="{BBB6FD24-51F3-9843-8B7E-B1ACC7FE0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660" r="55521" b="66949"/>
                      <a:stretch>
                        <a:fillRect/>
                      </a:stretch>
                    </p:blipFill>
                    <p:spPr bwMode="auto">
                      <a:xfrm>
                        <a:off x="1423907" y="2960825"/>
                        <a:ext cx="27432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360C7472-06E3-824B-B4F5-D4C193F11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10405"/>
              </p:ext>
            </p:extLst>
          </p:nvPr>
        </p:nvGraphicFramePr>
        <p:xfrm>
          <a:off x="4224257" y="2789375"/>
          <a:ext cx="62865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" name="Visio" r:id="rId6" imgW="6045200" imgH="5930900" progId="Visio.Drawing.11">
                  <p:embed/>
                </p:oleObj>
              </mc:Choice>
              <mc:Fallback>
                <p:oleObj name="Visio" r:id="rId6" imgW="6045200" imgH="5930900" progId="Visio.Drawing.11">
                  <p:embed/>
                  <p:pic>
                    <p:nvPicPr>
                      <p:cNvPr id="2" name="Object 3">
                        <a:extLst>
                          <a:ext uri="{FF2B5EF4-FFF2-40B4-BE49-F238E27FC236}">
                            <a16:creationId xmlns:a16="http://schemas.microsoft.com/office/drawing/2014/main" id="{360C7472-06E3-824B-B4F5-D4C193F118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406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224257" y="2789375"/>
                        <a:ext cx="62865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0BE08A5E-5BA5-9F47-BA5C-F1CB2D49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998397"/>
              </p:ext>
            </p:extLst>
          </p:nvPr>
        </p:nvGraphicFramePr>
        <p:xfrm>
          <a:off x="4910057" y="2960825"/>
          <a:ext cx="2795588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" name="Visio" r:id="rId8" imgW="6045200" imgH="5930900" progId="Visio.Drawing.11">
                  <p:embed/>
                </p:oleObj>
              </mc:Choice>
              <mc:Fallback>
                <p:oleObj name="Visio" r:id="rId8" imgW="6045200" imgH="5930900" progId="Visio.Drawing.11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0BE08A5E-5BA5-9F47-BA5C-F1CB2D4965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672" t="4660" b="66949"/>
                      <a:stretch>
                        <a:fillRect/>
                      </a:stretch>
                    </p:blipFill>
                    <p:spPr bwMode="auto">
                      <a:xfrm>
                        <a:off x="4910057" y="2960825"/>
                        <a:ext cx="2795588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0" name="Group 16">
            <a:extLst>
              <a:ext uri="{FF2B5EF4-FFF2-40B4-BE49-F238E27FC236}">
                <a16:creationId xmlns:a16="http://schemas.microsoft.com/office/drawing/2014/main" id="{8D696A09-BCEC-0B44-A830-7A2A5A3F5F8E}"/>
              </a:ext>
            </a:extLst>
          </p:cNvPr>
          <p:cNvGrpSpPr>
            <a:grpSpLocks/>
          </p:cNvGrpSpPr>
          <p:nvPr/>
        </p:nvGrpSpPr>
        <p:grpSpPr bwMode="auto">
          <a:xfrm>
            <a:off x="1423907" y="1087972"/>
            <a:ext cx="2743200" cy="1885950"/>
            <a:chOff x="288" y="432"/>
            <a:chExt cx="2304" cy="1584"/>
          </a:xfrm>
        </p:grpSpPr>
        <p:graphicFrame>
          <p:nvGraphicFramePr>
            <p:cNvPr id="57355" name="Object 3">
              <a:extLst>
                <a:ext uri="{FF2B5EF4-FFF2-40B4-BE49-F238E27FC236}">
                  <a16:creationId xmlns:a16="http://schemas.microsoft.com/office/drawing/2014/main" id="{56B5D104-98D1-A649-9586-FCD7527D33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2344500"/>
                </p:ext>
              </p:extLst>
            </p:nvPr>
          </p:nvGraphicFramePr>
          <p:xfrm>
            <a:off x="288" y="432"/>
            <a:ext cx="2304" cy="1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6" name="Visio" r:id="rId10" imgW="6045200" imgH="5930900" progId="Visio.Drawing.11">
                    <p:embed/>
                  </p:oleObj>
                </mc:Choice>
                <mc:Fallback>
                  <p:oleObj name="Visio" r:id="rId10" imgW="6045200" imgH="5930900" progId="Visio.Drawing.11">
                    <p:embed/>
                    <p:pic>
                      <p:nvPicPr>
                        <p:cNvPr id="57355" name="Object 3">
                          <a:extLst>
                            <a:ext uri="{FF2B5EF4-FFF2-40B4-BE49-F238E27FC236}">
                              <a16:creationId xmlns:a16="http://schemas.microsoft.com/office/drawing/2014/main" id="{56B5D104-98D1-A649-9586-FCD7527D3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4660" r="55521" b="66949"/>
                        <a:stretch>
                          <a:fillRect/>
                        </a:stretch>
                      </p:blipFill>
                      <p:spPr bwMode="auto">
                        <a:xfrm>
                          <a:off x="288" y="432"/>
                          <a:ext cx="2304" cy="1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Content Placeholder 2">
              <a:extLst>
                <a:ext uri="{FF2B5EF4-FFF2-40B4-BE49-F238E27FC236}">
                  <a16:creationId xmlns:a16="http://schemas.microsoft.com/office/drawing/2014/main" id="{AEFA8DF1-5574-D44D-B3BB-DA9C8A36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(before)</a:t>
              </a:r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1202B442-4A54-2844-A1F3-A5CCA35D9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391765"/>
              </p:ext>
            </p:extLst>
          </p:nvPr>
        </p:nvGraphicFramePr>
        <p:xfrm>
          <a:off x="4167107" y="1017725"/>
          <a:ext cx="685800" cy="172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7" name="Visio" r:id="rId12" imgW="6045200" imgH="5930900" progId="Visio.Drawing.11">
                  <p:embed/>
                </p:oleObj>
              </mc:Choice>
              <mc:Fallback>
                <p:oleObj name="Visio" r:id="rId12" imgW="6045200" imgH="5930900" progId="Visio.Drawing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1202B442-4A54-2844-A1F3-A5CCA35D9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4479" t="4660" r="44402" b="66949"/>
                      <a:stretch>
                        <a:fillRect/>
                      </a:stretch>
                    </p:blipFill>
                    <p:spPr bwMode="auto">
                      <a:xfrm>
                        <a:off x="4167107" y="1017725"/>
                        <a:ext cx="685800" cy="1727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81" name="Group 17">
            <a:extLst>
              <a:ext uri="{FF2B5EF4-FFF2-40B4-BE49-F238E27FC236}">
                <a16:creationId xmlns:a16="http://schemas.microsoft.com/office/drawing/2014/main" id="{E9B7334E-7014-1A4D-ACB0-AA3A386B8C8A}"/>
              </a:ext>
            </a:extLst>
          </p:cNvPr>
          <p:cNvGrpSpPr>
            <a:grpSpLocks/>
          </p:cNvGrpSpPr>
          <p:nvPr/>
        </p:nvGrpSpPr>
        <p:grpSpPr bwMode="auto">
          <a:xfrm>
            <a:off x="4852907" y="1087972"/>
            <a:ext cx="2852738" cy="1885950"/>
            <a:chOff x="3168" y="432"/>
            <a:chExt cx="2396" cy="1584"/>
          </a:xfrm>
        </p:grpSpPr>
        <p:graphicFrame>
          <p:nvGraphicFramePr>
            <p:cNvPr id="57353" name="Object 3">
              <a:extLst>
                <a:ext uri="{FF2B5EF4-FFF2-40B4-BE49-F238E27FC236}">
                  <a16:creationId xmlns:a16="http://schemas.microsoft.com/office/drawing/2014/main" id="{5F62F3F5-037B-5A4C-A6DD-E422FEF895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68" y="432"/>
            <a:ext cx="239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38" name="Visio" r:id="rId14" imgW="6045200" imgH="5930900" progId="Visio.Drawing.11">
                    <p:embed/>
                  </p:oleObj>
                </mc:Choice>
                <mc:Fallback>
                  <p:oleObj name="Visio" r:id="rId14" imgW="6045200" imgH="5930900" progId="Visio.Drawing.11">
                    <p:embed/>
                    <p:pic>
                      <p:nvPicPr>
                        <p:cNvPr id="57353" name="Object 3">
                          <a:extLst>
                            <a:ext uri="{FF2B5EF4-FFF2-40B4-BE49-F238E27FC236}">
                              <a16:creationId xmlns:a16="http://schemas.microsoft.com/office/drawing/2014/main" id="{5F62F3F5-037B-5A4C-A6DD-E422FEF895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3745" t="4660" b="70921"/>
                        <a:stretch>
                          <a:fillRect/>
                        </a:stretch>
                      </p:blipFill>
                      <p:spPr bwMode="auto">
                        <a:xfrm>
                          <a:off x="3168" y="432"/>
                          <a:ext cx="2396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" name="Content Placeholder 2">
              <a:extLst>
                <a:ext uri="{FF2B5EF4-FFF2-40B4-BE49-F238E27FC236}">
                  <a16:creationId xmlns:a16="http://schemas.microsoft.com/office/drawing/2014/main" id="{107011EF-29E3-E649-A1E3-A3871CA9E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172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>
                  <a:latin typeface="Comic Sans MS" charset="0"/>
                  <a:ea typeface="ＭＳ Ｐゴシック" charset="0"/>
                </a:rPr>
                <a:t>(after)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54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D008946-AE37-5042-AE36-C76190E4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arithmetic expressions</a:t>
            </a:r>
          </a:p>
        </p:txBody>
      </p:sp>
      <p:graphicFrame>
        <p:nvGraphicFramePr>
          <p:cNvPr id="474116" name="Object 4">
            <a:extLst>
              <a:ext uri="{FF2B5EF4-FFF2-40B4-BE49-F238E27FC236}">
                <a16:creationId xmlns:a16="http://schemas.microsoft.com/office/drawing/2014/main" id="{5E906693-E216-C14B-9414-454470908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7662"/>
              </p:ext>
            </p:extLst>
          </p:nvPr>
        </p:nvGraphicFramePr>
        <p:xfrm>
          <a:off x="1828801" y="2699612"/>
          <a:ext cx="4969669" cy="265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7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4116" name="Object 4">
                        <a:extLst>
                          <a:ext uri="{FF2B5EF4-FFF2-40B4-BE49-F238E27FC236}">
                            <a16:creationId xmlns:a16="http://schemas.microsoft.com/office/drawing/2014/main" id="{5E906693-E216-C14B-9414-454470908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44365" r="-633" b="2518"/>
                      <a:stretch>
                        <a:fillRect/>
                      </a:stretch>
                    </p:blipFill>
                    <p:spPr bwMode="auto">
                      <a:xfrm>
                        <a:off x="1828801" y="2699612"/>
                        <a:ext cx="4969669" cy="26550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30" name="Group 18">
            <a:extLst>
              <a:ext uri="{FF2B5EF4-FFF2-40B4-BE49-F238E27FC236}">
                <a16:creationId xmlns:a16="http://schemas.microsoft.com/office/drawing/2014/main" id="{DDE3B08F-0F2F-D64F-938A-586339787284}"/>
              </a:ext>
            </a:extLst>
          </p:cNvPr>
          <p:cNvGrpSpPr>
            <a:grpSpLocks/>
          </p:cNvGrpSpPr>
          <p:nvPr/>
        </p:nvGrpSpPr>
        <p:grpSpPr bwMode="auto">
          <a:xfrm>
            <a:off x="2613886" y="1138996"/>
            <a:ext cx="3916228" cy="1503165"/>
            <a:chOff x="1920" y="359"/>
            <a:chExt cx="3312" cy="1475"/>
          </a:xfrm>
        </p:grpSpPr>
        <p:grpSp>
          <p:nvGrpSpPr>
            <p:cNvPr id="59396" name="Group 17">
              <a:extLst>
                <a:ext uri="{FF2B5EF4-FFF2-40B4-BE49-F238E27FC236}">
                  <a16:creationId xmlns:a16="http://schemas.microsoft.com/office/drawing/2014/main" id="{89C43353-18FD-6A46-8D94-6C841E15A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359"/>
              <a:ext cx="1296" cy="1475"/>
              <a:chOff x="1920" y="359"/>
              <a:chExt cx="1296" cy="1475"/>
            </a:xfrm>
          </p:grpSpPr>
          <p:sp>
            <p:nvSpPr>
              <p:cNvPr id="455683" name="Text Box 3">
                <a:extLst>
                  <a:ext uri="{FF2B5EF4-FFF2-40B4-BE49-F238E27FC236}">
                    <a16:creationId xmlns:a16="http://schemas.microsoft.com/office/drawing/2014/main" id="{FE095EDA-ECDA-CD47-8D30-73F85FC9A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624"/>
                <a:ext cx="1152" cy="1210"/>
              </a:xfrm>
              <a:prstGeom prst="rect">
                <a:avLst/>
              </a:prstGeom>
              <a:solidFill>
                <a:srgbClr val="F3F3FF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63500" dist="89803" dir="2700000" algn="ctr" rotWithShape="0">
                  <a:srgbClr val="293973">
                    <a:alpha val="74998"/>
                  </a:srgbClr>
                </a:outerShdw>
              </a:effectLst>
            </p:spPr>
            <p:txBody>
              <a:bodyPr lIns="70200" tIns="62100" rIns="70200" bIns="62100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// z=(2-x)-(y+5)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2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x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y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push 5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add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sub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r>
                  <a:rPr lang="en-US" sz="900" dirty="0">
                    <a:solidFill>
                      <a:srgbClr val="000000"/>
                    </a:solidFill>
                    <a:latin typeface="Consolas" charset="0"/>
                    <a:cs typeface="Consolas" charset="0"/>
                  </a:rPr>
                  <a:t>pop z</a:t>
                </a:r>
              </a:p>
              <a:p>
                <a:pPr algn="just" fontAlgn="base">
                  <a:lnSpc>
                    <a:spcPct val="50000"/>
                  </a:lnSpc>
                  <a:spcBef>
                    <a:spcPct val="45000"/>
                  </a:spcBef>
                  <a:spcAft>
                    <a:spcPct val="0"/>
                  </a:spcAft>
                  <a:defRPr/>
                </a:pPr>
                <a:endParaRPr lang="en-US" sz="900" dirty="0">
                  <a:solidFill>
                    <a:srgbClr val="000000"/>
                  </a:solidFill>
                  <a:latin typeface="Consolas" charset="0"/>
                  <a:cs typeface="Consolas" charset="0"/>
                </a:endParaRPr>
              </a:p>
            </p:txBody>
          </p:sp>
          <p:sp>
            <p:nvSpPr>
              <p:cNvPr id="59399" name="Rectangle 10">
                <a:extLst>
                  <a:ext uri="{FF2B5EF4-FFF2-40B4-BE49-F238E27FC236}">
                    <a16:creationId xmlns:a16="http://schemas.microsoft.com/office/drawing/2014/main" id="{7383987F-573B-8149-98AF-78BC38B1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59"/>
                <a:ext cx="129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056" tIns="34529" rIns="69056" bIns="34529"/>
              <a:lstStyle>
                <a:lvl1pPr marL="342900" indent="-3429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0" fontAlgn="base" hangingPunct="0">
                  <a:spcBef>
                    <a:spcPct val="60000"/>
                  </a:spcBef>
                  <a:spcAft>
                    <a:spcPct val="70000"/>
                  </a:spcAft>
                  <a:buClr>
                    <a:srgbClr val="006600"/>
                  </a:buClr>
                  <a:buSzPct val="85000"/>
                </a:pPr>
                <a:r>
                  <a:rPr lang="en-US" altLang="en-CN" sz="120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VM code </a:t>
                </a:r>
                <a:r>
                  <a:rPr lang="en-US" altLang="en-CN" sz="1050" dirty="0">
                    <a:solidFill>
                      <a:srgbClr val="000000"/>
                    </a:solidFill>
                    <a:latin typeface="Comic Sans MS" panose="030F0902030302020204" pitchFamily="66" charset="0"/>
                  </a:rPr>
                  <a:t>(example)</a:t>
                </a:r>
              </a:p>
            </p:txBody>
          </p:sp>
        </p:grpSp>
        <p:sp>
          <p:nvSpPr>
            <p:cNvPr id="59397" name="Rectangle 10">
              <a:extLst>
                <a:ext uri="{FF2B5EF4-FFF2-40B4-BE49-F238E27FC236}">
                  <a16:creationId xmlns:a16="http://schemas.microsoft.com/office/drawing/2014/main" id="{8F0747ED-ED09-2D4F-99C9-A2D45203A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z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1020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8D702D-9B0D-C449-B87B-287280FB8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Evaluation of Boolean expressions</a:t>
            </a:r>
          </a:p>
        </p:txBody>
      </p:sp>
      <p:graphicFrame>
        <p:nvGraphicFramePr>
          <p:cNvPr id="476164" name="Object 4">
            <a:extLst>
              <a:ext uri="{FF2B5EF4-FFF2-40B4-BE49-F238E27FC236}">
                <a16:creationId xmlns:a16="http://schemas.microsoft.com/office/drawing/2014/main" id="{A5F539AC-17AE-2340-AD8C-CD37DB3CB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24884"/>
              </p:ext>
            </p:extLst>
          </p:nvPr>
        </p:nvGraphicFramePr>
        <p:xfrm>
          <a:off x="1961505" y="2571750"/>
          <a:ext cx="5082779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1" name="Visio" r:id="rId4" imgW="6883400" imgH="5930900" progId="Visio.Drawing.11">
                  <p:embed/>
                </p:oleObj>
              </mc:Choice>
              <mc:Fallback>
                <p:oleObj name="Visio" r:id="rId4" imgW="6883400" imgH="5930900" progId="Visio.Drawing.11">
                  <p:embed/>
                  <p:pic>
                    <p:nvPicPr>
                      <p:cNvPr id="476164" name="Object 4">
                        <a:extLst>
                          <a:ext uri="{FF2B5EF4-FFF2-40B4-BE49-F238E27FC236}">
                            <a16:creationId xmlns:a16="http://schemas.microsoft.com/office/drawing/2014/main" id="{A5F539AC-17AE-2340-AD8C-CD37DB3CB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932" t="51521" r="1454" b="1848"/>
                      <a:stretch>
                        <a:fillRect/>
                      </a:stretch>
                    </p:blipFill>
                    <p:spPr bwMode="auto">
                      <a:xfrm>
                        <a:off x="1961505" y="2571750"/>
                        <a:ext cx="5082779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14">
            <a:extLst>
              <a:ext uri="{FF2B5EF4-FFF2-40B4-BE49-F238E27FC236}">
                <a16:creationId xmlns:a16="http://schemas.microsoft.com/office/drawing/2014/main" id="{435674EF-5F3F-5E42-AB15-03A3789382FC}"/>
              </a:ext>
            </a:extLst>
          </p:cNvPr>
          <p:cNvGrpSpPr>
            <a:grpSpLocks/>
          </p:cNvGrpSpPr>
          <p:nvPr/>
        </p:nvGrpSpPr>
        <p:grpSpPr bwMode="auto">
          <a:xfrm>
            <a:off x="3100934" y="1085850"/>
            <a:ext cx="3943350" cy="1485900"/>
            <a:chOff x="1920" y="432"/>
            <a:chExt cx="3312" cy="1248"/>
          </a:xfrm>
        </p:grpSpPr>
        <p:sp>
          <p:nvSpPr>
            <p:cNvPr id="455683" name="Text Box 3">
              <a:extLst>
                <a:ext uri="{FF2B5EF4-FFF2-40B4-BE49-F238E27FC236}">
                  <a16:creationId xmlns:a16="http://schemas.microsoft.com/office/drawing/2014/main" id="{15917590-86D6-9C4A-9C13-64F7DD0AD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624"/>
              <a:ext cx="1104" cy="960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70200" tIns="62100" rIns="70200" bIns="62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// (x&lt;7) or (y=8)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x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7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lt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y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push 8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eq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r>
                <a:rPr lang="en-US" sz="90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or</a:t>
              </a:r>
            </a:p>
            <a:p>
              <a:pPr algn="just" fontAlgn="base">
                <a:lnSpc>
                  <a:spcPct val="50000"/>
                </a:lnSpc>
                <a:spcBef>
                  <a:spcPct val="4500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000000"/>
                </a:solidFill>
                <a:latin typeface="Consolas" charset="0"/>
                <a:cs typeface="Consolas" charset="0"/>
              </a:endParaRPr>
            </a:p>
          </p:txBody>
        </p:sp>
        <p:sp>
          <p:nvSpPr>
            <p:cNvPr id="61446" name="Rectangle 10">
              <a:extLst>
                <a:ext uri="{FF2B5EF4-FFF2-40B4-BE49-F238E27FC236}">
                  <a16:creationId xmlns:a16="http://schemas.microsoft.com/office/drawing/2014/main" id="{6CA94D94-8D7E-8043-9AE6-9A7748A46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432"/>
              <a:ext cx="129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VM code </a:t>
              </a:r>
              <a:r>
                <a:rPr lang="en-US" altLang="en-CN" sz="1050">
                  <a:solidFill>
                    <a:srgbClr val="000000"/>
                  </a:solidFill>
                  <a:latin typeface="Comic Sans MS" panose="030F0902030302020204" pitchFamily="66" charset="0"/>
                </a:rPr>
                <a:t>(example)</a:t>
              </a:r>
            </a:p>
          </p:txBody>
        </p:sp>
        <p:sp>
          <p:nvSpPr>
            <p:cNvPr id="61447" name="Rectangle 10">
              <a:extLst>
                <a:ext uri="{FF2B5EF4-FFF2-40B4-BE49-F238E27FC236}">
                  <a16:creationId xmlns:a16="http://schemas.microsoft.com/office/drawing/2014/main" id="{9D74F3E2-4F96-E441-8212-1DB45911B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672"/>
              <a:ext cx="1872" cy="1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</a:pP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(suppose that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x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, and </a:t>
              </a:r>
              <a:b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</a:b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y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refers to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 </a:t>
              </a:r>
              <a:r>
                <a:rPr lang="en-US" altLang="en-CN" sz="1050">
                  <a:solidFill>
                    <a:srgbClr val="00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CN" sz="1200">
                  <a:solidFill>
                    <a:srgbClr val="000000"/>
                  </a:solidFill>
                  <a:latin typeface="Comic Sans MS" panose="030F0902030302020204" pitchFamily="66" charset="0"/>
                </a:rPr>
                <a:t>)</a:t>
              </a:r>
              <a:endParaRPr lang="en-US" altLang="en-CN" sz="1050">
                <a:solidFill>
                  <a:srgbClr val="000000"/>
                </a:solidFill>
                <a:latin typeface="Comic Sans MS" panose="030F0902030302020204" pitchFamily="66" charset="0"/>
              </a:endParaRPr>
            </a:p>
          </p:txBody>
        </p:sp>
      </p:grpSp>
      <p:sp>
        <p:nvSpPr>
          <p:cNvPr id="14349" name="Rectangle 10">
            <a:extLst>
              <a:ext uri="{FF2B5EF4-FFF2-40B4-BE49-F238E27FC236}">
                <a16:creationId xmlns:a16="http://schemas.microsoft.com/office/drawing/2014/main" id="{5E0C71DF-47B2-8D4B-B2B4-EF37170D1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515" y="4457700"/>
            <a:ext cx="2228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(actually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b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are stored as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1050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altLang="en-CN" sz="1200" dirty="0">
                <a:solidFill>
                  <a:srgbClr val="000000"/>
                </a:solidFill>
                <a:latin typeface="Comic Sans MS" panose="030F0902030302020204" pitchFamily="66" charset="0"/>
              </a:rPr>
              <a:t>, respectively)</a:t>
            </a:r>
            <a:endParaRPr lang="en-US" altLang="en-CN" sz="1050" dirty="0">
              <a:solidFill>
                <a:srgbClr val="0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44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Arithmetic and Boolean commands in the VM language </a:t>
            </a:r>
            <a:r>
              <a:rPr lang="en-US" sz="1350" dirty="0">
                <a:cs typeface="+mj-cs"/>
              </a:rPr>
              <a:t>(wrap-up)</a:t>
            </a:r>
          </a:p>
        </p:txBody>
      </p:sp>
      <p:pic>
        <p:nvPicPr>
          <p:cNvPr id="478211" name="Picture 3" descr="Bouquet">
            <a:extLst>
              <a:ext uri="{FF2B5EF4-FFF2-40B4-BE49-F238E27FC236}">
                <a16:creationId xmlns:a16="http://schemas.microsoft.com/office/drawing/2014/main" id="{70680943-8201-6C4A-AADB-F6240512D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874" y="1909198"/>
            <a:ext cx="6457950" cy="273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 l="18750" t="35484" r="20313" b="29031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0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>
            <a:extLst>
              <a:ext uri="{FF2B5EF4-FFF2-40B4-BE49-F238E27FC236}">
                <a16:creationId xmlns:a16="http://schemas.microsoft.com/office/drawing/2014/main" id="{F3A8E2B0-D576-1143-BF5E-3F5A88903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00201" y="1017724"/>
            <a:ext cx="5812631" cy="3668575"/>
          </a:xfrm>
        </p:spPr>
        <p:txBody>
          <a:bodyPr/>
          <a:lstStyle/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VM program is designed to provide an interim abstraction of a program written in some high-level language</a:t>
            </a:r>
          </a:p>
          <a:p>
            <a:pPr marL="134541" indent="-134541">
              <a:spcBef>
                <a:spcPct val="100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OO high-level languages normally feature the following variable kinds:</a:t>
            </a:r>
          </a:p>
          <a:p>
            <a:pPr marL="134541" indent="-134541"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Class level: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Static variables   (class-level variables)</a:t>
            </a:r>
          </a:p>
          <a:p>
            <a:pPr marL="470297" lvl="1" indent="-201216"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Private variables  (aka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object variables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fields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/ 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properties</a:t>
            </a:r>
            <a:r>
              <a:rPr lang="en-US" altLang="en-US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)</a:t>
            </a:r>
          </a:p>
          <a:p>
            <a:pPr marL="134541" indent="-134541">
              <a:spcBef>
                <a:spcPct val="50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Method level: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Local variables</a:t>
            </a:r>
          </a:p>
          <a:p>
            <a:pPr marL="470297" lvl="1" indent="-201216">
              <a:spcBef>
                <a:spcPct val="50000"/>
              </a:spcBef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Argument variables</a:t>
            </a: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br>
              <a:rPr lang="en-US" altLang="en-CN" sz="7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endParaRPr lang="en-US" altLang="en-CN" sz="7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When translated into the VM language,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static, private, local and argument variables are mapped by the compiler on the four memory segments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this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local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argument</a:t>
            </a:r>
          </a:p>
          <a:p>
            <a:pPr marL="134541" indent="-134541">
              <a:spcBef>
                <a:spcPct val="55000"/>
              </a:spcBef>
              <a:buNone/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addition, there are four additional memory segments, whose role will be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presented later: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that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constant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pointer</a:t>
            </a: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</a:t>
            </a:r>
            <a:r>
              <a:rPr lang="en-US" altLang="en-CN" sz="7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temp.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6AA8785-144B-4B42-A0A4-A24961BB6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The VM</a:t>
            </a:r>
            <a:r>
              <a:rPr lang="en-US" altLang="en-US" dirty="0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 dirty="0">
                <a:latin typeface="Arial" panose="020B0604020202020204" pitchFamily="34" charset="0"/>
                <a:ea typeface="ＭＳ Ｐゴシック" panose="020B0600070205080204" pitchFamily="34" charset="-128"/>
              </a:rPr>
              <a:t>s Memory segments</a:t>
            </a:r>
          </a:p>
        </p:txBody>
      </p:sp>
    </p:spTree>
    <p:extLst>
      <p:ext uri="{BB962C8B-B14F-4D97-AF65-F5344CB8AC3E}">
        <p14:creationId xmlns:p14="http://schemas.microsoft.com/office/powerpoint/2010/main" val="126502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FDA4C4E-8F47-D345-A29D-FA4285A3B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From Hardware to Software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BC0276F-DD4E-B443-BF37-77E7EDE1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1340385"/>
            <a:ext cx="3924300" cy="276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2">
            <a:extLst>
              <a:ext uri="{FF2B5EF4-FFF2-40B4-BE49-F238E27FC236}">
                <a16:creationId xmlns:a16="http://schemas.microsoft.com/office/drawing/2014/main" id="{899C117F-DC4D-D04C-80DD-E073FA2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848" y="4629150"/>
            <a:ext cx="6450805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CN" sz="675">
                <a:solidFill>
                  <a:srgbClr val="000000"/>
                </a:solidFill>
              </a:rPr>
              <a:t> Image Source: http://community.cadence.com/cadence_blogs_8/b/sd/archive/2012/06/26/dac2012-enabling-the-programming-of-an-extensible-processing-platform</a:t>
            </a:r>
          </a:p>
        </p:txBody>
      </p:sp>
    </p:spTree>
    <p:extLst>
      <p:ext uri="{BB962C8B-B14F-4D97-AF65-F5344CB8AC3E}">
        <p14:creationId xmlns:p14="http://schemas.microsoft.com/office/powerpoint/2010/main" val="258725934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C0E563A-CCB4-E842-93F4-3CC3242E56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85151"/>
            <a:ext cx="8520600" cy="572700"/>
          </a:xfrm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Memory segments and memory access commands</a:t>
            </a: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62FC87AA-D87E-354A-B54C-3A7743FCD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075" y="2386739"/>
            <a:ext cx="5973628" cy="1437468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35100" rIns="70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VM commands: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lvl="1"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charset="0"/>
              <a:buChar char="q"/>
              <a:defRPr/>
            </a:pPr>
            <a:r>
              <a:rPr lang="en-US" sz="11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Where </a:t>
            </a:r>
            <a:r>
              <a:rPr lang="en-US" sz="11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memorySegment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 is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local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urier New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argument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that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constant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pointer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  <a:cs typeface="Arial" charset="0"/>
              </a:rPr>
              <a:t>, or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Consolas" charset="0"/>
                <a:cs typeface="Consolas" charset="0"/>
              </a:rPr>
              <a:t>temp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defRPr/>
            </a:pP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And </a:t>
            </a:r>
            <a:r>
              <a:rPr lang="en-US" sz="11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index</a:t>
            </a:r>
            <a:r>
              <a:rPr lang="en-US" sz="1100" dirty="0">
                <a:solidFill>
                  <a:srgbClr val="000000"/>
                </a:solidFill>
                <a:latin typeface="Comic Sans MS" charset="0"/>
              </a:rPr>
              <a:t> is a non-negative integer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0BA61E04-B5A2-C146-98E6-7C49F6797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1204" y="3995656"/>
            <a:ext cx="6441281" cy="1018045"/>
          </a:xfrm>
        </p:spPr>
        <p:txBody>
          <a:bodyPr/>
          <a:lstStyle/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u="sng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Notes: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(In all our code examples thus far, </a:t>
            </a:r>
            <a:r>
              <a:rPr lang="en-US" altLang="en-CN" sz="1200" i="1" dirty="0" err="1">
                <a:latin typeface="Times New Roman" panose="02020603050405020304" pitchFamily="18" charset="0"/>
                <a:ea typeface="ＭＳ Ｐゴシック" panose="020B0600070205080204" pitchFamily="34" charset="-128"/>
              </a:rPr>
              <a:t>memorySegment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was </a:t>
            </a:r>
            <a:r>
              <a:rPr lang="en-US" altLang="en-CN" sz="800" dirty="0">
                <a:latin typeface="Consolas" panose="020B0609020204030204" pitchFamily="49" charset="0"/>
                <a:ea typeface="ＭＳ Ｐゴシック" panose="020B0600070205080204" pitchFamily="34" charset="-128"/>
              </a:rPr>
              <a:t>static)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different roles of the eight memory segments will become relevant when we</a:t>
            </a:r>
            <a:r>
              <a:rPr lang="en-US" altLang="en-US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talk about the compiler</a:t>
            </a:r>
          </a:p>
          <a:p>
            <a:pPr marL="282179" indent="-214313">
              <a:lnSpc>
                <a:spcPct val="90000"/>
              </a:lnSpc>
              <a:buNone/>
            </a:pPr>
            <a:r>
              <a:rPr lang="en-US" altLang="en-CN" sz="12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At the VM abstraction level, all memory segments are treated the same way.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2792C-1E53-864E-BCAA-F80CBC71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204" y="1253058"/>
            <a:ext cx="6441281" cy="93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The VM abstraction includes 8 separate memory segments named:</a:t>
            </a:r>
            <a:b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local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argument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900" dirty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As far as VM programming commands go, all memory segments look and behave the same</a:t>
            </a:r>
          </a:p>
          <a:p>
            <a:pPr eaLnBrk="0" fontAlgn="base" hangingPunct="0">
              <a:spcBef>
                <a:spcPts val="9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50" dirty="0">
                <a:solidFill>
                  <a:srgbClr val="000000"/>
                </a:solidFill>
                <a:latin typeface="Comic Sans MS" panose="030F0902030302020204" pitchFamily="66" charset="0"/>
              </a:rPr>
              <a:t>To access a particular segment entry, use the following generic syntax:</a:t>
            </a:r>
          </a:p>
        </p:txBody>
      </p:sp>
    </p:spTree>
    <p:extLst>
      <p:ext uri="{BB962C8B-B14F-4D97-AF65-F5344CB8AC3E}">
        <p14:creationId xmlns:p14="http://schemas.microsoft.com/office/powerpoint/2010/main" val="2356450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build="p" bldLvl="2" animBg="1"/>
      <p:bldP spid="482309" grpId="0" build="p"/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057E1C1-3CC0-EA46-81EB-250724DE5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96EC4313-BF43-2C40-83FB-6F4E00A9A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28751" y="953146"/>
            <a:ext cx="6156722" cy="1976034"/>
          </a:xfrm>
        </p:spPr>
        <p:txBody>
          <a:bodyPr/>
          <a:lstStyle/>
          <a:p>
            <a:pPr>
              <a:spcBef>
                <a:spcPct val="10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VM programs are normally written by </a:t>
            </a:r>
            <a:r>
              <a:rPr lang="en-US" altLang="en-CN" sz="1050" i="1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compilers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, not by humans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However, compilers are written by humans ...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order to write or optimize a compiler, it helps to first understand the spirit of the compiler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target language – the VM language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So, we</a:t>
            </a:r>
            <a:r>
              <a:rPr lang="en-US" altLang="en-US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now see an example of a VM program</a:t>
            </a:r>
          </a:p>
          <a:p>
            <a:pPr>
              <a:spcBef>
                <a:spcPct val="80000"/>
              </a:spcBef>
              <a:buFont typeface="Wingdings" pitchFamily="2" charset="2"/>
              <a:buNone/>
            </a:pPr>
            <a:r>
              <a:rPr lang="en-US" altLang="en-CN" sz="105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The example includes three new VM commands:</a:t>
            </a:r>
          </a:p>
          <a:p>
            <a:pPr>
              <a:spcBef>
                <a:spcPct val="100000"/>
              </a:spcBef>
              <a:buFont typeface="Wingdings" pitchFamily="2" charset="2"/>
              <a:buNone/>
            </a:pPr>
            <a:endParaRPr lang="en-US" altLang="en-CN" sz="105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482308" name="Text Box 4">
            <a:extLst>
              <a:ext uri="{FF2B5EF4-FFF2-40B4-BE49-F238E27FC236}">
                <a16:creationId xmlns:a16="http://schemas.microsoft.com/office/drawing/2014/main" id="{3F9A5312-8B32-2A4C-AEE0-5D5D26AC6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4584" y="3157361"/>
            <a:ext cx="5534832" cy="1777879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70200" tIns="35100" rIns="43200" bIns="35100" anchor="ctr"/>
          <a:lstStyle>
            <a:lvl1pPr marL="179388" indent="-1793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27063" indent="-268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19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9888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function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functionSymbol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function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label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label declaration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q"/>
              <a:defRPr/>
            </a:pP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900" i="1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pop x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if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x=true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jump to execute the command after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r>
              <a:rPr lang="en-US" sz="900" i="1" dirty="0" err="1">
                <a:solidFill>
                  <a:srgbClr val="000000"/>
                </a:solidFill>
                <a:latin typeface="Times New Roman" charset="0"/>
                <a:cs typeface="Times New Roman" charset="0"/>
              </a:rPr>
              <a:t>labelSymbol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</a:t>
            </a:r>
            <a:b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</a:b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       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else proceed to execute the next command in the program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 For example, to effect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if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(x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&gt;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n) </a:t>
            </a:r>
            <a:r>
              <a:rPr lang="en-US" sz="700" dirty="0" err="1">
                <a:solidFill>
                  <a:srgbClr val="000066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66"/>
                </a:solidFill>
                <a:latin typeface="Comic Sans MS" charset="0"/>
                <a:cs typeface="Consolas" charset="0"/>
              </a:rPr>
              <a:t> </a:t>
            </a:r>
            <a:r>
              <a:rPr lang="en-US" sz="700" dirty="0">
                <a:solidFill>
                  <a:srgbClr val="000066"/>
                </a:solidFill>
                <a:latin typeface="Consolas" charset="0"/>
                <a:cs typeface="Consolas" charset="0"/>
              </a:rPr>
              <a:t>loop</a:t>
            </a:r>
            <a:r>
              <a:rPr lang="en-US" sz="9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we can use the following VM commands:</a:t>
            </a:r>
          </a:p>
          <a:p>
            <a:pPr eaLnBrk="0" fontAlgn="base" hangingPunct="0">
              <a:spcBef>
                <a:spcPct val="70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x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push n</a:t>
            </a: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7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006600"/>
              </a:buClr>
              <a:buSzPct val="80000"/>
              <a:defRPr/>
            </a:pP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if-</a:t>
            </a:r>
            <a:r>
              <a:rPr lang="en-US" sz="7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 loop   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// Note that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x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</a:t>
            </a:r>
            <a:r>
              <a:rPr lang="en-US" sz="700" dirty="0">
                <a:solidFill>
                  <a:srgbClr val="000000"/>
                </a:solidFill>
                <a:latin typeface="Consolas" charset="0"/>
                <a:cs typeface="Consolas" charset="0"/>
              </a:rPr>
              <a:t>n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Consolas" charset="0"/>
              </a:rPr>
              <a:t>, and the truth value were removed from the stack.</a:t>
            </a:r>
          </a:p>
        </p:txBody>
      </p:sp>
    </p:spTree>
    <p:extLst>
      <p:ext uri="{BB962C8B-B14F-4D97-AF65-F5344CB8AC3E}">
        <p14:creationId xmlns:p14="http://schemas.microsoft.com/office/powerpoint/2010/main" val="22197983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5" grpId="0" build="p" autoUpdateAnimBg="0"/>
      <p:bldP spid="482308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B29D37A-31C3-0A43-AF06-68BF9E8E8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 </a:t>
            </a:r>
            <a:r>
              <a:rPr lang="en-US" sz="1350" dirty="0">
                <a:cs typeface="+mj-cs"/>
              </a:rPr>
              <a:t>(example)</a:t>
            </a:r>
          </a:p>
        </p:txBody>
      </p:sp>
      <p:grpSp>
        <p:nvGrpSpPr>
          <p:cNvPr id="486403" name="Group 3">
            <a:extLst>
              <a:ext uri="{FF2B5EF4-FFF2-40B4-BE49-F238E27FC236}">
                <a16:creationId xmlns:a16="http://schemas.microsoft.com/office/drawing/2014/main" id="{1AF1C97D-3A3F-664B-99FE-7FC98924CD9B}"/>
              </a:ext>
            </a:extLst>
          </p:cNvPr>
          <p:cNvGrpSpPr>
            <a:grpSpLocks/>
          </p:cNvGrpSpPr>
          <p:nvPr/>
        </p:nvGrpSpPr>
        <p:grpSpPr bwMode="auto">
          <a:xfrm>
            <a:off x="1463904" y="1067144"/>
            <a:ext cx="2216944" cy="1925241"/>
            <a:chOff x="144" y="687"/>
            <a:chExt cx="1862" cy="1617"/>
          </a:xfrm>
        </p:grpSpPr>
        <p:sp>
          <p:nvSpPr>
            <p:cNvPr id="19472" name="Text Box 4">
              <a:extLst>
                <a:ext uri="{FF2B5EF4-FFF2-40B4-BE49-F238E27FC236}">
                  <a16:creationId xmlns:a16="http://schemas.microsoft.com/office/drawing/2014/main" id="{D6D2D859-3B55-6241-B4C1-546D3E0D7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940"/>
              <a:ext cx="1862" cy="1364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143100" rIns="70200" bIns="143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{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int result, j;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result = 0;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j = y;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while ~(j = 0) { 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result = result + x;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 j = j - 1;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 result;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}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Courier New" charset="0"/>
                  <a:cs typeface="Courier New" charset="0"/>
                </a:rPr>
                <a:t>   </a:t>
              </a:r>
            </a:p>
          </p:txBody>
        </p:sp>
        <p:sp>
          <p:nvSpPr>
            <p:cNvPr id="19473" name="Rectangle 5">
              <a:extLst>
                <a:ext uri="{FF2B5EF4-FFF2-40B4-BE49-F238E27FC236}">
                  <a16:creationId xmlns:a16="http://schemas.microsoft.com/office/drawing/2014/main" id="{C1261B02-DBFB-C448-BA4B-1F3E8490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687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High-level code</a:t>
              </a:r>
            </a:p>
          </p:txBody>
        </p:sp>
      </p:grpSp>
      <p:grpSp>
        <p:nvGrpSpPr>
          <p:cNvPr id="486406" name="Group 6">
            <a:extLst>
              <a:ext uri="{FF2B5EF4-FFF2-40B4-BE49-F238E27FC236}">
                <a16:creationId xmlns:a16="http://schemas.microsoft.com/office/drawing/2014/main" id="{4F289E89-B629-E042-82FA-22422302E0C4}"/>
              </a:ext>
            </a:extLst>
          </p:cNvPr>
          <p:cNvGrpSpPr>
            <a:grpSpLocks/>
          </p:cNvGrpSpPr>
          <p:nvPr/>
        </p:nvGrpSpPr>
        <p:grpSpPr bwMode="auto">
          <a:xfrm>
            <a:off x="3982076" y="1210019"/>
            <a:ext cx="1864519" cy="3534966"/>
            <a:chOff x="2034" y="1063"/>
            <a:chExt cx="1566" cy="2969"/>
          </a:xfrm>
        </p:grpSpPr>
        <p:sp>
          <p:nvSpPr>
            <p:cNvPr id="19470" name="Text Box 7">
              <a:extLst>
                <a:ext uri="{FF2B5EF4-FFF2-40B4-BE49-F238E27FC236}">
                  <a16:creationId xmlns:a16="http://schemas.microsoft.com/office/drawing/2014/main" id="{66A6837D-FE88-2E42-8138-F2A293C0A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354"/>
              <a:ext cx="1536" cy="2678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(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x,y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) 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y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x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pop j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push result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return</a:t>
              </a:r>
            </a:p>
          </p:txBody>
        </p:sp>
        <p:sp>
          <p:nvSpPr>
            <p:cNvPr id="19471" name="Rectangle 8">
              <a:extLst>
                <a:ext uri="{FF2B5EF4-FFF2-40B4-BE49-F238E27FC236}">
                  <a16:creationId xmlns:a16="http://schemas.microsoft.com/office/drawing/2014/main" id="{DD8C44B2-8D41-6A49-8A84-5D20F3851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" y="1063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 </a:t>
              </a:r>
              <a:r>
                <a:rPr lang="en-US" sz="105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(first approx.)</a:t>
              </a:r>
            </a:p>
          </p:txBody>
        </p:sp>
      </p:grpSp>
      <p:grpSp>
        <p:nvGrpSpPr>
          <p:cNvPr id="486409" name="Group 9">
            <a:extLst>
              <a:ext uri="{FF2B5EF4-FFF2-40B4-BE49-F238E27FC236}">
                <a16:creationId xmlns:a16="http://schemas.microsoft.com/office/drawing/2014/main" id="{AB1231B5-E52D-E143-AE5D-75923C1EDEA3}"/>
              </a:ext>
            </a:extLst>
          </p:cNvPr>
          <p:cNvGrpSpPr>
            <a:grpSpLocks/>
          </p:cNvGrpSpPr>
          <p:nvPr/>
        </p:nvGrpSpPr>
        <p:grpSpPr bwMode="auto">
          <a:xfrm>
            <a:off x="5988279" y="1210019"/>
            <a:ext cx="1828800" cy="3520678"/>
            <a:chOff x="3888" y="1075"/>
            <a:chExt cx="1536" cy="2957"/>
          </a:xfrm>
        </p:grpSpPr>
        <p:sp>
          <p:nvSpPr>
            <p:cNvPr id="19468" name="Text Box 10">
              <a:extLst>
                <a:ext uri="{FF2B5EF4-FFF2-40B4-BE49-F238E27FC236}">
                  <a16:creationId xmlns:a16="http://schemas.microsoft.com/office/drawing/2014/main" id="{84F445C5-2F70-9F4B-A6D4-ED1AC0805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1366"/>
              <a:ext cx="1536" cy="2666"/>
            </a:xfrm>
            <a:prstGeom prst="rect">
              <a:avLst/>
            </a:prstGeom>
            <a:solidFill>
              <a:srgbClr val="F3F3FF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63500" dist="89803" dir="2700000" algn="ctr" rotWithShape="0">
                <a:srgbClr val="293973">
                  <a:alpha val="74998"/>
                </a:srgbClr>
              </a:outerShdw>
            </a:effectLst>
          </p:spPr>
          <p:txBody>
            <a:bodyPr lIns="151200" tIns="89100" rIns="70200" bIns="89100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function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mult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2  </a:t>
              </a:r>
              <a:endParaRPr lang="en-US" sz="800" dirty="0">
                <a:solidFill>
                  <a:srgbClr val="000000"/>
                </a:solidFill>
                <a:latin typeface="Consolas" charset="0"/>
                <a:ea typeface="Arial Unicode MS" charset="0"/>
                <a:cs typeface="Consolas" charset="0"/>
              </a:endParaRP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eq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if-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argument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add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constant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sub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pop    local 1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</a:t>
              </a:r>
              <a:r>
                <a:rPr lang="en-US" sz="800" dirty="0" err="1">
                  <a:solidFill>
                    <a:srgbClr val="000000"/>
                  </a:solidFill>
                  <a:latin typeface="Consolas" charset="0"/>
                  <a:cs typeface="Consolas" charset="0"/>
                </a:rPr>
                <a:t>goto</a:t>
              </a: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 loop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label    end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push   local 0</a:t>
              </a:r>
            </a:p>
            <a:p>
              <a:pPr fontAlgn="base">
                <a:lnSpc>
                  <a:spcPct val="50000"/>
                </a:lnSpc>
                <a:spcBef>
                  <a:spcPct val="65000"/>
                </a:spcBef>
                <a:spcAft>
                  <a:spcPct val="0"/>
                </a:spcAft>
                <a:defRPr/>
              </a:pPr>
              <a:r>
                <a:rPr lang="en-US" sz="800" dirty="0">
                  <a:solidFill>
                    <a:srgbClr val="000000"/>
                  </a:solidFill>
                  <a:latin typeface="Consolas" charset="0"/>
                  <a:cs typeface="Consolas" charset="0"/>
                </a:rPr>
                <a:t>  return</a:t>
              </a:r>
            </a:p>
          </p:txBody>
        </p:sp>
        <p:sp>
          <p:nvSpPr>
            <p:cNvPr id="19469" name="Rectangle 11">
              <a:extLst>
                <a:ext uri="{FF2B5EF4-FFF2-40B4-BE49-F238E27FC236}">
                  <a16:creationId xmlns:a16="http://schemas.microsoft.com/office/drawing/2014/main" id="{1885FD92-6D71-E447-95A2-29B2F489E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75"/>
              <a:ext cx="148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algn="just" eaLnBrk="0" fontAlgn="base" hangingPunct="0">
                <a:spcBef>
                  <a:spcPct val="1500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1200" dirty="0">
                  <a:solidFill>
                    <a:srgbClr val="000099"/>
                  </a:solidFill>
                  <a:latin typeface="Comic Sans MS" charset="0"/>
                  <a:ea typeface="ＭＳ Ｐゴシック" charset="0"/>
                  <a:cs typeface="Arial Unicode MS" charset="0"/>
                </a:rPr>
                <a:t>VM code</a:t>
              </a:r>
            </a:p>
          </p:txBody>
        </p:sp>
      </p:grpSp>
      <p:grpSp>
        <p:nvGrpSpPr>
          <p:cNvPr id="71685" name="Group 12">
            <a:extLst>
              <a:ext uri="{FF2B5EF4-FFF2-40B4-BE49-F238E27FC236}">
                <a16:creationId xmlns:a16="http://schemas.microsoft.com/office/drawing/2014/main" id="{87023962-DC3C-904B-8483-71051AC5221E}"/>
              </a:ext>
            </a:extLst>
          </p:cNvPr>
          <p:cNvGrpSpPr>
            <a:grpSpLocks/>
          </p:cNvGrpSpPr>
          <p:nvPr/>
        </p:nvGrpSpPr>
        <p:grpSpPr bwMode="auto">
          <a:xfrm>
            <a:off x="2450932" y="2161328"/>
            <a:ext cx="3885009" cy="369094"/>
            <a:chOff x="0" y="0"/>
            <a:chExt cx="3263" cy="310"/>
          </a:xfrm>
        </p:grpSpPr>
        <p:sp>
          <p:nvSpPr>
            <p:cNvPr id="19464" name="Rectangle 13" descr="Bouquet">
              <a:extLst>
                <a:ext uri="{FF2B5EF4-FFF2-40B4-BE49-F238E27FC236}">
                  <a16:creationId xmlns:a16="http://schemas.microsoft.com/office/drawing/2014/main" id="{54989C65-E82C-0A43-9B00-3EECD44E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688" name="Group 14">
              <a:extLst>
                <a:ext uri="{FF2B5EF4-FFF2-40B4-BE49-F238E27FC236}">
                  <a16:creationId xmlns:a16="http://schemas.microsoft.com/office/drawing/2014/main" id="{7421A64A-B31C-F14E-B090-45B2BA2E20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03" cy="310"/>
              <a:chOff x="0" y="0"/>
              <a:chExt cx="2503" cy="310"/>
            </a:xfrm>
          </p:grpSpPr>
          <p:sp>
            <p:nvSpPr>
              <p:cNvPr id="19466" name="Rectangle 15" descr="Bouquet">
                <a:extLst>
                  <a:ext uri="{FF2B5EF4-FFF2-40B4-BE49-F238E27FC236}">
                    <a16:creationId xmlns:a16="http://schemas.microsoft.com/office/drawing/2014/main" id="{33573A97-FAE9-6A40-9821-080D3EC86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5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67" name="Rectangle 16" descr="Bouquet">
                <a:extLst>
                  <a:ext uri="{FF2B5EF4-FFF2-40B4-BE49-F238E27FC236}">
                    <a16:creationId xmlns:a16="http://schemas.microsoft.com/office/drawing/2014/main" id="{CFCB7D31-E506-774E-8B57-B7BD18A89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50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xmlns:r="http://schemas.openxmlformats.org/officeDocument/2006/relationships" r:embed="rId6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800">
                    <a:latin typeface="Times New Roman" charset="0"/>
                    <a:ea typeface="ＭＳ Ｐゴシック" charset="0"/>
                  </a:rPr>
                  <a:t>  </a:t>
                </a:r>
                <a:endParaRPr lang="en-US" sz="8100">
                  <a:latin typeface="Times New Roman" charset="0"/>
                  <a:ea typeface="ＭＳ Ｐゴシック" charset="0"/>
                </a:endParaRPr>
              </a:p>
            </p:txBody>
          </p:sp>
        </p:grpSp>
      </p:grpSp>
      <p:graphicFrame>
        <p:nvGraphicFramePr>
          <p:cNvPr id="486417" name="Object 17">
            <a:extLst>
              <a:ext uri="{FF2B5EF4-FFF2-40B4-BE49-F238E27FC236}">
                <a16:creationId xmlns:a16="http://schemas.microsoft.com/office/drawing/2014/main" id="{8D2DFE41-7789-2243-803E-C04C15620C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239137"/>
              </p:ext>
            </p:extLst>
          </p:nvPr>
        </p:nvGraphicFramePr>
        <p:xfrm>
          <a:off x="1166248" y="3120972"/>
          <a:ext cx="2674144" cy="183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5" name="Visio" r:id="rId7" imgW="6045200" imgH="5930900" progId="Visio.Drawing.11">
                  <p:embed/>
                </p:oleObj>
              </mc:Choice>
              <mc:Fallback>
                <p:oleObj name="Visio" r:id="rId7" imgW="6045200" imgH="5930900" progId="Visio.Drawing.11">
                  <p:embed/>
                  <p:pic>
                    <p:nvPicPr>
                      <p:cNvPr id="486417" name="Object 17">
                        <a:extLst>
                          <a:ext uri="{FF2B5EF4-FFF2-40B4-BE49-F238E27FC236}">
                            <a16:creationId xmlns:a16="http://schemas.microsoft.com/office/drawing/2014/main" id="{8D2DFE41-7789-2243-803E-C04C15620C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9" t="3586" r="33630" b="49731"/>
                      <a:stretch>
                        <a:fillRect/>
                      </a:stretch>
                    </p:blipFill>
                    <p:spPr bwMode="auto">
                      <a:xfrm>
                        <a:off x="1166248" y="3120972"/>
                        <a:ext cx="2674144" cy="1835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9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An animated demonstration of how stack-based Virtual Machine works</a:t>
            </a:r>
            <a:endParaRPr lang="en-US" sz="135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14901" y="4513709"/>
            <a:ext cx="1997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youtu.be</a:t>
            </a:r>
            <a:r>
              <a:rPr lang="en-US" sz="1050"/>
              <a:t>/xCnnR6-JApE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A46BB34-D721-3842-A85E-2123DA0F2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1118" y="1585320"/>
            <a:ext cx="5921764" cy="3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79606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descr="Bouquet">
            <a:extLst>
              <a:ext uri="{FF2B5EF4-FFF2-40B4-BE49-F238E27FC236}">
                <a16:creationId xmlns:a16="http://schemas.microsoft.com/office/drawing/2014/main" id="{E849FFB6-0C1D-6C41-9F73-060D491DA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AA5D5E0-F833-1D48-B3FE-B4C7D0E12F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programming: </a:t>
            </a:r>
            <a:r>
              <a:rPr lang="en-US" sz="1500" dirty="0">
                <a:cs typeface="+mj-cs"/>
              </a:rPr>
              <a:t>multiple functions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8D1EEEA5-14E9-BD4D-B7DB-39CC39E9E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4450" y="1472338"/>
            <a:ext cx="6457950" cy="3385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Compilation: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Jack application is a set of 1 or more class files (just like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.java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When we apply the Jack compiler to these files, the compiler creates a set of 1 or more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 (just like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.class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files).  Each method in the Jack app is translated into a VM function written in the VM language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Thus, a VM file consists of one or more VM functions.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mic Sans MS" panose="030F0902030302020204" pitchFamily="66" charset="0"/>
              </a:rPr>
              <a:t>Execution: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At any given point of time, only one VM function is executing (the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current function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), while 0 or more functions are waiting for it to terminate (the functions up the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calling hierarchy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  <a:buFont typeface="Wingdings" pitchFamily="2" charset="2"/>
              <a:buChar char="q"/>
            </a:pP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For example, a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 at some point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running;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then we may reach the command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call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at which point the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function starts running, while both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are waiting for it to terminate</a:t>
            </a:r>
          </a:p>
          <a:p>
            <a:pPr eaLnBrk="0" fontAlgn="base" hangingPunct="0">
              <a:lnSpc>
                <a:spcPct val="115000"/>
              </a:lnSpc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8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 global data structure, used to save and restore the resources (memory segments) of all the VM functions up the calling hierarchy (e.g.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and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factorial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 The tip of this stack if the working stack of the current function (e.g. </a:t>
            </a:r>
            <a:r>
              <a:rPr lang="en-US" altLang="en-CN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4931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0" name="Rectangle 8">
            <a:extLst>
              <a:ext uri="{FF2B5EF4-FFF2-40B4-BE49-F238E27FC236}">
                <a16:creationId xmlns:a16="http://schemas.microsoft.com/office/drawing/2014/main" id="{BDC775CC-C945-AC40-840E-5743D943CB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600201" y="514350"/>
            <a:ext cx="5832872" cy="436958"/>
          </a:xfrm>
        </p:spPr>
        <p:txBody>
          <a:bodyPr anchor="ctr"/>
          <a:lstStyle/>
          <a:p>
            <a:pPr algn="ctr">
              <a:spcBef>
                <a:spcPct val="100000"/>
              </a:spcBef>
              <a:buFont typeface="Wingdings" charset="0"/>
              <a:buNone/>
              <a:defRPr/>
            </a:pPr>
            <a:r>
              <a:rPr lang="en-US" sz="1600" u="sng" dirty="0">
                <a:solidFill>
                  <a:schemeClr val="tx1"/>
                </a:solidFill>
                <a:cs typeface="+mn-cs"/>
              </a:rPr>
              <a:t>Goal:</a:t>
            </a:r>
            <a:r>
              <a:rPr lang="en-US" sz="1600" dirty="0">
                <a:solidFill>
                  <a:schemeClr val="tx1"/>
                </a:solidFill>
                <a:cs typeface="+mn-cs"/>
              </a:rPr>
              <a:t> Specify and implement a VM model and language:</a:t>
            </a:r>
          </a:p>
        </p:txBody>
      </p:sp>
      <p:sp>
        <p:nvSpPr>
          <p:cNvPr id="63498" name="AutoShape 9">
            <a:extLst>
              <a:ext uri="{FF2B5EF4-FFF2-40B4-BE49-F238E27FC236}">
                <a16:creationId xmlns:a16="http://schemas.microsoft.com/office/drawing/2014/main" id="{BF6DA2B9-73AC-884E-B61F-97C1199105A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863329" y="4537472"/>
            <a:ext cx="216694" cy="400050"/>
          </a:xfrm>
          <a:prstGeom prst="downArrow">
            <a:avLst>
              <a:gd name="adj1" fmla="val 50000"/>
              <a:gd name="adj2" fmla="val 46154"/>
            </a:avLst>
          </a:prstGeom>
          <a:solidFill>
            <a:srgbClr val="FC012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3499" name="Rectangle 10">
            <a:extLst>
              <a:ext uri="{FF2B5EF4-FFF2-40B4-BE49-F238E27FC236}">
                <a16:creationId xmlns:a16="http://schemas.microsoft.com/office/drawing/2014/main" id="{BF7EF93D-C0BC-4143-ADAD-C82D6C4E1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466" y="4343400"/>
            <a:ext cx="6561534" cy="701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257175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u="sng" dirty="0">
                <a:latin typeface="Comic Sans MS" charset="0"/>
                <a:ea typeface="ＭＳ Ｐゴシック" charset="0"/>
              </a:rPr>
              <a:t>Method:</a:t>
            </a:r>
            <a:r>
              <a:rPr lang="en-US" sz="1100" dirty="0">
                <a:latin typeface="Comic Sans MS" charset="0"/>
                <a:ea typeface="ＭＳ Ｐゴシック" charset="0"/>
              </a:rPr>
              <a:t>   (a) specify the abstraction (stack, memory segments, commands)</a:t>
            </a:r>
          </a:p>
          <a:p>
            <a:pPr marL="257175" indent="-257175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100" dirty="0">
                <a:latin typeface="Comic Sans MS" charset="0"/>
                <a:ea typeface="ＭＳ Ｐゴシック" charset="0"/>
              </a:rPr>
              <a:t>                (b) propose how to implement the abstraction over the Hack platform.</a:t>
            </a:r>
          </a:p>
        </p:txBody>
      </p:sp>
      <p:sp>
        <p:nvSpPr>
          <p:cNvPr id="463875" name="Text Box 3">
            <a:extLst>
              <a:ext uri="{FF2B5EF4-FFF2-40B4-BE49-F238E27FC236}">
                <a16:creationId xmlns:a16="http://schemas.microsoft.com/office/drawing/2014/main" id="{6AC1AD51-364E-DA44-B8C6-DC30A9DDE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70" y="1363851"/>
            <a:ext cx="264676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Arithmetic / Boolean commands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add	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sub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neg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eq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  <a:r>
              <a:rPr lang="en-US" sz="105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lt</a:t>
            </a:r>
            <a:endParaRPr lang="en-US" sz="105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and</a:t>
            </a:r>
          </a:p>
          <a:p>
            <a:pPr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or</a:t>
            </a:r>
          </a:p>
          <a:p>
            <a:pPr fontAlgn="base">
              <a:spcBef>
                <a:spcPct val="30000"/>
              </a:spcBef>
              <a:spcAft>
                <a:spcPct val="3000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not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Memory access commands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pop x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(pop into x, which is a variable)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push y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</a:t>
            </a:r>
            <a:r>
              <a:rPr lang="en-US" sz="700" dirty="0">
                <a:solidFill>
                  <a:srgbClr val="000000"/>
                </a:solidFill>
                <a:latin typeface="Times New Roman" charset="0"/>
                <a:cs typeface="Times New Roman" charset="0"/>
              </a:rPr>
              <a:t>(y being a variable or a constant)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3876" name="Text Box 4">
            <a:extLst>
              <a:ext uri="{FF2B5EF4-FFF2-40B4-BE49-F238E27FC236}">
                <a16:creationId xmlns:a16="http://schemas.microsoft.com/office/drawing/2014/main" id="{6A7B4FA4-82FB-E941-A65C-3AE8D8FC0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331" y="1363851"/>
            <a:ext cx="2571750" cy="2828341"/>
          </a:xfrm>
          <a:prstGeom prst="rect">
            <a:avLst/>
          </a:prstGeom>
          <a:solidFill>
            <a:srgbClr val="F3F3FF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algn="ctr" rotWithShape="0">
              <a:srgbClr val="293973">
                <a:alpha val="74998"/>
              </a:srgbClr>
            </a:outerShdw>
          </a:effectLst>
        </p:spPr>
        <p:txBody>
          <a:bodyPr lIns="151200" tIns="143100" rIns="70200" bIns="1431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Program flow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label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	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if-</a:t>
            </a:r>
            <a:r>
              <a:rPr lang="en-US" sz="900" dirty="0" err="1">
                <a:solidFill>
                  <a:srgbClr val="000000"/>
                </a:solidFill>
                <a:latin typeface="Consolas" charset="0"/>
                <a:cs typeface="Consolas" charset="0"/>
              </a:rPr>
              <a:t>goto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(label)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u="sng" dirty="0">
                <a:solidFill>
                  <a:srgbClr val="000000"/>
                </a:solidFill>
                <a:latin typeface="Comic Sans MS" charset="0"/>
                <a:cs typeface="Arial" charset="0"/>
              </a:rPr>
              <a:t>Function calling commands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function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(declaration)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call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900" dirty="0">
                <a:solidFill>
                  <a:srgbClr val="000000"/>
                </a:solidFill>
                <a:latin typeface="Consolas" charset="0"/>
                <a:cs typeface="Consolas" charset="0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urier New" charset="0"/>
                <a:cs typeface="Times New Roman" charset="0"/>
              </a:rPr>
              <a:t>   </a:t>
            </a:r>
            <a:r>
              <a:rPr lang="en-US" sz="700" dirty="0">
                <a:solidFill>
                  <a:srgbClr val="000000"/>
                </a:solidFill>
                <a:latin typeface="Comic Sans MS" charset="0"/>
                <a:cs typeface="Arial" charset="0"/>
              </a:rPr>
              <a:t>(from a function)</a:t>
            </a:r>
          </a:p>
          <a:p>
            <a:pPr fontAlgn="base">
              <a:lnSpc>
                <a:spcPct val="65000"/>
              </a:lnSpc>
              <a:spcBef>
                <a:spcPct val="100000"/>
              </a:spcBef>
              <a:spcAft>
                <a:spcPct val="30000"/>
              </a:spcAft>
              <a:defRPr/>
            </a:pPr>
            <a:endParaRPr lang="en-US" sz="700" dirty="0">
              <a:solidFill>
                <a:srgbClr val="000000"/>
              </a:solidFill>
              <a:latin typeface="Comic Sans MS" charset="0"/>
              <a:cs typeface="Arial" charset="0"/>
            </a:endParaRPr>
          </a:p>
        </p:txBody>
      </p:sp>
      <p:grpSp>
        <p:nvGrpSpPr>
          <p:cNvPr id="75783" name="Group 5">
            <a:extLst>
              <a:ext uri="{FF2B5EF4-FFF2-40B4-BE49-F238E27FC236}">
                <a16:creationId xmlns:a16="http://schemas.microsoft.com/office/drawing/2014/main" id="{A4846793-D408-B449-9967-A5312F657A84}"/>
              </a:ext>
            </a:extLst>
          </p:cNvPr>
          <p:cNvGrpSpPr>
            <a:grpSpLocks/>
          </p:cNvGrpSpPr>
          <p:nvPr/>
        </p:nvGrpSpPr>
        <p:grpSpPr bwMode="auto">
          <a:xfrm>
            <a:off x="2628901" y="2114551"/>
            <a:ext cx="4251722" cy="432197"/>
            <a:chOff x="1746" y="1570"/>
            <a:chExt cx="3571" cy="363"/>
          </a:xfrm>
        </p:grpSpPr>
        <p:sp>
          <p:nvSpPr>
            <p:cNvPr id="63508" name="Oval 6">
              <a:extLst>
                <a:ext uri="{FF2B5EF4-FFF2-40B4-BE49-F238E27FC236}">
                  <a16:creationId xmlns:a16="http://schemas.microsoft.com/office/drawing/2014/main" id="{EC20D6DA-7EF0-784B-8779-65351F293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616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This lecture</a:t>
              </a:r>
            </a:p>
          </p:txBody>
        </p:sp>
        <p:sp>
          <p:nvSpPr>
            <p:cNvPr id="63509" name="Oval 7">
              <a:extLst>
                <a:ext uri="{FF2B5EF4-FFF2-40B4-BE49-F238E27FC236}">
                  <a16:creationId xmlns:a16="http://schemas.microsoft.com/office/drawing/2014/main" id="{A55337E3-3640-0D44-A8BA-32D0D501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6" y="1570"/>
              <a:ext cx="771" cy="317"/>
            </a:xfrm>
            <a:prstGeom prst="ellipse">
              <a:avLst/>
            </a:prstGeom>
            <a:solidFill>
              <a:srgbClr val="99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 charset="0"/>
                  <a:ea typeface="ＭＳ Ｐゴシック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6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469106C-D689-C046-84E9-20FAAA0A3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Implementation</a:t>
            </a:r>
          </a:p>
        </p:txBody>
      </p:sp>
      <p:sp>
        <p:nvSpPr>
          <p:cNvPr id="494595" name="Rectangle 3">
            <a:extLst>
              <a:ext uri="{FF2B5EF4-FFF2-40B4-BE49-F238E27FC236}">
                <a16:creationId xmlns:a16="http://schemas.microsoft.com/office/drawing/2014/main" id="{853CC6E1-2DB4-C343-92D4-3C0D9CAD8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14451" y="1084880"/>
            <a:ext cx="6552010" cy="3944319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VM implementation options: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Software-based    (e.g. emulate the VM model using Java) 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Translator-based  (e. g. translate VM programs into the Hack machine language)</a:t>
            </a:r>
          </a:p>
          <a:p>
            <a:pPr lvl="1">
              <a:lnSpc>
                <a:spcPct val="90000"/>
              </a:lnSpc>
              <a:spcAft>
                <a:spcPct val="100000"/>
              </a:spcAft>
              <a:buFont typeface="Wingdings" charset="0"/>
              <a:buChar char="l"/>
              <a:defRPr/>
            </a:pPr>
            <a:r>
              <a:rPr lang="en-US" sz="1000" dirty="0"/>
              <a:t>Hardware-based   (realize the VM model using dedicated memory and registers)</a:t>
            </a:r>
            <a:endParaRPr lang="en-US" sz="1000" u="sng" dirty="0"/>
          </a:p>
          <a:p>
            <a:pPr>
              <a:lnSpc>
                <a:spcPct val="90000"/>
              </a:lnSpc>
              <a:spcBef>
                <a:spcPct val="100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100" u="sng" dirty="0">
                <a:cs typeface="+mn-cs"/>
              </a:rPr>
              <a:t>Two well-known translator-based implementations: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JVM:  </a:t>
            </a:r>
            <a:r>
              <a:rPr lang="en-US" sz="1000" dirty="0" err="1"/>
              <a:t>Javac</a:t>
            </a:r>
            <a:r>
              <a:rPr lang="en-US" sz="1000" dirty="0"/>
              <a:t> translates Java programs into bytecode;</a:t>
            </a:r>
            <a:br>
              <a:rPr lang="en-US" sz="1000" dirty="0"/>
            </a:br>
            <a:r>
              <a:rPr lang="en-US" sz="1000" dirty="0"/>
              <a:t>      The JVM translates the bytecode into</a:t>
            </a:r>
            <a:br>
              <a:rPr lang="en-US" sz="1000" dirty="0"/>
            </a:br>
            <a:r>
              <a:rPr lang="en-US" sz="1000" dirty="0"/>
              <a:t>      the machine language of the host computer</a:t>
            </a:r>
          </a:p>
          <a:p>
            <a:pPr lvl="1">
              <a:spcBef>
                <a:spcPct val="65000"/>
              </a:spcBef>
              <a:spcAft>
                <a:spcPct val="100000"/>
              </a:spcAft>
              <a:buFont typeface="Wingdings" charset="0"/>
              <a:buNone/>
              <a:defRPr/>
            </a:pPr>
            <a:r>
              <a:rPr lang="en-US" sz="1000" dirty="0"/>
              <a:t>CLR:    C# compiler translates C# programs into IL code;</a:t>
            </a:r>
            <a:br>
              <a:rPr lang="en-US" sz="1000" dirty="0"/>
            </a:br>
            <a:r>
              <a:rPr lang="en-US" sz="1000" dirty="0"/>
              <a:t>      The CLR translated the IL code into</a:t>
            </a:r>
            <a:br>
              <a:rPr lang="en-US" sz="1000" dirty="0"/>
            </a:br>
            <a:r>
              <a:rPr lang="en-US" sz="1000" dirty="0"/>
              <a:t>      the machine language of the host computer.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endParaRPr lang="en-US" sz="11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66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5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D9511FA-B75D-5E40-808E-8440942CF5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How to build a Virtual Machine using JavaScript (7 episode series)</a:t>
            </a:r>
            <a:endParaRPr lang="en-US" sz="1100" dirty="0"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876914-0ECF-EA40-A79A-AA53C5B8BF84}"/>
              </a:ext>
            </a:extLst>
          </p:cNvPr>
          <p:cNvSpPr txBox="1"/>
          <p:nvPr/>
        </p:nvSpPr>
        <p:spPr>
          <a:xfrm>
            <a:off x="4930399" y="4777957"/>
            <a:ext cx="20489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youtu.be</a:t>
            </a:r>
            <a:r>
              <a:rPr lang="en-US" sz="1050" dirty="0">
                <a:hlinkClick r:id="rId3"/>
              </a:rPr>
              <a:t>/fTBwD3sb5mw</a:t>
            </a:r>
            <a:endParaRPr lang="en-CN" sz="105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68E5241-EC03-EA4F-B838-47FE2AC01D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19" y="1278980"/>
            <a:ext cx="7983416" cy="34194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0D6887A-0F13-1A45-A16D-125CAE860834}"/>
              </a:ext>
            </a:extLst>
          </p:cNvPr>
          <p:cNvGrpSpPr/>
          <p:nvPr/>
        </p:nvGrpSpPr>
        <p:grpSpPr>
          <a:xfrm>
            <a:off x="3869942" y="2492730"/>
            <a:ext cx="3905445" cy="2038350"/>
            <a:chOff x="5149590" y="2888059"/>
            <a:chExt cx="5207260" cy="2717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198E7-27E5-3D4A-82AE-BBE3F791C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9590" y="2888059"/>
              <a:ext cx="5207260" cy="2717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CB4524-1C3A-A046-B5F6-B048209684AE}"/>
                </a:ext>
              </a:extLst>
            </p:cNvPr>
            <p:cNvSpPr txBox="1"/>
            <p:nvPr/>
          </p:nvSpPr>
          <p:spPr>
            <a:xfrm>
              <a:off x="6693877" y="2965938"/>
              <a:ext cx="1107569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050" dirty="0">
                  <a:solidFill>
                    <a:schemeClr val="bg1"/>
                  </a:solidFill>
                </a:rPr>
                <a:t>Eposode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2405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02E45C77-18C4-D54D-8174-A8E22658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000" dirty="0">
                <a:cs typeface="+mj-cs"/>
              </a:rPr>
              <a:t>Software implementation: Our VM emulator </a:t>
            </a:r>
            <a:r>
              <a:rPr lang="en-US" sz="900" dirty="0">
                <a:cs typeface="+mj-cs"/>
              </a:rPr>
              <a:t>(part of the course software suite)</a:t>
            </a:r>
          </a:p>
        </p:txBody>
      </p:sp>
      <p:pic>
        <p:nvPicPr>
          <p:cNvPr id="22531" name="Picture 3" descr="fig 7">
            <a:extLst>
              <a:ext uri="{FF2B5EF4-FFF2-40B4-BE49-F238E27FC236}">
                <a16:creationId xmlns:a16="http://schemas.microsoft.com/office/drawing/2014/main" id="{57754068-42E9-7949-89EB-9C40C21E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8338" y="1127550"/>
            <a:ext cx="5047323" cy="364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69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 descr="Bouquet">
            <a:extLst>
              <a:ext uri="{FF2B5EF4-FFF2-40B4-BE49-F238E27FC236}">
                <a16:creationId xmlns:a16="http://schemas.microsoft.com/office/drawing/2014/main" id="{C66703FA-EF6D-CA43-9D97-6316C392A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CBAE36E6-6533-DC45-9BBB-7ED4A15CBC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228B9681-0A94-204E-BEA1-529BF790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704" y="1479430"/>
            <a:ext cx="3740944" cy="302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The stack:</a:t>
            </a:r>
            <a:r>
              <a:rPr lang="en-US" sz="1050" dirty="0">
                <a:latin typeface="Comic Sans MS" charset="0"/>
                <a:ea typeface="ＭＳ Ｐゴシック" charset="0"/>
              </a:rPr>
              <a:t> a global data structure, used to save and restore the resources of all the VM functions up the calling hierarchy.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dirty="0">
                <a:latin typeface="Comic Sans MS" charset="0"/>
                <a:ea typeface="ＭＳ Ｐゴシック" charset="0"/>
              </a:rPr>
              <a:t>The tip of this stack if the working stack of the current function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static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constant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temp</a:t>
            </a:r>
            <a:r>
              <a:rPr lang="en-US" sz="1050" u="sng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1050" u="sng" dirty="0">
                <a:latin typeface="Consolas" charset="0"/>
                <a:ea typeface="ＭＳ Ｐゴシック" charset="0"/>
                <a:cs typeface="Consolas" charset="0"/>
              </a:rPr>
              <a:t>pointer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G</a:t>
            </a:r>
            <a:r>
              <a:rPr lang="en-US" sz="1050" dirty="0">
                <a:latin typeface="Comic Sans MS" charset="0"/>
                <a:ea typeface="ＭＳ Ｐゴシック" charset="0"/>
              </a:rPr>
              <a:t>lobal memory segments, all functions </a:t>
            </a:r>
            <a:br>
              <a:rPr lang="en-US" sz="1050" dirty="0">
                <a:latin typeface="Comic Sans MS" charset="0"/>
                <a:ea typeface="ＭＳ Ｐゴシック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see the same four segments</a:t>
            </a: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 err="1">
                <a:latin typeface="Consolas" charset="0"/>
                <a:ea typeface="ＭＳ Ｐゴシック" charset="0"/>
                <a:cs typeface="Consolas" charset="0"/>
              </a:rPr>
              <a:t>local,argument,this,that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:</a:t>
            </a:r>
            <a:br>
              <a:rPr lang="en-US" sz="1050" dirty="0">
                <a:latin typeface="Consolas" charset="0"/>
                <a:ea typeface="ＭＳ Ｐゴシック" charset="0"/>
                <a:cs typeface="Consolas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  <a:cs typeface="Consolas" charset="0"/>
              </a:rPr>
              <a:t>these segments are local at the function level; </a:t>
            </a:r>
            <a:r>
              <a:rPr lang="en-US" sz="1050" dirty="0">
                <a:latin typeface="Comic Sans MS" charset="0"/>
                <a:ea typeface="ＭＳ Ｐゴシック" charset="0"/>
              </a:rPr>
              <a:t>each function sees its own, private copy of each one of these four segments</a:t>
            </a:r>
            <a:endParaRPr lang="en-US" sz="1050" dirty="0">
              <a:latin typeface="Consolas" charset="0"/>
              <a:ea typeface="ＭＳ Ｐゴシック" charset="0"/>
              <a:cs typeface="Consolas" charset="0"/>
            </a:endParaRPr>
          </a:p>
          <a:p>
            <a:pPr marL="257175" indent="-188119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  <a:t>The challenge:</a:t>
            </a:r>
            <a:br>
              <a:rPr lang="en-US" sz="1050" u="sng" dirty="0">
                <a:latin typeface="Comic Sans MS" charset="0"/>
                <a:ea typeface="ＭＳ Ｐゴシック" charset="0"/>
                <a:cs typeface="Courier New" charset="0"/>
              </a:rPr>
            </a:br>
            <a:r>
              <a:rPr lang="en-US" sz="1050" dirty="0">
                <a:latin typeface="Comic Sans MS" charset="0"/>
                <a:ea typeface="ＭＳ Ｐゴシック" charset="0"/>
              </a:rPr>
              <a:t>represent all these logical constructs on the same single physical address space -- the host </a:t>
            </a:r>
            <a:r>
              <a:rPr lang="en-US" sz="105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1050" dirty="0">
                <a:latin typeface="Comic Sans MS" charset="0"/>
                <a:ea typeface="ＭＳ Ｐゴシック" charset="0"/>
              </a:rPr>
              <a:t>.</a:t>
            </a:r>
          </a:p>
        </p:txBody>
      </p:sp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78F5C4F7-0FFC-D842-960F-3406729328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468659"/>
              </p:ext>
            </p:extLst>
          </p:nvPr>
        </p:nvGraphicFramePr>
        <p:xfrm>
          <a:off x="1394846" y="1169465"/>
          <a:ext cx="2221772" cy="325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9" name="Visio" r:id="rId5" imgW="6527800" imgH="5930900" progId="Visio.Drawing.11">
                  <p:embed/>
                </p:oleObj>
              </mc:Choice>
              <mc:Fallback>
                <p:oleObj name="Visio" r:id="rId5" imgW="6527800" imgH="5930900" progId="Visio.Drawing.11">
                  <p:embed/>
                  <p:pic>
                    <p:nvPicPr>
                      <p:cNvPr id="81924" name="Object 6">
                        <a:extLst>
                          <a:ext uri="{FF2B5EF4-FFF2-40B4-BE49-F238E27FC236}">
                            <a16:creationId xmlns:a16="http://schemas.microsoft.com/office/drawing/2014/main" id="{78F5C4F7-0FFC-D842-960F-3406729328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782" t="-365" r="29457" b="2614"/>
                      <a:stretch>
                        <a:fillRect/>
                      </a:stretch>
                    </p:blipFill>
                    <p:spPr bwMode="auto">
                      <a:xfrm>
                        <a:off x="1394846" y="1169465"/>
                        <a:ext cx="2221772" cy="32513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6" name="Rectangle 7">
            <a:extLst>
              <a:ext uri="{FF2B5EF4-FFF2-40B4-BE49-F238E27FC236}">
                <a16:creationId xmlns:a16="http://schemas.microsoft.com/office/drawing/2014/main" id="{F71640E5-9FAA-AD42-AF19-640860820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849" y="2277594"/>
            <a:ext cx="942390" cy="627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Arial" charset="0"/>
                <a:ea typeface="ＭＳ Ｐゴシック" charset="0"/>
              </a:rPr>
              <a:t>Host</a:t>
            </a:r>
            <a:br>
              <a:rPr lang="en-US" sz="1200" dirty="0">
                <a:latin typeface="Arial" charset="0"/>
                <a:ea typeface="ＭＳ Ｐゴシック" charset="0"/>
              </a:rPr>
            </a:br>
            <a:r>
              <a:rPr lang="en-US" sz="1200" dirty="0">
                <a:latin typeface="Arial" charset="0"/>
                <a:ea typeface="ＭＳ Ｐゴシック" charset="0"/>
              </a:rPr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5705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08DAA99-E3DE-D44B-AB6B-BE9416929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Babbage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en-CN">
                <a:latin typeface="Arial" panose="020B0604020202020204" pitchFamily="34" charset="0"/>
                <a:ea typeface="ＭＳ Ｐゴシック" panose="020B0600070205080204" pitchFamily="34" charset="-128"/>
              </a:rPr>
              <a:t>s Analytical Engine (1835)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9AADD68-3A1F-A543-8CEA-4974593D216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43050" y="946942"/>
            <a:ext cx="3771900" cy="2012157"/>
          </a:xfrm>
        </p:spPr>
        <p:txBody>
          <a:bodyPr anchor="ctr"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“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may say most aptly that the Analytical Engine weaves algebraic patterns just as the Jacquard-loom weaves flowers and leaves</a:t>
            </a:r>
            <a:r>
              <a:rPr lang="en-US" altLang="en-US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”</a:t>
            </a: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b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(Ada Lovelace)</a:t>
            </a:r>
          </a:p>
        </p:txBody>
      </p:sp>
      <p:pic>
        <p:nvPicPr>
          <p:cNvPr id="18435" name="Picture 4" descr="babbage">
            <a:extLst>
              <a:ext uri="{FF2B5EF4-FFF2-40B4-BE49-F238E27FC236}">
                <a16:creationId xmlns:a16="http://schemas.microsoft.com/office/drawing/2014/main" id="{BCE22A14-5EA6-704E-81A6-189030F7CF4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1134" y="3046538"/>
            <a:ext cx="1716882" cy="15608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6" name="Picture 5" descr="Babbage">
            <a:extLst>
              <a:ext uri="{FF2B5EF4-FFF2-40B4-BE49-F238E27FC236}">
                <a16:creationId xmlns:a16="http://schemas.microsoft.com/office/drawing/2014/main" id="{C67E6DB8-C5BA-E94C-B098-5DB5CA07F01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6743" y="717202"/>
            <a:ext cx="1471613" cy="182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Rectangle 6" descr="Bouquet">
            <a:extLst>
              <a:ext uri="{FF2B5EF4-FFF2-40B4-BE49-F238E27FC236}">
                <a16:creationId xmlns:a16="http://schemas.microsoft.com/office/drawing/2014/main" id="{3E85C69A-A8AA-2645-810C-4EA9AAE3F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441" y="2571750"/>
            <a:ext cx="210621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Charles Babbage </a:t>
            </a:r>
            <a:r>
              <a:rPr lang="en-US" sz="900" dirty="0">
                <a:solidFill>
                  <a:srgbClr val="003399"/>
                </a:solidFill>
                <a:latin typeface="Comic Sans MS" charset="0"/>
                <a:ea typeface="ＭＳ Ｐゴシック" charset="0"/>
              </a:rPr>
              <a:t>(1791-1871)</a:t>
            </a:r>
          </a:p>
        </p:txBody>
      </p:sp>
      <p:pic>
        <p:nvPicPr>
          <p:cNvPr id="3079" name="Picture 7" descr="jacquard-loom">
            <a:extLst>
              <a:ext uri="{FF2B5EF4-FFF2-40B4-BE49-F238E27FC236}">
                <a16:creationId xmlns:a16="http://schemas.microsoft.com/office/drawing/2014/main" id="{9090EBC8-1E19-6745-8BE3-D0DE9644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060447"/>
            <a:ext cx="1019175" cy="1532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33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 descr="Bouquet">
            <a:extLst>
              <a:ext uri="{FF2B5EF4-FFF2-40B4-BE49-F238E27FC236}">
                <a16:creationId xmlns:a16="http://schemas.microsoft.com/office/drawing/2014/main" id="{6988271C-403A-3A4F-A450-E68279939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61FCE9EE-BC54-F948-B7B2-696330820B0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68D3284-3050-084E-BB03-6511FCAD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1457" y="1195278"/>
            <a:ext cx="3855244" cy="3662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342900" indent="-2508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b="1" dirty="0">
                <a:solidFill>
                  <a:srgbClr val="000000"/>
                </a:solidFill>
                <a:latin typeface="Comic Sans MS" panose="030F0902030302020204" pitchFamily="66" charset="0"/>
              </a:rPr>
              <a:t>Basic idea: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 mapping of the stack and the global segments on the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easy (fixed); 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mapping of the function-level segments is dynamic, using pointers</a:t>
            </a:r>
            <a:endParaRPr lang="en-US" altLang="en-CN" sz="1000" b="1" u="sng" dirty="0">
              <a:solidFill>
                <a:srgbClr val="000066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The stack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RAM[256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2047];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The stack pointer is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SP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mapped on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RAM[16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...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255];</a:t>
            </a:r>
            <a:b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each segment reference </a:t>
            </a:r>
            <a:r>
              <a:rPr lang="en-US" altLang="en-CN" sz="800" dirty="0">
                <a:solidFill>
                  <a:srgbClr val="000000"/>
                </a:solidFill>
                <a:latin typeface="Consolas" panose="020B0609020204030204" pitchFamily="49" charset="0"/>
              </a:rPr>
              <a:t>static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 appearing in a VM file named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f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is compiled to the assembly language symbol 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f.i</a:t>
            </a:r>
            <a:r>
              <a:rPr lang="en-US" altLang="en-CN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(recall that the assembler further maps such symbols to the </a:t>
            </a:r>
            <a:r>
              <a:rPr lang="en-US" altLang="en-CN" sz="6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600" dirty="0">
                <a:solidFill>
                  <a:srgbClr val="000000"/>
                </a:solidFill>
                <a:latin typeface="Comic Sans MS" panose="030F0902030302020204" pitchFamily="66" charset="0"/>
              </a:rPr>
              <a:t>, from address 16 onward)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local,argument,this,that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these method-level segments are mapped somewhere from address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2048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onward, in an area called 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“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heap</a:t>
            </a:r>
            <a:r>
              <a:rPr lang="en-US" altLang="en-US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”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The base addresses of these segments are kept in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addresses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LCL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ARG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THIS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, and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THAT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. Access to the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 err="1">
                <a:solidFill>
                  <a:srgbClr val="000000"/>
                </a:solidFill>
                <a:latin typeface="Comic Sans MS" panose="030F0902030302020204" pitchFamily="66" charset="0"/>
              </a:rPr>
              <a:t>-th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entry of any of these segments is implemented by accessing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RAM[</a:t>
            </a:r>
            <a:r>
              <a:rPr lang="en-US" altLang="en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segmentBase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 truly a virtual segment:</a:t>
            </a:r>
            <a:b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</a:b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access to 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constant</a:t>
            </a:r>
            <a:r>
              <a:rPr lang="en-US" altLang="en-CN" sz="1000" b="1" dirty="0">
                <a:solidFill>
                  <a:srgbClr val="000066"/>
                </a:solidFill>
                <a:latin typeface="Comic Sans MS" panose="030F0902030302020204" pitchFamily="66" charset="0"/>
                <a:cs typeface="Arial" panose="020B0604020202020204" pitchFamily="34" charset="0"/>
              </a:rPr>
              <a:t>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b="1" dirty="0">
                <a:solidFill>
                  <a:srgbClr val="000066"/>
                </a:solidFill>
                <a:latin typeface="Courier New" panose="02070309020205020404" pitchFamily="49" charset="0"/>
              </a:rPr>
              <a:t>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is implemented by supplying the constant </a:t>
            </a:r>
            <a:r>
              <a:rPr lang="en-US" altLang="en-CN" sz="10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en-CN" sz="1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6600"/>
              </a:buClr>
              <a:buSzPct val="100000"/>
            </a:pPr>
            <a:r>
              <a:rPr lang="en-US" altLang="en-CN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pointer</a:t>
            </a:r>
            <a:r>
              <a:rPr lang="en-US" altLang="en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CN" sz="1000" dirty="0">
                <a:solidFill>
                  <a:srgbClr val="000000"/>
                </a:solidFill>
                <a:latin typeface="Comic Sans MS" panose="030F0902030302020204" pitchFamily="66" charset="0"/>
              </a:rPr>
              <a:t>discussed later.</a:t>
            </a:r>
          </a:p>
        </p:txBody>
      </p:sp>
      <p:grpSp>
        <p:nvGrpSpPr>
          <p:cNvPr id="83972" name="Group 5">
            <a:extLst>
              <a:ext uri="{FF2B5EF4-FFF2-40B4-BE49-F238E27FC236}">
                <a16:creationId xmlns:a16="http://schemas.microsoft.com/office/drawing/2014/main" id="{788C791B-3224-C342-95C3-6EF653B779A8}"/>
              </a:ext>
            </a:extLst>
          </p:cNvPr>
          <p:cNvGrpSpPr>
            <a:grpSpLocks/>
          </p:cNvGrpSpPr>
          <p:nvPr/>
        </p:nvGrpSpPr>
        <p:grpSpPr bwMode="auto">
          <a:xfrm>
            <a:off x="1195158" y="1131376"/>
            <a:ext cx="2311782" cy="3726374"/>
            <a:chOff x="-202" y="437"/>
            <a:chExt cx="2447" cy="3581"/>
          </a:xfrm>
        </p:grpSpPr>
        <p:graphicFrame>
          <p:nvGraphicFramePr>
            <p:cNvPr id="83973" name="Object 6">
              <a:extLst>
                <a:ext uri="{FF2B5EF4-FFF2-40B4-BE49-F238E27FC236}">
                  <a16:creationId xmlns:a16="http://schemas.microsoft.com/office/drawing/2014/main" id="{7AE80BB5-FA27-0749-B66B-537E670A229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8769386"/>
                </p:ext>
              </p:extLst>
            </p:nvPr>
          </p:nvGraphicFramePr>
          <p:xfrm>
            <a:off x="-202" y="437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03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3973" name="Object 6">
                          <a:extLst>
                            <a:ext uri="{FF2B5EF4-FFF2-40B4-BE49-F238E27FC236}">
                              <a16:creationId xmlns:a16="http://schemas.microsoft.com/office/drawing/2014/main" id="{7AE80BB5-FA27-0749-B66B-537E670A22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-202" y="437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3" name="Rectangle 7">
              <a:extLst>
                <a:ext uri="{FF2B5EF4-FFF2-40B4-BE49-F238E27FC236}">
                  <a16:creationId xmlns:a16="http://schemas.microsoft.com/office/drawing/2014/main" id="{1865A5ED-113B-1441-8A59-0AE8BB3F1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253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 dirty="0">
                  <a:latin typeface="Arial" charset="0"/>
                  <a:ea typeface="ＭＳ Ｐゴシック" charset="0"/>
                </a:rPr>
                <a:t>Host</a:t>
              </a:r>
              <a:br>
                <a:rPr lang="en-US" sz="1800" dirty="0">
                  <a:latin typeface="Arial" charset="0"/>
                  <a:ea typeface="ＭＳ Ｐゴシック" charset="0"/>
                </a:rPr>
              </a:br>
              <a:r>
                <a:rPr lang="en-US" sz="1800" dirty="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1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Bouquet">
            <a:extLst>
              <a:ext uri="{FF2B5EF4-FFF2-40B4-BE49-F238E27FC236}">
                <a16:creationId xmlns:a16="http://schemas.microsoft.com/office/drawing/2014/main" id="{9CECB7D3-B633-B04D-9197-906A06BC8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636" y="62257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AE3748AB-9331-5D44-B8D0-E534DC3B793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VM implementation on the Hack platform</a:t>
            </a:r>
          </a:p>
        </p:txBody>
      </p:sp>
      <p:grpSp>
        <p:nvGrpSpPr>
          <p:cNvPr id="86019" name="Group 5">
            <a:extLst>
              <a:ext uri="{FF2B5EF4-FFF2-40B4-BE49-F238E27FC236}">
                <a16:creationId xmlns:a16="http://schemas.microsoft.com/office/drawing/2014/main" id="{77CFABDF-D3B8-EA46-87EE-EB827C61E81B}"/>
              </a:ext>
            </a:extLst>
          </p:cNvPr>
          <p:cNvGrpSpPr>
            <a:grpSpLocks/>
          </p:cNvGrpSpPr>
          <p:nvPr/>
        </p:nvGrpSpPr>
        <p:grpSpPr bwMode="auto">
          <a:xfrm>
            <a:off x="1332854" y="1017725"/>
            <a:ext cx="2667295" cy="3829558"/>
            <a:chOff x="9" y="503"/>
            <a:chExt cx="2447" cy="3581"/>
          </a:xfrm>
        </p:grpSpPr>
        <p:graphicFrame>
          <p:nvGraphicFramePr>
            <p:cNvPr id="86021" name="Object 6">
              <a:extLst>
                <a:ext uri="{FF2B5EF4-FFF2-40B4-BE49-F238E27FC236}">
                  <a16:creationId xmlns:a16="http://schemas.microsoft.com/office/drawing/2014/main" id="{BDF33E52-9F49-F540-9806-AF45FAD5EB2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14443114"/>
                </p:ext>
              </p:extLst>
            </p:nvPr>
          </p:nvGraphicFramePr>
          <p:xfrm>
            <a:off x="9" y="503"/>
            <a:ext cx="2447" cy="3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27" name="VISIO" r:id="rId5" imgW="6515100" imgH="5918200" progId="Visio.Drawing.6">
                    <p:embed/>
                  </p:oleObj>
                </mc:Choice>
                <mc:Fallback>
                  <p:oleObj name="VISIO" r:id="rId5" imgW="6515100" imgH="5918200" progId="Visio.Drawing.6">
                    <p:embed/>
                    <p:pic>
                      <p:nvPicPr>
                        <p:cNvPr id="86021" name="Object 6">
                          <a:extLst>
                            <a:ext uri="{FF2B5EF4-FFF2-40B4-BE49-F238E27FC236}">
                              <a16:creationId xmlns:a16="http://schemas.microsoft.com/office/drawing/2014/main" id="{BDF33E52-9F49-F540-9806-AF45FAD5EB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9782" t="-365" r="29457" b="2614"/>
                        <a:stretch>
                          <a:fillRect/>
                        </a:stretch>
                      </p:blipFill>
                      <p:spPr bwMode="auto">
                        <a:xfrm>
                          <a:off x="9" y="503"/>
                          <a:ext cx="2447" cy="358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Rectangle 7">
              <a:extLst>
                <a:ext uri="{FF2B5EF4-FFF2-40B4-BE49-F238E27FC236}">
                  <a16:creationId xmlns:a16="http://schemas.microsoft.com/office/drawing/2014/main" id="{197F883D-032B-8644-9F31-AB0341D85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117"/>
              <a:ext cx="1043" cy="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>
                  <a:latin typeface="Arial" charset="0"/>
                  <a:ea typeface="ＭＳ Ｐゴシック" charset="0"/>
                </a:rPr>
                <a:t>Host</a:t>
              </a:r>
              <a:br>
                <a:rPr lang="en-US" sz="1800">
                  <a:latin typeface="Arial" charset="0"/>
                  <a:ea typeface="ＭＳ Ｐゴシック" charset="0"/>
                </a:rPr>
              </a:br>
              <a:r>
                <a:rPr lang="en-US" sz="1800">
                  <a:latin typeface="Arial" charset="0"/>
                  <a:ea typeface="ＭＳ Ｐゴシック" charset="0"/>
                </a:rPr>
                <a:t>RAM</a:t>
              </a:r>
            </a:p>
          </p:txBody>
        </p:sp>
      </p:grpSp>
      <p:sp>
        <p:nvSpPr>
          <p:cNvPr id="498692" name="Rectangle 4">
            <a:extLst>
              <a:ext uri="{FF2B5EF4-FFF2-40B4-BE49-F238E27FC236}">
                <a16:creationId xmlns:a16="http://schemas.microsoft.com/office/drawing/2014/main" id="{304A08F0-BAC4-6B4B-861E-38E0AAB3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1195279"/>
            <a:ext cx="3943350" cy="342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9056" tIns="34529" rIns="69056" bIns="34529"/>
          <a:lstStyle/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b="1" u="sng" dirty="0">
                <a:latin typeface="Comic Sans MS" charset="0"/>
                <a:ea typeface="ＭＳ Ｐゴシック" charset="0"/>
                <a:cs typeface="Courier New" charset="0"/>
              </a:rPr>
              <a:t>Practice exercises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defRPr/>
            </a:pPr>
            <a:r>
              <a:rPr lang="en-US" sz="900" dirty="0">
                <a:latin typeface="Comic Sans MS" charset="0"/>
                <a:ea typeface="ＭＳ Ｐゴシック" charset="0"/>
              </a:rPr>
              <a:t>Now that we know how the memory segments are mapped on the host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RAM</a:t>
            </a:r>
            <a:r>
              <a:rPr lang="en-US" sz="900" dirty="0">
                <a:latin typeface="Comic Sans MS" charset="0"/>
                <a:ea typeface="ＭＳ Ｐゴシック" charset="0"/>
              </a:rPr>
              <a:t>, we can write Hack commands that realize the various VM commands.</a:t>
            </a:r>
            <a:br>
              <a:rPr lang="en-US" sz="900" dirty="0">
                <a:latin typeface="Comic Sans MS" charset="0"/>
                <a:ea typeface="ＭＳ Ｐゴシック" charset="0"/>
              </a:rPr>
            </a:br>
            <a:r>
              <a:rPr lang="en-US" sz="900" dirty="0">
                <a:latin typeface="Comic Sans MS" charset="0"/>
                <a:ea typeface="ＭＳ Ｐゴシック" charset="0"/>
              </a:rPr>
              <a:t>for example, let us write the Hack code that implements the following VM commands: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1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static 7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(suppose it appears in a VM file named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f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push constant 5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add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pop local 2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buFont typeface="Wingdings" charset="0"/>
              <a:buChar char="q"/>
              <a:defRPr/>
            </a:pP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eq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70000"/>
              <a:defRPr/>
            </a:pPr>
            <a:r>
              <a:rPr lang="en-US" sz="900" u="sng" dirty="0">
                <a:latin typeface="Comic Sans MS" charset="0"/>
                <a:ea typeface="ＭＳ Ｐゴシック" charset="0"/>
                <a:cs typeface="Consolas" charset="0"/>
              </a:rPr>
              <a:t>Tips: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The implementation of any one of these VM commands requires several Hack assembly commands involving pointer arithmetic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(using commands like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A=M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)</a:t>
            </a:r>
          </a:p>
          <a:p>
            <a:pPr marL="269081" indent="-134541" eaLnBrk="0" fontAlgn="base" hangingPunct="0">
              <a:spcBef>
                <a:spcPct val="55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AutoNum type="arabicPeriod"/>
              <a:defRPr/>
            </a:pP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If you run out of registers </a:t>
            </a:r>
            <a:r>
              <a:rPr lang="en-US" sz="700" dirty="0">
                <a:latin typeface="Comic Sans MS" charset="0"/>
                <a:ea typeface="ＭＳ Ｐゴシック" charset="0"/>
                <a:cs typeface="Consolas" charset="0"/>
              </a:rPr>
              <a:t>(you have only two ...)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</a:t>
            </a:r>
            <a:b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</a:b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 you may use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R13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R14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, and </a:t>
            </a:r>
            <a:r>
              <a:rPr lang="en-US" sz="700" dirty="0">
                <a:latin typeface="Consolas" charset="0"/>
                <a:ea typeface="ＭＳ Ｐゴシック" charset="0"/>
                <a:cs typeface="Consolas" charset="0"/>
              </a:rPr>
              <a:t>R15</a:t>
            </a:r>
            <a:r>
              <a:rPr lang="en-US" sz="900" dirty="0">
                <a:latin typeface="Comic Sans MS" charset="0"/>
                <a:ea typeface="ＭＳ Ｐゴシック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34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6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5C83BD3-6D78-3F44-9137-E1243B87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Parser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4645" name="Group 69">
            <a:extLst>
              <a:ext uri="{FF2B5EF4-FFF2-40B4-BE49-F238E27FC236}">
                <a16:creationId xmlns:a16="http://schemas.microsoft.com/office/drawing/2014/main" id="{093BF7BB-F1D2-A840-86E4-DA94B2D78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19981"/>
              </p:ext>
            </p:extLst>
          </p:nvPr>
        </p:nvGraphicFramePr>
        <p:xfrm>
          <a:off x="810858" y="994050"/>
          <a:ext cx="7522284" cy="4084384"/>
        </p:xfrm>
        <a:graphic>
          <a:graphicData uri="http://schemas.openxmlformats.org/drawingml/2006/table">
            <a:tbl>
              <a:tblPr/>
              <a:tblGrid>
                <a:gridCol w="1440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767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Parser: 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Handles the parsing of a single 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.</a:t>
                      </a:r>
                      <a:r>
                        <a:rPr kumimoji="0" 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vm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file, and encapsulates access to the input code. It reads VM commands, parses them, and provides convenient access to their components. In addition, it removes all white space and comments.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35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input file/stream and gets ready to parse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510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hasMoreCommands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boolean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Are there more commands in the input?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advance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Reads the next command from the input and makes it the current command. Should be called only if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hasMoreCommands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true.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Initially there is no current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385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commandType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400300" algn="r"/>
                        </a:tabLst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C_LABEL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C_GOTO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C_IF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type of the current VM command.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returned for all the arithmetic commands.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002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arg1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string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first arg. of the current command.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 the case of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C_ARITHMETIC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the command itself (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add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sub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etc.) is returned. Should not be called if the current command is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C_RETURN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/>
                    <a:p>
                      <a:pPr marL="0" marR="0" lvl="0" indent="0" algn="l" defTabSz="914400" rtl="1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arg2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 the second argument of the current command. Should be called only if the current command is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C_FUNCTION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or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C_CALL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</a:p>
                  </a:txBody>
                  <a:tcPr marL="68580" marR="68580" marT="34294" marB="342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771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F7A3A9A7-111B-9947-AA94-7236095AD6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Proposed VM translator implementation: </a:t>
            </a:r>
            <a:r>
              <a:rPr lang="en-US" sz="2400" dirty="0" err="1">
                <a:solidFill>
                  <a:schemeClr val="tx1"/>
                </a:solidFill>
                <a:cs typeface="+mj-cs"/>
              </a:rPr>
              <a:t>CodeWriter</a:t>
            </a:r>
            <a:r>
              <a:rPr lang="en-US" sz="2400" dirty="0">
                <a:solidFill>
                  <a:schemeClr val="tx1"/>
                </a:solidFill>
                <a:cs typeface="+mj-cs"/>
              </a:rPr>
              <a:t> module</a:t>
            </a:r>
            <a:endParaRPr lang="en-US" sz="1000" dirty="0">
              <a:solidFill>
                <a:schemeClr val="tx1"/>
              </a:solidFill>
              <a:cs typeface="+mj-cs"/>
            </a:endParaRPr>
          </a:p>
        </p:txBody>
      </p:sp>
      <p:graphicFrame>
        <p:nvGraphicFramePr>
          <p:cNvPr id="25647" name="Group 47">
            <a:extLst>
              <a:ext uri="{FF2B5EF4-FFF2-40B4-BE49-F238E27FC236}">
                <a16:creationId xmlns:a16="http://schemas.microsoft.com/office/drawing/2014/main" id="{C7A19448-97DE-4B43-9DF9-972C28F77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764454"/>
              </p:ext>
            </p:extLst>
          </p:nvPr>
        </p:nvGraphicFramePr>
        <p:xfrm>
          <a:off x="1452361" y="1565883"/>
          <a:ext cx="6239278" cy="3416912"/>
        </p:xfrm>
        <a:graphic>
          <a:graphicData uri="http://schemas.openxmlformats.org/drawingml/2006/table">
            <a:tbl>
              <a:tblPr/>
              <a:tblGrid>
                <a:gridCol w="132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0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CodeWriter: Translates VM commands into Hack assembly code.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Routine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Arguments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Returns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Function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Constructor</a:t>
                      </a: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b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Output file / stream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Opens the output file/stream and gets ready to write into it.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4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setFileName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fileName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Informs the code writer that the translation of a new VM file is started.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50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writeArithmetic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 (string)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arithmetic command.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59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WritePushPop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command  (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or</a:t>
                      </a:r>
                      <a:b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</a:b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                  </a:t>
                      </a: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segment      (string),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index          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(</a:t>
                      </a: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int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) 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Writes the assembly code that is the translation of the given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, where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command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 is either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C_PUSH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or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 </a:t>
                      </a: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ＭＳ Ｐゴシック" charset="0"/>
                          <a:cs typeface="Consolas" charset="0"/>
                        </a:rPr>
                        <a:t>C_POP</a:t>
                      </a: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ＭＳ Ｐゴシック" charset="0"/>
                          <a:cs typeface="Times New Roman" charset="0"/>
                        </a:rPr>
                        <a:t>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8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charset="0"/>
                          <a:ea typeface="Arial Unicode MS" charset="0"/>
                          <a:cs typeface="Consolas" charset="0"/>
                        </a:rPr>
                        <a:t>Close</a:t>
                      </a: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--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Closes the output file.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84">
                <a:tc gridSpan="4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Times New Roman" charset="0"/>
                        </a:rPr>
                        <a:t>Comment: More routines will be added to this module in the next lecture / chapter 8.</a:t>
                      </a:r>
                      <a:endParaRPr kumimoji="0" 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68580" marR="68580" marT="34288" marB="3428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8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Perspective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In this lecture we began the process of 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building a compiler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Modern compiler architecture: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Front-end (translates from a high-level language to a VM language)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Back-end (translates from the VM language to the machine</a:t>
            </a:r>
            <a:b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language of some target hardware platform)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Brief history of virtual machines: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1970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p-Code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1990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Java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 JVM</a:t>
            </a:r>
          </a:p>
          <a:p>
            <a:pPr lvl="1">
              <a:spcBef>
                <a:spcPct val="65000"/>
              </a:spcBef>
            </a:pP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2000</a:t>
            </a:r>
            <a:r>
              <a:rPr lang="en-US" altLang="en-US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s: Microsoft .NET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full blown VM implementation typically also includes a common software library</a:t>
            </a:r>
            <a:b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(can be viewed as a mini, portable OS).</a:t>
            </a:r>
          </a:p>
          <a:p>
            <a:pPr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We will build such a mini OS later in the course.</a:t>
            </a:r>
          </a:p>
        </p:txBody>
      </p:sp>
      <p:graphicFrame>
        <p:nvGraphicFramePr>
          <p:cNvPr id="92164" name="Object 5">
            <a:extLst>
              <a:ext uri="{FF2B5EF4-FFF2-40B4-BE49-F238E27FC236}">
                <a16:creationId xmlns:a16="http://schemas.microsoft.com/office/drawing/2014/main" id="{664D10F3-09E0-3D44-9ADB-59EAD73292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28259"/>
              </p:ext>
            </p:extLst>
          </p:nvPr>
        </p:nvGraphicFramePr>
        <p:xfrm>
          <a:off x="6356671" y="1854200"/>
          <a:ext cx="2132409" cy="1613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2" name="VISIO" r:id="rId4" imgW="9029700" imgH="6540500" progId="Visio.Drawing.6">
                  <p:embed/>
                </p:oleObj>
              </mc:Choice>
              <mc:Fallback>
                <p:oleObj name="VISIO" r:id="rId4" imgW="9029700" imgH="6540500" progId="Visio.Drawing.6">
                  <p:embed/>
                  <p:pic>
                    <p:nvPicPr>
                      <p:cNvPr id="92164" name="Object 5">
                        <a:extLst>
                          <a:ext uri="{FF2B5EF4-FFF2-40B4-BE49-F238E27FC236}">
                            <a16:creationId xmlns:a16="http://schemas.microsoft.com/office/drawing/2014/main" id="{664D10F3-09E0-3D44-9ADB-59EAD7329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" t="2548" r="14229" b="7584"/>
                      <a:stretch>
                        <a:fillRect/>
                      </a:stretch>
                    </p:blipFill>
                    <p:spPr bwMode="auto">
                      <a:xfrm>
                        <a:off x="6356671" y="1854200"/>
                        <a:ext cx="2132409" cy="1613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180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E208314-C711-AE48-9E09-B4DBB8B67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4459" y="272654"/>
            <a:ext cx="7327900" cy="400050"/>
          </a:xfrm>
        </p:spPr>
        <p:txBody>
          <a:bodyPr/>
          <a:lstStyle/>
          <a:p>
            <a:pPr algn="ctr">
              <a:defRPr/>
            </a:pPr>
            <a:r>
              <a:rPr lang="en-US" sz="2400" dirty="0">
                <a:cs typeface="+mj-cs"/>
              </a:rPr>
              <a:t>Some early computers and computer scientists</a:t>
            </a:r>
            <a:endParaRPr lang="en-US" sz="1200" dirty="0">
              <a:cs typeface="+mj-cs"/>
            </a:endParaRPr>
          </a:p>
        </p:txBody>
      </p:sp>
      <p:grpSp>
        <p:nvGrpSpPr>
          <p:cNvPr id="343052" name="Group 12">
            <a:extLst>
              <a:ext uri="{FF2B5EF4-FFF2-40B4-BE49-F238E27FC236}">
                <a16:creationId xmlns:a16="http://schemas.microsoft.com/office/drawing/2014/main" id="{8E9AAB23-28A6-814A-BC76-250469B8371C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997743"/>
            <a:ext cx="6286500" cy="1844278"/>
            <a:chOff x="240" y="480"/>
            <a:chExt cx="5280" cy="1549"/>
          </a:xfrm>
        </p:grpSpPr>
        <p:pic>
          <p:nvPicPr>
            <p:cNvPr id="20492" name="Picture 13" descr="Pascal_2">
              <a:extLst>
                <a:ext uri="{FF2B5EF4-FFF2-40B4-BE49-F238E27FC236}">
                  <a16:creationId xmlns:a16="http://schemas.microsoft.com/office/drawing/2014/main" id="{88BBFC91-4638-A14E-9EFE-B970C26DA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576"/>
              <a:ext cx="930" cy="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0" name="Text Box 14" descr="Bouquet">
              <a:extLst>
                <a:ext uri="{FF2B5EF4-FFF2-40B4-BE49-F238E27FC236}">
                  <a16:creationId xmlns:a16="http://schemas.microsoft.com/office/drawing/2014/main" id="{661E6CB8-E103-EB45-AEAC-79247C823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49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Blaise Pascal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1623-1662</a:t>
              </a:r>
            </a:p>
          </p:txBody>
        </p:sp>
        <p:pic>
          <p:nvPicPr>
            <p:cNvPr id="20494" name="Picture 15" descr="leibniz">
              <a:extLst>
                <a:ext uri="{FF2B5EF4-FFF2-40B4-BE49-F238E27FC236}">
                  <a16:creationId xmlns:a16="http://schemas.microsoft.com/office/drawing/2014/main" id="{4F8B2A68-19E0-804D-8189-64760FF72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2" y="480"/>
              <a:ext cx="1024" cy="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2" name="Text Box 16" descr="Bouquet">
              <a:extLst>
                <a:ext uri="{FF2B5EF4-FFF2-40B4-BE49-F238E27FC236}">
                  <a16:creationId xmlns:a16="http://schemas.microsoft.com/office/drawing/2014/main" id="{70EAA9F1-2553-4541-A54E-535EF5E85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1680"/>
              <a:ext cx="1248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6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sz="1050" b="1">
                  <a:solidFill>
                    <a:srgbClr val="000000"/>
                  </a:solidFill>
                </a:rPr>
                <a:t>Gottfried Leibniz</a:t>
              </a:r>
              <a:br>
                <a:rPr lang="en-US" sz="1050" b="1">
                  <a:solidFill>
                    <a:srgbClr val="000000"/>
                  </a:solidFill>
                </a:rPr>
              </a:br>
              <a:r>
                <a:rPr lang="en-US" sz="1050" b="1">
                  <a:solidFill>
                    <a:srgbClr val="000000"/>
                  </a:solidFill>
                </a:rPr>
                <a:t>1646-1716</a:t>
              </a:r>
            </a:p>
          </p:txBody>
        </p:sp>
      </p:grpSp>
      <p:grpSp>
        <p:nvGrpSpPr>
          <p:cNvPr id="343073" name="Group 33">
            <a:extLst>
              <a:ext uri="{FF2B5EF4-FFF2-40B4-BE49-F238E27FC236}">
                <a16:creationId xmlns:a16="http://schemas.microsoft.com/office/drawing/2014/main" id="{5D6F440B-B684-B44D-B555-706C11266D27}"/>
              </a:ext>
            </a:extLst>
          </p:cNvPr>
          <p:cNvGrpSpPr>
            <a:grpSpLocks/>
          </p:cNvGrpSpPr>
          <p:nvPr/>
        </p:nvGrpSpPr>
        <p:grpSpPr bwMode="auto">
          <a:xfrm>
            <a:off x="2087166" y="3213496"/>
            <a:ext cx="2000250" cy="1657350"/>
            <a:chOff x="384" y="2400"/>
            <a:chExt cx="2112" cy="1528"/>
          </a:xfrm>
        </p:grpSpPr>
        <p:pic>
          <p:nvPicPr>
            <p:cNvPr id="20490" name="Picture 34" descr="shoken4">
              <a:extLst>
                <a:ext uri="{FF2B5EF4-FFF2-40B4-BE49-F238E27FC236}">
                  <a16:creationId xmlns:a16="http://schemas.microsoft.com/office/drawing/2014/main" id="{97FAA5DB-F33B-624D-93FA-F24678D02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40"/>
              <a:ext cx="2064" cy="1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8" name="Text Box 35">
              <a:extLst>
                <a:ext uri="{FF2B5EF4-FFF2-40B4-BE49-F238E27FC236}">
                  <a16:creationId xmlns:a16="http://schemas.microsoft.com/office/drawing/2014/main" id="{69214A88-B758-D04A-B7D4-A42F6BAA0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400"/>
              <a:ext cx="1967" cy="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6" name="Group 36">
            <a:extLst>
              <a:ext uri="{FF2B5EF4-FFF2-40B4-BE49-F238E27FC236}">
                <a16:creationId xmlns:a16="http://schemas.microsoft.com/office/drawing/2014/main" id="{5AA5711E-DCE0-D643-9E3A-1A80399381FF}"/>
              </a:ext>
            </a:extLst>
          </p:cNvPr>
          <p:cNvGrpSpPr>
            <a:grpSpLocks/>
          </p:cNvGrpSpPr>
          <p:nvPr/>
        </p:nvGrpSpPr>
        <p:grpSpPr bwMode="auto">
          <a:xfrm>
            <a:off x="4842272" y="2889647"/>
            <a:ext cx="2400300" cy="2196703"/>
            <a:chOff x="1968" y="2140"/>
            <a:chExt cx="2016" cy="1845"/>
          </a:xfrm>
        </p:grpSpPr>
        <p:pic>
          <p:nvPicPr>
            <p:cNvPr id="4105" name="Picture 37" descr="shoken3">
              <a:extLst>
                <a:ext uri="{FF2B5EF4-FFF2-40B4-BE49-F238E27FC236}">
                  <a16:creationId xmlns:a16="http://schemas.microsoft.com/office/drawing/2014/main" id="{EF11A808-E201-BB4A-B265-3F4853E66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352"/>
              <a:ext cx="1968" cy="1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106" name="Text Box 38">
              <a:extLst>
                <a:ext uri="{FF2B5EF4-FFF2-40B4-BE49-F238E27FC236}">
                  <a16:creationId xmlns:a16="http://schemas.microsoft.com/office/drawing/2014/main" id="{CE1789F5-A691-6946-AF24-54001DCBE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140"/>
              <a:ext cx="196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</p:grpSp>
      <p:grpSp>
        <p:nvGrpSpPr>
          <p:cNvPr id="343079" name="Group 39">
            <a:extLst>
              <a:ext uri="{FF2B5EF4-FFF2-40B4-BE49-F238E27FC236}">
                <a16:creationId xmlns:a16="http://schemas.microsoft.com/office/drawing/2014/main" id="{469F9984-A3E6-1340-A5C9-19A7EE501CF9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1259679"/>
            <a:ext cx="2114550" cy="1166813"/>
            <a:chOff x="1824" y="700"/>
            <a:chExt cx="1776" cy="980"/>
          </a:xfrm>
        </p:grpSpPr>
        <p:sp>
          <p:nvSpPr>
            <p:cNvPr id="4103" name="Text Box 40">
              <a:extLst>
                <a:ext uri="{FF2B5EF4-FFF2-40B4-BE49-F238E27FC236}">
                  <a16:creationId xmlns:a16="http://schemas.microsoft.com/office/drawing/2014/main" id="{8D8AADE4-5511-0543-8C74-25A147DC49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700"/>
              <a:ext cx="122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srgbClr val="990000"/>
                </a:solidFill>
                <a:latin typeface="Comic Sans MS" charset="0"/>
              </a:endParaRPr>
            </a:p>
          </p:txBody>
        </p:sp>
        <p:pic>
          <p:nvPicPr>
            <p:cNvPr id="4104" name="Picture 41" descr="shoken2">
              <a:extLst>
                <a:ext uri="{FF2B5EF4-FFF2-40B4-BE49-F238E27FC236}">
                  <a16:creationId xmlns:a16="http://schemas.microsoft.com/office/drawing/2014/main" id="{6F11B6C9-B6B6-7749-B22A-860193378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910"/>
              <a:ext cx="1698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7146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24160"/>
            <a:ext cx="8520600" cy="572700"/>
          </a:xfrm>
        </p:spPr>
        <p:txBody>
          <a:bodyPr/>
          <a:lstStyle/>
          <a:p>
            <a:pPr algn="ctr"/>
            <a:r>
              <a:rPr lang="en-US" sz="1800" dirty="0"/>
              <a:t>The </a:t>
            </a:r>
            <a:r>
              <a:rPr lang="en-US" sz="1800" b="1" i="1" dirty="0"/>
              <a:t>monad</a:t>
            </a:r>
            <a:r>
              <a:rPr lang="en-US" sz="1800" dirty="0"/>
              <a:t>, about which we shall speak here, is nothing other than a simple substance which enters into compounds, ‘simple’ meaning ‘without parts’.</a:t>
            </a:r>
            <a:br>
              <a:rPr lang="en-US" sz="1800" dirty="0"/>
            </a:br>
            <a:br>
              <a:rPr lang="en-TW" sz="1800" dirty="0"/>
            </a:br>
            <a:r>
              <a:rPr lang="en-TW" sz="1800" dirty="0"/>
              <a:t>					- Leibniz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8CD9E-9039-F642-8A55-543A03300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22" y="1103104"/>
            <a:ext cx="1631910" cy="2498410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B64CDD90-1377-6A40-A576-4DD9625B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231" y="1091781"/>
            <a:ext cx="2020772" cy="24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1FB69448-D011-394E-8154-AA61D831C69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TW" sz="2000" b="1" i="1" dirty="0"/>
              <a:t>Monad</a:t>
            </a:r>
            <a:r>
              <a:rPr lang="en-TW" sz="2000" dirty="0"/>
              <a:t>: Leibniz’s Universal Abstraction Unit</a:t>
            </a:r>
          </a:p>
        </p:txBody>
      </p:sp>
    </p:spTree>
    <p:extLst>
      <p:ext uri="{BB962C8B-B14F-4D97-AF65-F5344CB8AC3E}">
        <p14:creationId xmlns:p14="http://schemas.microsoft.com/office/powerpoint/2010/main" val="223585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945D0C9-B5BF-E541-AA91-F05191F99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Von Neumann machine </a:t>
            </a:r>
            <a:r>
              <a:rPr lang="en-US" sz="1350">
                <a:cs typeface="+mj-cs"/>
              </a:rPr>
              <a:t>(circa 1940)</a:t>
            </a:r>
          </a:p>
        </p:txBody>
      </p:sp>
      <p:graphicFrame>
        <p:nvGraphicFramePr>
          <p:cNvPr id="347139" name="Object 3">
            <a:extLst>
              <a:ext uri="{FF2B5EF4-FFF2-40B4-BE49-F238E27FC236}">
                <a16:creationId xmlns:a16="http://schemas.microsoft.com/office/drawing/2014/main" id="{C7C5E710-4FE2-6E44-A309-7B0AF6A0D6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077189"/>
              </p:ext>
            </p:extLst>
          </p:nvPr>
        </p:nvGraphicFramePr>
        <p:xfrm>
          <a:off x="2630090" y="1132025"/>
          <a:ext cx="3883820" cy="194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47139" name="Object 3">
                        <a:extLst>
                          <a:ext uri="{FF2B5EF4-FFF2-40B4-BE49-F238E27FC236}">
                            <a16:creationId xmlns:a16="http://schemas.microsoft.com/office/drawing/2014/main" id="{C7C5E710-4FE2-6E44-A309-7B0AF6A0D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630090" y="1132025"/>
                        <a:ext cx="3883820" cy="1944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7140" name="Group 4">
            <a:extLst>
              <a:ext uri="{FF2B5EF4-FFF2-40B4-BE49-F238E27FC236}">
                <a16:creationId xmlns:a16="http://schemas.microsoft.com/office/drawing/2014/main" id="{19664541-0D1C-0F4C-AF7A-37E958B59DA4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3143250"/>
            <a:ext cx="2914650" cy="1771650"/>
            <a:chOff x="3312" y="2640"/>
            <a:chExt cx="2448" cy="1488"/>
          </a:xfrm>
        </p:grpSpPr>
        <p:sp>
          <p:nvSpPr>
            <p:cNvPr id="5129" name="Rectangle 5">
              <a:extLst>
                <a:ext uri="{FF2B5EF4-FFF2-40B4-BE49-F238E27FC236}">
                  <a16:creationId xmlns:a16="http://schemas.microsoft.com/office/drawing/2014/main" id="{80DC930C-A958-F44C-B053-9ADAC15A8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888"/>
              <a:ext cx="24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Andy Grove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small and fast.</a:t>
              </a:r>
            </a:p>
          </p:txBody>
        </p:sp>
        <p:pic>
          <p:nvPicPr>
            <p:cNvPr id="22537" name="Picture 6" descr="grove">
              <a:extLst>
                <a:ext uri="{FF2B5EF4-FFF2-40B4-BE49-F238E27FC236}">
                  <a16:creationId xmlns:a16="http://schemas.microsoft.com/office/drawing/2014/main" id="{A4719512-97B1-5C4B-8E92-C4DDB1FBB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640"/>
              <a:ext cx="1087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7143" name="Group 7">
            <a:extLst>
              <a:ext uri="{FF2B5EF4-FFF2-40B4-BE49-F238E27FC236}">
                <a16:creationId xmlns:a16="http://schemas.microsoft.com/office/drawing/2014/main" id="{6E9C226B-827F-114B-84ED-DCCA6BC2D2D6}"/>
              </a:ext>
            </a:extLst>
          </p:cNvPr>
          <p:cNvGrpSpPr>
            <a:grpSpLocks/>
          </p:cNvGrpSpPr>
          <p:nvPr/>
        </p:nvGrpSpPr>
        <p:grpSpPr bwMode="auto">
          <a:xfrm>
            <a:off x="1543050" y="3138487"/>
            <a:ext cx="3028950" cy="1833563"/>
            <a:chOff x="336" y="2636"/>
            <a:chExt cx="2544" cy="1540"/>
          </a:xfrm>
        </p:grpSpPr>
        <p:pic>
          <p:nvPicPr>
            <p:cNvPr id="22534" name="Picture 8" descr="Von_Neumann_5">
              <a:extLst>
                <a:ext uri="{FF2B5EF4-FFF2-40B4-BE49-F238E27FC236}">
                  <a16:creationId xmlns:a16="http://schemas.microsoft.com/office/drawing/2014/main" id="{2CEA5D72-A844-8942-9B9A-9573A4A855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36"/>
              <a:ext cx="1776" cy="1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8" name="Rectangle 9">
              <a:extLst>
                <a:ext uri="{FF2B5EF4-FFF2-40B4-BE49-F238E27FC236}">
                  <a16:creationId xmlns:a16="http://schemas.microsoft.com/office/drawing/2014/main" id="{553DED25-D743-5E42-8DA8-AD556511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888"/>
              <a:ext cx="2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marL="257175" indent="-257175" eaLnBrk="0" fontAlgn="base" hangingPunct="0">
                <a:spcBef>
                  <a:spcPct val="60000"/>
                </a:spcBef>
                <a:spcAft>
                  <a:spcPct val="70000"/>
                </a:spcAft>
                <a:buClr>
                  <a:srgbClr val="006600"/>
                </a:buClr>
                <a:buSzPct val="85000"/>
                <a:defRPr/>
              </a:pPr>
              <a:r>
                <a:rPr lang="en-US" sz="900" i="1">
                  <a:solidFill>
                    <a:srgbClr val="000099"/>
                  </a:solidFill>
                  <a:latin typeface="Arial" charset="0"/>
                  <a:ea typeface="ＭＳ Ｐゴシック" charset="0"/>
                </a:rPr>
                <a:t>John Von Neumann</a:t>
              </a:r>
              <a:r>
                <a:rPr lang="en-US" sz="900" i="1">
                  <a:latin typeface="Arial" charset="0"/>
                  <a:ea typeface="ＭＳ Ｐゴシック" charset="0"/>
                </a:rPr>
                <a:t> (and others) ... </a:t>
              </a:r>
              <a:r>
                <a:rPr lang="en-US" sz="900">
                  <a:latin typeface="Arial" charset="0"/>
                  <a:ea typeface="ＭＳ Ｐゴシック" charset="0"/>
                </a:rPr>
                <a:t>made it possible</a:t>
              </a:r>
            </a:p>
          </p:txBody>
        </p:sp>
      </p:grpSp>
      <p:sp>
        <p:nvSpPr>
          <p:cNvPr id="347146" name="Oval 10">
            <a:extLst>
              <a:ext uri="{FF2B5EF4-FFF2-40B4-BE49-F238E27FC236}">
                <a16:creationId xmlns:a16="http://schemas.microsoft.com/office/drawing/2014/main" id="{F55F079E-5175-0D4A-817F-6A6336A63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30" y="3381376"/>
            <a:ext cx="1458515" cy="756047"/>
          </a:xfrm>
          <a:prstGeom prst="ellipse">
            <a:avLst/>
          </a:prstGeom>
          <a:solidFill>
            <a:srgbClr val="99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Stored 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program</a:t>
            </a:r>
            <a:b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en-US" sz="1050">
                <a:solidFill>
                  <a:srgbClr val="FFFFFF"/>
                </a:solidFill>
                <a:latin typeface="Arial" charset="0"/>
                <a:ea typeface="ＭＳ Ｐゴシック" charset="0"/>
              </a:rPr>
              <a:t>concept!</a:t>
            </a:r>
          </a:p>
        </p:txBody>
      </p:sp>
    </p:spTree>
    <p:extLst>
      <p:ext uri="{BB962C8B-B14F-4D97-AF65-F5344CB8AC3E}">
        <p14:creationId xmlns:p14="http://schemas.microsoft.com/office/powerpoint/2010/main" val="887353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1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>
            <a:extLst>
              <a:ext uri="{FF2B5EF4-FFF2-40B4-BE49-F238E27FC236}">
                <a16:creationId xmlns:a16="http://schemas.microsoft.com/office/drawing/2014/main" id="{9E17A2D7-312D-EC43-A8EB-41A3093EB1A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EE53F482-DE77-8A46-881A-7BCE8BCD1B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71600" y="3543300"/>
            <a:ext cx="6515100" cy="1257300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How to set the </a:t>
            </a:r>
            <a:r>
              <a:rPr lang="en-US" altLang="en-CN" sz="1050" u="sng">
                <a:latin typeface="Consolas" panose="020B0609020204030204" pitchFamily="49" charset="0"/>
                <a:ea typeface="ＭＳ Ｐゴシック" panose="020B0600070205080204" pitchFamily="34" charset="-128"/>
              </a:rPr>
              <a:t>(row,col)</a:t>
            </a:r>
            <a:r>
              <a:rPr lang="en-US" altLang="en-CN" u="sng">
                <a:latin typeface="Comic Sans MS" panose="030F0902030302020204" pitchFamily="66" charset="0"/>
                <a:ea typeface="ＭＳ Ｐゴシック" panose="020B0600070205080204" pitchFamily="34" charset="-128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Low-level (machine language):   Set the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col%16</a:t>
            </a:r>
            <a:r>
              <a:rPr lang="en-US" altLang="en-CN" b="1">
                <a:solidFill>
                  <a:srgbClr val="02227C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bit of the word found at</a:t>
            </a:r>
            <a:b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</a:b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                                               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Screen[row*32+col/16]</a:t>
            </a: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1</a:t>
            </a: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 or to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0</a:t>
            </a:r>
            <a:b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</a:br>
            <a:r>
              <a:rPr lang="en-US" altLang="en-CN" b="1">
                <a:solidFill>
                  <a:srgbClr val="02227C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                       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</a:t>
            </a:r>
            <a:r>
              <a:rPr lang="en-US" altLang="en-CN" sz="900">
                <a:latin typeface="Consolas" panose="020B0609020204030204" pitchFamily="49" charset="0"/>
                <a:ea typeface="ＭＳ Ｐゴシック" panose="020B0600070205080204" pitchFamily="34" charset="-128"/>
              </a:rPr>
              <a:t>col/16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en-CN">
                <a:latin typeface="Comic Sans MS" panose="030F0902030302020204" pitchFamily="66" charset="0"/>
                <a:ea typeface="ＭＳ Ｐゴシック" panose="020B0600070205080204" pitchFamily="34" charset="-128"/>
              </a:rPr>
              <a:t>High-level:  Use the OS command </a:t>
            </a:r>
            <a:r>
              <a:rPr lang="en-US" altLang="en-CN" sz="1050">
                <a:latin typeface="Consolas" panose="020B0609020204030204" pitchFamily="49" charset="0"/>
                <a:ea typeface="ＭＳ Ｐゴシック" panose="020B0600070205080204" pitchFamily="34" charset="-128"/>
              </a:rPr>
              <a:t>drawPixel(row,col)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(effects the same operation, discussed later in the course, when we</a:t>
            </a:r>
            <a:r>
              <a:rPr lang="en-US" altLang="en-US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’</a:t>
            </a:r>
            <a:r>
              <a:rPr lang="en-US" altLang="en-CN" sz="1050">
                <a:latin typeface="Comic Sans MS" panose="030F0902030302020204" pitchFamily="66" charset="0"/>
                <a:ea typeface="ＭＳ Ｐゴシック" panose="020B0600070205080204" pitchFamily="34" charset="-128"/>
              </a:rPr>
              <a:t>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42FFAE5C-18E4-A044-9A2D-F6BCC74605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55363"/>
              </p:ext>
            </p:extLst>
          </p:nvPr>
        </p:nvGraphicFramePr>
        <p:xfrm>
          <a:off x="3873500" y="1106889"/>
          <a:ext cx="3792935" cy="256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42FFAE5C-18E4-A044-9A2D-F6BCC74605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873500" y="1106889"/>
                        <a:ext cx="3792935" cy="2567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8E1DF294-0135-3941-AF1A-70FE7CFE5288}"/>
              </a:ext>
            </a:extLst>
          </p:cNvPr>
          <p:cNvGrpSpPr>
            <a:grpSpLocks/>
          </p:cNvGrpSpPr>
          <p:nvPr/>
        </p:nvGrpSpPr>
        <p:grpSpPr bwMode="auto">
          <a:xfrm>
            <a:off x="1824435" y="1440126"/>
            <a:ext cx="1828800" cy="1901429"/>
            <a:chOff x="240" y="672"/>
            <a:chExt cx="1536" cy="1597"/>
          </a:xfrm>
        </p:grpSpPr>
        <p:graphicFrame>
          <p:nvGraphicFramePr>
            <p:cNvPr id="24581" name="Object 6">
              <a:extLst>
                <a:ext uri="{FF2B5EF4-FFF2-40B4-BE49-F238E27FC236}">
                  <a16:creationId xmlns:a16="http://schemas.microsoft.com/office/drawing/2014/main" id="{67E1EF3F-E9CC-804F-8186-27494CC904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0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1" name="Object 6">
                          <a:extLst>
                            <a:ext uri="{FF2B5EF4-FFF2-40B4-BE49-F238E27FC236}">
                              <a16:creationId xmlns:a16="http://schemas.microsoft.com/office/drawing/2014/main" id="{67E1EF3F-E9CC-804F-8186-27494CC904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3523" name="Rectangle 3">
              <a:extLst>
                <a:ext uri="{FF2B5EF4-FFF2-40B4-BE49-F238E27FC236}">
                  <a16:creationId xmlns:a16="http://schemas.microsoft.com/office/drawing/2014/main" id="{F624E56F-349B-2E41-9BA1-D4D9E5F7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/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mic Sans MS" charset="0"/>
                  <a:ea typeface="ＭＳ Ｐゴシック" charset="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9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4485</Words>
  <Application>Microsoft Macintosh PowerPoint</Application>
  <PresentationFormat>On-screen Show (16:9)</PresentationFormat>
  <Paragraphs>719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 Unicode MS</vt:lpstr>
      <vt:lpstr>Arial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Stack-based VM</vt:lpstr>
      <vt:lpstr>Java Virtual Machine</vt:lpstr>
      <vt:lpstr>Where we are at:</vt:lpstr>
      <vt:lpstr>From Hardware to Software</vt:lpstr>
      <vt:lpstr>Babbage’s Analytical Engine (1835)</vt:lpstr>
      <vt:lpstr>Some early computers and computer scientists</vt:lpstr>
      <vt:lpstr>The monad, about which we shall speak here, is nothing other than a simple substance which enters into compounds, ‘simple’ meaning ‘without parts’.       - Leibniz</vt:lpstr>
      <vt:lpstr>Von Neumann machine (circa 1940)</vt:lpstr>
      <vt:lpstr>Screen memory map</vt:lpstr>
      <vt:lpstr>Keyboard</vt:lpstr>
      <vt:lpstr>Motivation</vt:lpstr>
      <vt:lpstr>The big picture</vt:lpstr>
      <vt:lpstr>Memory: conceptual / programmer’s view</vt:lpstr>
      <vt:lpstr>Revisiting Hack low-level programming: an example</vt:lpstr>
      <vt:lpstr>The assembler’s view of an assembly program</vt:lpstr>
      <vt:lpstr>Compilation models</vt:lpstr>
      <vt:lpstr>The big picture</vt:lpstr>
      <vt:lpstr>Focus of this lecture (yellow):</vt:lpstr>
      <vt:lpstr>The VM model and language </vt:lpstr>
      <vt:lpstr>Yet another view (poetic) </vt:lpstr>
      <vt:lpstr>PowerPoint Presentation</vt:lpstr>
      <vt:lpstr>Before Stack-oriented computation, let’s re-examine Lambda Calculus</vt:lpstr>
      <vt:lpstr>The Magical Power of Recursion</vt:lpstr>
      <vt:lpstr>Head Recursion</vt:lpstr>
      <vt:lpstr>Tail Recursion</vt:lpstr>
      <vt:lpstr>Comparing Head and Tail Recursion</vt:lpstr>
      <vt:lpstr>A Typical Example of Recursion</vt:lpstr>
      <vt:lpstr>A Sequence of Actions as a Path</vt:lpstr>
      <vt:lpstr>Primitive Recursion’s Universal Power</vt:lpstr>
      <vt:lpstr>The Choices between Recursion or Iteration?</vt:lpstr>
      <vt:lpstr>A Generalized Recursive Function</vt:lpstr>
      <vt:lpstr>Curry-Howard Correspondence</vt:lpstr>
      <vt:lpstr>Our VM model is stack-oriented</vt:lpstr>
      <vt:lpstr>Data types</vt:lpstr>
      <vt:lpstr>Memory access operations</vt:lpstr>
      <vt:lpstr>Evaluation of arithmetic expressions</vt:lpstr>
      <vt:lpstr>Evaluation of Boolean expressions</vt:lpstr>
      <vt:lpstr>Arithmetic and Boolean commands in the VM language (wrap-up)</vt:lpstr>
      <vt:lpstr>The VM’s Memory segments</vt:lpstr>
      <vt:lpstr>Memory segments and memory access commands</vt:lpstr>
      <vt:lpstr>VM programming </vt:lpstr>
      <vt:lpstr>VM programming (example)</vt:lpstr>
      <vt:lpstr>An animated demonstration of how stack-based Virtual Machine works</vt:lpstr>
      <vt:lpstr>VM programming: multiple functions</vt:lpstr>
      <vt:lpstr>PowerPoint Presentation</vt:lpstr>
      <vt:lpstr>Implementation</vt:lpstr>
      <vt:lpstr>How to build a Virtual Machine using JavaScript (7 episode series)</vt:lpstr>
      <vt:lpstr>Software implementation: Our VM emulator (part of the course software suite)</vt:lpstr>
      <vt:lpstr>VM implementation on the Hack platform</vt:lpstr>
      <vt:lpstr>VM implementation on the Hack platform</vt:lpstr>
      <vt:lpstr>VM implementation on the Hack platform</vt:lpstr>
      <vt:lpstr>Proposed VM translator implementation: Parser module</vt:lpstr>
      <vt:lpstr>Proposed VM translator implementation: CodeWriter module</vt:lpstr>
      <vt:lpstr>Perspective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81</cp:revision>
  <dcterms:modified xsi:type="dcterms:W3CDTF">2020-10-27T04:32:54Z</dcterms:modified>
</cp:coreProperties>
</file>